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2"/>
  </p:notesMasterIdLst>
  <p:sldIdLst>
    <p:sldId id="259" r:id="rId2"/>
    <p:sldId id="258" r:id="rId3"/>
    <p:sldId id="260" r:id="rId4"/>
    <p:sldId id="261" r:id="rId5"/>
    <p:sldId id="265" r:id="rId6"/>
    <p:sldId id="266" r:id="rId7"/>
    <p:sldId id="267" r:id="rId8"/>
    <p:sldId id="286" r:id="rId9"/>
    <p:sldId id="287" r:id="rId10"/>
    <p:sldId id="289" r:id="rId11"/>
    <p:sldId id="268" r:id="rId12"/>
    <p:sldId id="269" r:id="rId13"/>
    <p:sldId id="271" r:id="rId14"/>
    <p:sldId id="272" r:id="rId15"/>
    <p:sldId id="276" r:id="rId16"/>
    <p:sldId id="277" r:id="rId17"/>
    <p:sldId id="278" r:id="rId18"/>
    <p:sldId id="279" r:id="rId19"/>
    <p:sldId id="280" r:id="rId20"/>
    <p:sldId id="281" r:id="rId21"/>
    <p:sldId id="264" r:id="rId22"/>
    <p:sldId id="263" r:id="rId23"/>
    <p:sldId id="283" r:id="rId24"/>
    <p:sldId id="262" r:id="rId25"/>
    <p:sldId id="282" r:id="rId26"/>
    <p:sldId id="292" r:id="rId27"/>
    <p:sldId id="290" r:id="rId28"/>
    <p:sldId id="291" r:id="rId29"/>
    <p:sldId id="285" r:id="rId30"/>
    <p:sldId id="28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43" autoAdjust="0"/>
  </p:normalViewPr>
  <p:slideViewPr>
    <p:cSldViewPr>
      <p:cViewPr varScale="1">
        <p:scale>
          <a:sx n="76" d="100"/>
          <a:sy n="76" d="100"/>
        </p:scale>
        <p:origin x="91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2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8.emf"/><Relationship Id="rId5" Type="http://schemas.openxmlformats.org/officeDocument/2006/relationships/image" Target="../media/image107.wmf"/><Relationship Id="rId4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39.wmf"/><Relationship Id="rId4" Type="http://schemas.openxmlformats.org/officeDocument/2006/relationships/image" Target="../media/image43.wmf"/><Relationship Id="rId9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DA802-922E-434D-80E2-5A4FF8C307B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2B68B-9078-4C19-B3FD-C10BB64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4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s=</a:t>
            </a:r>
            <a:r>
              <a:rPr lang="en-US" altLang="zh-CN" dirty="0" err="1"/>
              <a:t>tf</a:t>
            </a:r>
            <a:r>
              <a:rPr lang="en-US" altLang="zh-CN" dirty="0"/>
              <a:t>('s');</a:t>
            </a:r>
          </a:p>
          <a:p>
            <a:r>
              <a:rPr lang="en-US" altLang="zh-CN" dirty="0"/>
              <a:t>gclose1=(10/(s^2+11*s+10));</a:t>
            </a:r>
          </a:p>
          <a:p>
            <a:r>
              <a:rPr lang="en-US" altLang="zh-CN" dirty="0"/>
              <a:t>gclose2=(1/(s+1));</a:t>
            </a:r>
          </a:p>
          <a:p>
            <a:r>
              <a:rPr lang="en-US" altLang="zh-CN" dirty="0"/>
              <a:t>step(gclose1,'r',gclose2,'b');</a:t>
            </a:r>
          </a:p>
          <a:p>
            <a:r>
              <a:rPr lang="en-US" altLang="zh-CN" dirty="0"/>
              <a:t>grid on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得该四阶系统的</a:t>
            </a:r>
            <a:r>
              <a:rPr lang="zh-CN" altLang="en-US" b="1" dirty="0"/>
              <a:t>则可知该高阶系统具有一对共轭复数主导极点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1,2</a:t>
            </a:r>
            <a:r>
              <a:rPr lang="en-US" altLang="zh-CN" b="1" dirty="0"/>
              <a:t>=-0.5±j0.866</a:t>
            </a:r>
            <a:r>
              <a:rPr lang="zh-CN" altLang="en-US" b="1" dirty="0"/>
              <a:t>，且非主导极点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=-2</a:t>
            </a:r>
            <a:r>
              <a:rPr lang="zh-CN" altLang="en-US" b="1" dirty="0"/>
              <a:t>和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=-8</a:t>
            </a:r>
            <a:r>
              <a:rPr lang="zh-CN" altLang="en-US" b="1" dirty="0"/>
              <a:t>实部的模比主导极点实部的模大</a:t>
            </a:r>
            <a:r>
              <a:rPr lang="en-US" altLang="zh-CN" b="1" dirty="0"/>
              <a:t>3</a:t>
            </a:r>
            <a:r>
              <a:rPr lang="zh-CN" altLang="en-US" b="1" dirty="0"/>
              <a:t>倍以上，闭环零点</a:t>
            </a:r>
            <a:r>
              <a:rPr lang="en-US" altLang="zh-CN" b="1" dirty="0"/>
              <a:t>z=-2.1</a:t>
            </a:r>
            <a:r>
              <a:rPr lang="zh-CN" altLang="en-US" b="1" dirty="0"/>
              <a:t>不在主导极点附近，因此该四阶系统可近似成如下的二阶系统，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32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z=-2.1;</a:t>
            </a:r>
          </a:p>
          <a:p>
            <a:r>
              <a:rPr lang="en-US" altLang="zh-CN" dirty="0"/>
              <a:t>p=[-8,-2];</a:t>
            </a:r>
          </a:p>
          <a:p>
            <a:r>
              <a:rPr lang="en-US" altLang="zh-CN" dirty="0"/>
              <a:t>[n1,d1]=zp2tf(z,p,8);</a:t>
            </a:r>
          </a:p>
          <a:p>
            <a:r>
              <a:rPr lang="pt-BR" altLang="zh-CN" dirty="0"/>
              <a:t>[n,d]=series(n1,d1,[1],[1 1 1])</a:t>
            </a:r>
          </a:p>
          <a:p>
            <a:r>
              <a:rPr lang="en-US" altLang="zh-CN" dirty="0"/>
              <a:t>w1=</a:t>
            </a:r>
            <a:r>
              <a:rPr lang="en-US" altLang="zh-CN" dirty="0" err="1"/>
              <a:t>tf</a:t>
            </a:r>
            <a:r>
              <a:rPr lang="en-US" altLang="zh-CN" dirty="0"/>
              <a:t>(</a:t>
            </a:r>
            <a:r>
              <a:rPr lang="en-US" altLang="zh-CN" dirty="0" err="1"/>
              <a:t>n,d</a:t>
            </a:r>
            <a:r>
              <a:rPr lang="en-US" altLang="zh-CN" dirty="0"/>
              <a:t>)</a:t>
            </a:r>
          </a:p>
          <a:p>
            <a:r>
              <a:rPr lang="pl-PL" altLang="zh-CN" dirty="0"/>
              <a:t>w2=tf([1.05],[1 1 1])</a:t>
            </a:r>
          </a:p>
          <a:p>
            <a:r>
              <a:rPr lang="en-US" altLang="zh-CN" dirty="0"/>
              <a:t>step(w1,'r',w2,'b')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32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1200" b="1" dirty="0">
                <a:latin typeface="黑体" pitchFamily="49" charset="-122"/>
                <a:ea typeface="黑体" pitchFamily="49" charset="-122"/>
              </a:rPr>
              <a:t>常值稳态误差和开环增益有关，稳态误差与系统型别有关。</a:t>
            </a:r>
            <a:endParaRPr kumimoji="0" lang="en-US" altLang="zh-CN" sz="1200" b="1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sz="1200" b="1" dirty="0">
                <a:latin typeface="黑体" pitchFamily="49" charset="-122"/>
                <a:ea typeface="黑体" pitchFamily="49" charset="-122"/>
              </a:rPr>
              <a:t>由图可见，系统输出量同时受误差信号及其速率的双重作用。</a:t>
            </a:r>
            <a:endParaRPr kumimoji="0" lang="en-US" altLang="zh-CN" sz="1200" b="1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因而，比例</a:t>
            </a:r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微分控制是一种早期控制，可在出现位置误差前，提前产生修正作用，从而达到改善系统性能的目的。</a:t>
            </a:r>
            <a:endParaRPr lang="en-US" altLang="zh-CN" sz="1200" b="1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kumimoji="0" lang="zh-CN" altLang="en-US" sz="1200" b="1" dirty="0">
                <a:latin typeface="黑体" pitchFamily="49" charset="-122"/>
                <a:ea typeface="黑体" pitchFamily="49" charset="-122"/>
              </a:rPr>
              <a:t>微分只反映</a:t>
            </a:r>
            <a:r>
              <a:rPr kumimoji="0" lang="zh-CN" altLang="en-US" sz="1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误差变化的速率</a:t>
            </a:r>
            <a:r>
              <a:rPr kumimoji="0" lang="zh-CN" altLang="en-US" sz="1200" b="1" dirty="0">
                <a:latin typeface="黑体" pitchFamily="49" charset="-122"/>
                <a:ea typeface="黑体" pitchFamily="49" charset="-122"/>
              </a:rPr>
              <a:t>，所以微分控制部分并不影响系统的常值稳态误差。</a:t>
            </a:r>
            <a:endParaRPr kumimoji="0" lang="en-US" altLang="zh-CN" sz="1200" b="1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但是，它相当于增大系统的阻尼，从而容许选用较大的开环增益，改善系统的动态性能和稳态精度。</a:t>
            </a:r>
            <a:endParaRPr kumimoji="0" lang="zh-CN" altLang="en-US" sz="12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8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solidFill>
                  <a:srgbClr val="CC3300"/>
                </a:solidFill>
              </a:rPr>
              <a:t>可见，引入了比例－微分控制，使系统的等效阻尼比加大了，从而抑制了振荡，使超调减弱，可以改善系统的平稳性。微分作用之所以能改善动态性能，因为它产生一种早期控制（或称为超前控制），能在实际超调量出来之前，就产生一个修正作用。</a:t>
            </a:r>
          </a:p>
          <a:p>
            <a:r>
              <a:rPr lang="zh-CN" altLang="en-US" b="1" dirty="0"/>
              <a:t>闭环系统具有零点</a:t>
            </a:r>
            <a:r>
              <a:rPr lang="en-US" altLang="zh-CN" b="1" dirty="0"/>
              <a:t>,</a:t>
            </a:r>
            <a:r>
              <a:rPr lang="zh-CN" altLang="en-US" b="1" dirty="0"/>
              <a:t>可以使上升时间提前</a:t>
            </a:r>
            <a:r>
              <a:rPr lang="en-US" altLang="zh-CN" b="1" dirty="0"/>
              <a:t>.</a:t>
            </a:r>
            <a:r>
              <a:rPr lang="zh-CN" altLang="en-US" b="1" dirty="0"/>
              <a:t>阻尼增大</a:t>
            </a:r>
            <a:r>
              <a:rPr lang="en-US" altLang="zh-CN" b="1" dirty="0"/>
              <a:t>,</a:t>
            </a:r>
            <a:r>
              <a:rPr lang="zh-CN" altLang="en-US" b="1" dirty="0"/>
              <a:t>超调减小</a:t>
            </a:r>
          </a:p>
          <a:p>
            <a:r>
              <a:rPr lang="zh-CN" altLang="en-US" b="1" dirty="0"/>
              <a:t>不影响系统误差，自然频率不变。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/>
              <a:t>引入比例微分控制，使系统阻尼比增加，从而抑制振荡，使超调减弱，改善系统平稳性；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/>
              <a:t>零点的出现，将会加快系统响应速度，使上升时间缩短，峰值提前，又削弱了“阻尼”作用。因此适当选择微分时间常数，使系统具有过阻尼，则响应将在不出现超调的条件下，显著提高快速性。</a:t>
            </a:r>
          </a:p>
          <a:p>
            <a:r>
              <a:rPr lang="zh-CN" altLang="en-US" b="1" dirty="0"/>
              <a:t>系统输出量同时受误差信号及其速率的双重作用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6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增加一个闭环左实零点以后，系统阶跃响应增加了一项，该项的值与</a:t>
            </a:r>
            <a:r>
              <a:rPr lang="en-US" altLang="zh-CN" i="1" dirty="0"/>
              <a:t>c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en-US" dirty="0"/>
              <a:t>的变化率成正比，与该零点离虚轴的距离成反比。显然，该零点的增加将使系统响应过程加快，超调量增大，系统对输入作用的反应灵敏了。</a:t>
            </a:r>
          </a:p>
          <a:p>
            <a:r>
              <a:rPr kumimoji="0" lang="zh-CN" altLang="en-US" b="1" dirty="0"/>
              <a:t>零点离虚轴越近，对系统响应的影响越大，越远，影响越小。当零点离虚轴无穷远时，影响为零。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5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s=</a:t>
            </a:r>
            <a:r>
              <a:rPr lang="en-US" altLang="zh-CN" dirty="0" err="1"/>
              <a:t>tf</a:t>
            </a:r>
            <a:r>
              <a:rPr lang="en-US" altLang="zh-CN" dirty="0"/>
              <a:t>('s');</a:t>
            </a:r>
          </a:p>
          <a:p>
            <a:r>
              <a:rPr lang="en-US" altLang="zh-CN" dirty="0"/>
              <a:t>gclose1=(0.5*(0*s+1)/(s^2+(0.5*0+1)*s+0.5));</a:t>
            </a:r>
          </a:p>
          <a:p>
            <a:r>
              <a:rPr lang="en-US" altLang="zh-CN" dirty="0"/>
              <a:t>gclose2=(0.5*(s+1)/(s^2+(0.5+1)*s+0.5));</a:t>
            </a:r>
          </a:p>
          <a:p>
            <a:r>
              <a:rPr lang="en-US" altLang="zh-CN" dirty="0"/>
              <a:t>gclose3=(0.5*(10*s+1)/(s^2+(0.5*10+1)*s+0.5));</a:t>
            </a:r>
          </a:p>
          <a:p>
            <a:r>
              <a:rPr lang="en-US" altLang="zh-CN" dirty="0"/>
              <a:t>step(gclose1,'b',gclose2,'g',gclose3,'y');</a:t>
            </a:r>
          </a:p>
          <a:p>
            <a:r>
              <a:rPr lang="en-US" altLang="zh-CN" dirty="0"/>
              <a:t>grid on</a:t>
            </a:r>
          </a:p>
          <a:p>
            <a:r>
              <a:rPr lang="zh-CN" altLang="en-US" dirty="0"/>
              <a:t>微分对噪声，特别是高频噪声的放大，不宜采用。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9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latin typeface="Times New Roman" panose="02020603050405020304" pitchFamily="18" charset="0"/>
              </a:rPr>
              <a:t>1)</a:t>
            </a:r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1200" dirty="0">
                <a:latin typeface="Times New Roman" panose="02020603050405020304" pitchFamily="18" charset="0"/>
              </a:rPr>
              <a:t>速度反馈使</a:t>
            </a:r>
            <a:r>
              <a:rPr lang="zh-CN" altLang="en-US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</a:t>
            </a:r>
            <a:r>
              <a:rPr lang="zh-CN" altLang="en-US" sz="1200" dirty="0">
                <a:latin typeface="Times New Roman" panose="02020603050405020304" pitchFamily="18" charset="0"/>
              </a:rPr>
              <a:t>增大，振荡和超调减小，改善了系统平稳性；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latin typeface="Times New Roman" panose="02020603050405020304" pitchFamily="18" charset="0"/>
              </a:rPr>
              <a:t>2)</a:t>
            </a:r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1200" dirty="0">
                <a:latin typeface="Times New Roman" panose="02020603050405020304" pitchFamily="18" charset="0"/>
              </a:rPr>
              <a:t>速度负反馈控制的闭环传递函数无零点，其输出平稳性优于比例</a:t>
            </a:r>
            <a:r>
              <a:rPr lang="en-US" altLang="zh-CN" sz="1200" dirty="0">
                <a:latin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</a:rPr>
              <a:t>微分控制；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latin typeface="Times New Roman" panose="02020603050405020304" pitchFamily="18" charset="0"/>
              </a:rPr>
              <a:t>3) </a:t>
            </a:r>
            <a:r>
              <a:rPr lang="en-US" altLang="zh-CN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</a:rPr>
              <a:t>系统跟踪斜坡输入时稳态误差会加大，因此应适当提高系统的开环增益</a:t>
            </a:r>
            <a:r>
              <a:rPr lang="en-US" altLang="zh-CN" sz="1200" dirty="0">
                <a:latin typeface="Times New Roman" panose="02020603050405020304" pitchFamily="18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90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令负实数极点与共轭复数极点的实部之比为</a:t>
            </a:r>
          </a:p>
          <a:p>
            <a:r>
              <a:rPr lang="zh-CN" altLang="en-US" b="1" dirty="0">
                <a:solidFill>
                  <a:schemeClr val="hlink"/>
                </a:solidFill>
              </a:rPr>
              <a:t>结论：</a:t>
            </a:r>
            <a:r>
              <a:rPr lang="zh-CN" altLang="en-US" b="1" dirty="0">
                <a:solidFill>
                  <a:srgbClr val="0000FF"/>
                </a:solidFill>
              </a:rPr>
              <a:t>具有负实数极点的三阶系统，振荡性减弱，而上升时间和调节时间增长，超调量减小，也就是相当于系统 的惯性增强。</a:t>
            </a:r>
          </a:p>
          <a:p>
            <a:r>
              <a:rPr lang="zh-CN" altLang="en-US"/>
              <a:t>左实极点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6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分析方法：</a:t>
            </a:r>
            <a:r>
              <a:rPr lang="en-US" altLang="zh-CN" b="1" dirty="0"/>
              <a:t>1)</a:t>
            </a:r>
            <a:r>
              <a:rPr lang="en-US" altLang="zh-CN" b="1" dirty="0">
                <a:sym typeface="Symbol" pitchFamily="18" charset="2"/>
              </a:rPr>
              <a:t>  </a:t>
            </a:r>
            <a:r>
              <a:rPr lang="zh-CN" altLang="en-US" b="1" dirty="0"/>
              <a:t>可由系统主导极点估算高阶系统性能。</a:t>
            </a:r>
          </a:p>
          <a:p>
            <a:pPr>
              <a:lnSpc>
                <a:spcPct val="115000"/>
              </a:lnSpc>
            </a:pPr>
            <a:r>
              <a:rPr lang="zh-CN" altLang="en-US" b="1" dirty="0"/>
              <a:t>                    </a:t>
            </a:r>
            <a:r>
              <a:rPr lang="en-US" altLang="zh-CN" b="1" dirty="0"/>
              <a:t>2) 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/>
              <a:t>忽略偶极子的影响。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4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由于求高阶系统的时间响应很是困难，所以通常总是将多数高阶系统化为一、二阶系统加以分析。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通常对于高阶系统来说，离虚轴最近的一个或两个闭环极点在时间响应中起主导作用，而其他离虚轴较远的极点，他们在时间响应中相应的分量衰减较快，只起次要作用，可以忽略。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2B68B-9078-4C19-B3FD-C10BB64737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7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2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8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4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8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F52A-5E09-4F0E-BFA1-7964428234BC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3296-449B-4A4C-A424-5E0BC7EC0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7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emf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png"/><Relationship Id="rId20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.bin"/><Relationship Id="rId24" Type="http://schemas.openxmlformats.org/officeDocument/2006/relationships/oleObject" Target="../embeddings/oleObject10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7.png"/><Relationship Id="rId23" Type="http://schemas.openxmlformats.org/officeDocument/2006/relationships/oleObject" Target="../embeddings/oleObject9.bin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6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emf"/><Relationship Id="rId22" Type="http://schemas.openxmlformats.org/officeDocument/2006/relationships/oleObject" Target="../embeddings/oleObject8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0.wmf"/><Relationship Id="rId18" Type="http://schemas.openxmlformats.org/officeDocument/2006/relationships/image" Target="../media/image72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76.bin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71.bin"/><Relationship Id="rId19" Type="http://schemas.openxmlformats.org/officeDocument/2006/relationships/oleObject" Target="../embeddings/oleObject75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8.wmf"/><Relationship Id="rId14" Type="http://schemas.openxmlformats.org/officeDocument/2006/relationships/image" Target="../media/image75.png"/><Relationship Id="rId22" Type="http://schemas.openxmlformats.org/officeDocument/2006/relationships/image" Target="../media/image7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0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98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25.emf"/><Relationship Id="rId4" Type="http://schemas.openxmlformats.org/officeDocument/2006/relationships/oleObject" Target="../embeddings/oleObject12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8.png"/><Relationship Id="rId5" Type="http://schemas.openxmlformats.org/officeDocument/2006/relationships/image" Target="../media/image127.emf"/><Relationship Id="rId4" Type="http://schemas.openxmlformats.org/officeDocument/2006/relationships/oleObject" Target="../embeddings/oleObject1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51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53.wmf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Relationship Id="rId27" Type="http://schemas.openxmlformats.org/officeDocument/2006/relationships/oleObject" Target="../embeddings/oleObject14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158.wmf"/><Relationship Id="rId3" Type="http://schemas.openxmlformats.org/officeDocument/2006/relationships/image" Target="../media/image160.png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159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5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7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52" name="Group 368"/>
          <p:cNvGrpSpPr>
            <a:grpSpLocks/>
          </p:cNvGrpSpPr>
          <p:nvPr/>
        </p:nvGrpSpPr>
        <p:grpSpPr bwMode="auto">
          <a:xfrm>
            <a:off x="2235200" y="2349500"/>
            <a:ext cx="8432800" cy="4508500"/>
            <a:chOff x="606" y="1480"/>
            <a:chExt cx="5019" cy="2840"/>
          </a:xfrm>
        </p:grpSpPr>
        <p:sp>
          <p:nvSpPr>
            <p:cNvPr id="4199" name="Rectangle 116"/>
            <p:cNvSpPr>
              <a:spLocks noChangeArrowheads="1"/>
            </p:cNvSpPr>
            <p:nvPr/>
          </p:nvSpPr>
          <p:spPr bwMode="auto">
            <a:xfrm>
              <a:off x="641" y="1480"/>
              <a:ext cx="4860" cy="2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030C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4200" name="Group 186"/>
            <p:cNvGrpSpPr>
              <a:grpSpLocks/>
            </p:cNvGrpSpPr>
            <p:nvPr/>
          </p:nvGrpSpPr>
          <p:grpSpPr bwMode="auto">
            <a:xfrm>
              <a:off x="606" y="1527"/>
              <a:ext cx="5019" cy="2793"/>
              <a:chOff x="184" y="864"/>
              <a:chExt cx="5048" cy="3416"/>
            </a:xfrm>
          </p:grpSpPr>
          <p:sp>
            <p:nvSpPr>
              <p:cNvPr id="4201" name="Line 187"/>
              <p:cNvSpPr>
                <a:spLocks noChangeShapeType="1"/>
              </p:cNvSpPr>
              <p:nvPr/>
            </p:nvSpPr>
            <p:spPr bwMode="auto">
              <a:xfrm flipV="1">
                <a:off x="192" y="864"/>
                <a:ext cx="50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" name="Line 188"/>
              <p:cNvSpPr>
                <a:spLocks noChangeShapeType="1"/>
              </p:cNvSpPr>
              <p:nvPr/>
            </p:nvSpPr>
            <p:spPr bwMode="auto">
              <a:xfrm flipV="1">
                <a:off x="192" y="2544"/>
                <a:ext cx="50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" name="Line 189"/>
              <p:cNvSpPr>
                <a:spLocks noChangeShapeType="1"/>
              </p:cNvSpPr>
              <p:nvPr/>
            </p:nvSpPr>
            <p:spPr bwMode="auto">
              <a:xfrm flipV="1">
                <a:off x="184" y="4272"/>
                <a:ext cx="50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" name="Line 190"/>
              <p:cNvSpPr>
                <a:spLocks noChangeShapeType="1"/>
              </p:cNvSpPr>
              <p:nvPr/>
            </p:nvSpPr>
            <p:spPr bwMode="auto">
              <a:xfrm>
                <a:off x="192" y="864"/>
                <a:ext cx="0" cy="340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" name="Line 191"/>
              <p:cNvSpPr>
                <a:spLocks noChangeShapeType="1"/>
              </p:cNvSpPr>
              <p:nvPr/>
            </p:nvSpPr>
            <p:spPr bwMode="auto">
              <a:xfrm>
                <a:off x="2880" y="864"/>
                <a:ext cx="0" cy="340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" name="Line 192"/>
              <p:cNvSpPr>
                <a:spLocks noChangeShapeType="1"/>
              </p:cNvSpPr>
              <p:nvPr/>
            </p:nvSpPr>
            <p:spPr bwMode="auto">
              <a:xfrm>
                <a:off x="5224" y="872"/>
                <a:ext cx="0" cy="340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-2986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304926" y="216090"/>
            <a:ext cx="4776787" cy="64135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回顾</a:t>
            </a:r>
          </a:p>
        </p:txBody>
      </p:sp>
      <p:sp>
        <p:nvSpPr>
          <p:cNvPr id="118791" name="Rectangle 3"/>
          <p:cNvSpPr>
            <a:spLocks noChangeArrowheads="1"/>
          </p:cNvSpPr>
          <p:nvPr/>
        </p:nvSpPr>
        <p:spPr bwMode="auto">
          <a:xfrm>
            <a:off x="1001930" y="1077508"/>
            <a:ext cx="3983038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0500" lvl="1" algn="just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二阶系统的数学模型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792" name="Rectangle 3"/>
          <p:cNvSpPr>
            <a:spLocks noChangeArrowheads="1"/>
          </p:cNvSpPr>
          <p:nvPr/>
        </p:nvSpPr>
        <p:spPr bwMode="auto">
          <a:xfrm>
            <a:off x="1019176" y="1820906"/>
            <a:ext cx="63373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0500" lvl="1" algn="just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二阶系统的单位阶跃响应 </a:t>
            </a:r>
          </a:p>
        </p:txBody>
      </p:sp>
      <p:grpSp>
        <p:nvGrpSpPr>
          <p:cNvPr id="118803" name="Group 19"/>
          <p:cNvGrpSpPr>
            <a:grpSpLocks/>
          </p:cNvGrpSpPr>
          <p:nvPr/>
        </p:nvGrpSpPr>
        <p:grpSpPr bwMode="auto">
          <a:xfrm>
            <a:off x="6261100" y="798514"/>
            <a:ext cx="4406900" cy="1133475"/>
            <a:chOff x="2984" y="503"/>
            <a:chExt cx="2776" cy="714"/>
          </a:xfrm>
        </p:grpSpPr>
        <p:sp>
          <p:nvSpPr>
            <p:cNvPr id="4190" name="Text Box 105"/>
            <p:cNvSpPr txBox="1">
              <a:spLocks noChangeArrowheads="1"/>
            </p:cNvSpPr>
            <p:nvPr/>
          </p:nvSpPr>
          <p:spPr bwMode="auto">
            <a:xfrm>
              <a:off x="5369" y="765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91" name="Rectangle 106"/>
            <p:cNvSpPr>
              <a:spLocks noChangeArrowheads="1"/>
            </p:cNvSpPr>
            <p:nvPr/>
          </p:nvSpPr>
          <p:spPr bwMode="auto">
            <a:xfrm>
              <a:off x="3000" y="557"/>
              <a:ext cx="2751" cy="66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192" name="Text Box 107"/>
            <p:cNvSpPr txBox="1">
              <a:spLocks noChangeArrowheads="1"/>
            </p:cNvSpPr>
            <p:nvPr/>
          </p:nvSpPr>
          <p:spPr bwMode="auto">
            <a:xfrm>
              <a:off x="2984" y="719"/>
              <a:ext cx="10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zh-CN" sz="3200" b="0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3200" b="0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)=</a:t>
              </a:r>
              <a:endParaRPr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93" name="Text Box 108"/>
            <p:cNvSpPr txBox="1">
              <a:spLocks noChangeArrowheads="1"/>
            </p:cNvSpPr>
            <p:nvPr/>
          </p:nvSpPr>
          <p:spPr bwMode="auto">
            <a:xfrm>
              <a:off x="3837" y="848"/>
              <a:ext cx="19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0" i="1" dirty="0">
                  <a:solidFill>
                    <a:schemeClr val="bg1"/>
                  </a:solidFill>
                  <a:latin typeface="Times New Roman" pitchFamily="18" charset="0"/>
                </a:rPr>
                <a:t>s</a:t>
              </a:r>
              <a:r>
                <a:rPr lang="en-US" altLang="zh-CN" sz="3200" baseline="30000" dirty="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lang="en-US" altLang="zh-CN" sz="3200" dirty="0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  <a:r>
                <a:rPr lang="en-US" altLang="zh-CN" sz="3200" b="0" dirty="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lang="en-US" altLang="zh-CN" sz="3200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lang="en-US" altLang="zh-CN" sz="3200" b="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altLang="zh-CN" sz="3200" b="0" i="1" baseline="-250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3200" b="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3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3200" b="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altLang="zh-CN" sz="3200" b="0" i="1" baseline="-250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3200" b="0" baseline="300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3200" b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4194" name="Group 109"/>
            <p:cNvGrpSpPr>
              <a:grpSpLocks/>
            </p:cNvGrpSpPr>
            <p:nvPr/>
          </p:nvGrpSpPr>
          <p:grpSpPr bwMode="auto">
            <a:xfrm>
              <a:off x="4374" y="503"/>
              <a:ext cx="667" cy="365"/>
              <a:chOff x="1248" y="3504"/>
              <a:chExt cx="576" cy="406"/>
            </a:xfrm>
          </p:grpSpPr>
          <p:sp>
            <p:nvSpPr>
              <p:cNvPr id="4197" name="Text Box 110"/>
              <p:cNvSpPr txBox="1">
                <a:spLocks noChangeArrowheads="1"/>
              </p:cNvSpPr>
              <p:nvPr/>
            </p:nvSpPr>
            <p:spPr bwMode="auto">
              <a:xfrm>
                <a:off x="1248" y="3504"/>
                <a:ext cx="576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0" i="1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altLang="zh-CN" sz="3200" b="0" i="1" baseline="-25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4198" name="Text Box 111"/>
              <p:cNvSpPr txBox="1">
                <a:spLocks noChangeArrowheads="1"/>
              </p:cNvSpPr>
              <p:nvPr/>
            </p:nvSpPr>
            <p:spPr bwMode="auto">
              <a:xfrm>
                <a:off x="1440" y="3510"/>
                <a:ext cx="192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4195" name="Line 112"/>
            <p:cNvSpPr>
              <a:spLocks noChangeShapeType="1"/>
            </p:cNvSpPr>
            <p:nvPr/>
          </p:nvSpPr>
          <p:spPr bwMode="auto">
            <a:xfrm flipV="1">
              <a:off x="3818" y="885"/>
              <a:ext cx="1579" cy="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6" name="Object 113"/>
            <p:cNvGraphicFramePr>
              <a:graphicFrameLocks noChangeAspect="1"/>
            </p:cNvGraphicFramePr>
            <p:nvPr/>
          </p:nvGraphicFramePr>
          <p:xfrm>
            <a:off x="4344" y="892"/>
            <a:ext cx="1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" name="Equation" r:id="rId5" imgW="0" imgH="37950" progId="Equation.DSMT4">
                    <p:embed/>
                  </p:oleObj>
                </mc:Choice>
                <mc:Fallback>
                  <p:oleObj name="Equation" r:id="rId5" imgW="0" imgH="379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892"/>
                          <a:ext cx="1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069" name="Group 118"/>
          <p:cNvGrpSpPr>
            <a:grpSpLocks/>
          </p:cNvGrpSpPr>
          <p:nvPr/>
        </p:nvGrpSpPr>
        <p:grpSpPr bwMode="auto">
          <a:xfrm>
            <a:off x="8729664" y="2422526"/>
            <a:ext cx="1519237" cy="981075"/>
            <a:chOff x="4048" y="1568"/>
            <a:chExt cx="1134" cy="834"/>
          </a:xfrm>
        </p:grpSpPr>
        <p:sp>
          <p:nvSpPr>
            <p:cNvPr id="4180" name="Line 119"/>
            <p:cNvSpPr>
              <a:spLocks noChangeShapeType="1"/>
            </p:cNvSpPr>
            <p:nvPr/>
          </p:nvSpPr>
          <p:spPr bwMode="auto">
            <a:xfrm>
              <a:off x="4048" y="2016"/>
              <a:ext cx="113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Line 120"/>
            <p:cNvSpPr>
              <a:spLocks noChangeShapeType="1"/>
            </p:cNvSpPr>
            <p:nvPr/>
          </p:nvSpPr>
          <p:spPr bwMode="auto">
            <a:xfrm>
              <a:off x="4942" y="1680"/>
              <a:ext cx="0" cy="62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Text Box 121"/>
            <p:cNvSpPr txBox="1">
              <a:spLocks noChangeArrowheads="1"/>
            </p:cNvSpPr>
            <p:nvPr/>
          </p:nvSpPr>
          <p:spPr bwMode="auto">
            <a:xfrm>
              <a:off x="4941" y="1568"/>
              <a:ext cx="24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bg1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183" name="Text Box 122"/>
            <p:cNvSpPr txBox="1">
              <a:spLocks noChangeArrowheads="1"/>
            </p:cNvSpPr>
            <p:nvPr/>
          </p:nvSpPr>
          <p:spPr bwMode="auto">
            <a:xfrm>
              <a:off x="4902" y="1961"/>
              <a:ext cx="24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4184" name="Group 123"/>
            <p:cNvGrpSpPr>
              <a:grpSpLocks/>
            </p:cNvGrpSpPr>
            <p:nvPr/>
          </p:nvGrpSpPr>
          <p:grpSpPr bwMode="auto">
            <a:xfrm>
              <a:off x="4480" y="1944"/>
              <a:ext cx="145" cy="145"/>
              <a:chOff x="4224" y="3312"/>
              <a:chExt cx="145" cy="145"/>
            </a:xfrm>
          </p:grpSpPr>
          <p:sp>
            <p:nvSpPr>
              <p:cNvPr id="4188" name="Line 124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144" cy="14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9" name="Line 125"/>
              <p:cNvSpPr>
                <a:spLocks noChangeShapeType="1"/>
              </p:cNvSpPr>
              <p:nvPr/>
            </p:nvSpPr>
            <p:spPr bwMode="auto">
              <a:xfrm flipH="1">
                <a:off x="4224" y="3312"/>
                <a:ext cx="145" cy="14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85" name="Group 126"/>
            <p:cNvGrpSpPr>
              <a:grpSpLocks/>
            </p:cNvGrpSpPr>
            <p:nvPr/>
          </p:nvGrpSpPr>
          <p:grpSpPr bwMode="auto">
            <a:xfrm>
              <a:off x="4512" y="1944"/>
              <a:ext cx="145" cy="145"/>
              <a:chOff x="4224" y="3312"/>
              <a:chExt cx="145" cy="145"/>
            </a:xfrm>
          </p:grpSpPr>
          <p:sp>
            <p:nvSpPr>
              <p:cNvPr id="4186" name="Line 127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144" cy="14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7" name="Line 128"/>
              <p:cNvSpPr>
                <a:spLocks noChangeShapeType="1"/>
              </p:cNvSpPr>
              <p:nvPr/>
            </p:nvSpPr>
            <p:spPr bwMode="auto">
              <a:xfrm flipH="1">
                <a:off x="4224" y="3312"/>
                <a:ext cx="145" cy="14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9080" name="Group 129"/>
          <p:cNvGrpSpPr>
            <a:grpSpLocks/>
          </p:cNvGrpSpPr>
          <p:nvPr/>
        </p:nvGrpSpPr>
        <p:grpSpPr bwMode="auto">
          <a:xfrm>
            <a:off x="5429250" y="4618039"/>
            <a:ext cx="1062038" cy="1214437"/>
            <a:chOff x="4432" y="2328"/>
            <a:chExt cx="793" cy="1032"/>
          </a:xfrm>
        </p:grpSpPr>
        <p:grpSp>
          <p:nvGrpSpPr>
            <p:cNvPr id="4170" name="Group 130"/>
            <p:cNvGrpSpPr>
              <a:grpSpLocks/>
            </p:cNvGrpSpPr>
            <p:nvPr/>
          </p:nvGrpSpPr>
          <p:grpSpPr bwMode="auto">
            <a:xfrm>
              <a:off x="4697" y="2496"/>
              <a:ext cx="145" cy="145"/>
              <a:chOff x="4224" y="3312"/>
              <a:chExt cx="145" cy="145"/>
            </a:xfrm>
          </p:grpSpPr>
          <p:sp>
            <p:nvSpPr>
              <p:cNvPr id="4178" name="Line 131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144" cy="14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9" name="Line 132"/>
              <p:cNvSpPr>
                <a:spLocks noChangeShapeType="1"/>
              </p:cNvSpPr>
              <p:nvPr/>
            </p:nvSpPr>
            <p:spPr bwMode="auto">
              <a:xfrm flipH="1">
                <a:off x="4224" y="3312"/>
                <a:ext cx="145" cy="14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71" name="Group 133"/>
            <p:cNvGrpSpPr>
              <a:grpSpLocks/>
            </p:cNvGrpSpPr>
            <p:nvPr/>
          </p:nvGrpSpPr>
          <p:grpSpPr bwMode="auto">
            <a:xfrm>
              <a:off x="4696" y="3119"/>
              <a:ext cx="145" cy="145"/>
              <a:chOff x="4224" y="3312"/>
              <a:chExt cx="145" cy="145"/>
            </a:xfrm>
          </p:grpSpPr>
          <p:sp>
            <p:nvSpPr>
              <p:cNvPr id="4176" name="Line 134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144" cy="14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7" name="Line 135"/>
              <p:cNvSpPr>
                <a:spLocks noChangeShapeType="1"/>
              </p:cNvSpPr>
              <p:nvPr/>
            </p:nvSpPr>
            <p:spPr bwMode="auto">
              <a:xfrm flipH="1">
                <a:off x="4224" y="3312"/>
                <a:ext cx="145" cy="14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72" name="Line 136"/>
            <p:cNvSpPr>
              <a:spLocks noChangeShapeType="1"/>
            </p:cNvSpPr>
            <p:nvPr/>
          </p:nvSpPr>
          <p:spPr bwMode="auto">
            <a:xfrm>
              <a:off x="4432" y="2880"/>
              <a:ext cx="793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Text Box 137"/>
            <p:cNvSpPr txBox="1">
              <a:spLocks noChangeArrowheads="1"/>
            </p:cNvSpPr>
            <p:nvPr/>
          </p:nvSpPr>
          <p:spPr bwMode="auto">
            <a:xfrm>
              <a:off x="4967" y="2328"/>
              <a:ext cx="24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bg1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174" name="Text Box 138"/>
            <p:cNvSpPr txBox="1">
              <a:spLocks noChangeArrowheads="1"/>
            </p:cNvSpPr>
            <p:nvPr/>
          </p:nvSpPr>
          <p:spPr bwMode="auto">
            <a:xfrm>
              <a:off x="4895" y="2704"/>
              <a:ext cx="2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75" name="Line 139"/>
            <p:cNvSpPr>
              <a:spLocks noChangeShapeType="1"/>
            </p:cNvSpPr>
            <p:nvPr/>
          </p:nvSpPr>
          <p:spPr bwMode="auto">
            <a:xfrm>
              <a:off x="4937" y="2448"/>
              <a:ext cx="0" cy="912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091" name="Group 140"/>
          <p:cNvGrpSpPr>
            <a:grpSpLocks/>
          </p:cNvGrpSpPr>
          <p:nvPr/>
        </p:nvGrpSpPr>
        <p:grpSpPr bwMode="auto">
          <a:xfrm>
            <a:off x="9096376" y="4664075"/>
            <a:ext cx="1063625" cy="1233488"/>
            <a:chOff x="4416" y="3368"/>
            <a:chExt cx="793" cy="1048"/>
          </a:xfrm>
        </p:grpSpPr>
        <p:grpSp>
          <p:nvGrpSpPr>
            <p:cNvPr id="4159" name="Group 141"/>
            <p:cNvGrpSpPr>
              <a:grpSpLocks/>
            </p:cNvGrpSpPr>
            <p:nvPr/>
          </p:nvGrpSpPr>
          <p:grpSpPr bwMode="auto">
            <a:xfrm>
              <a:off x="4416" y="3368"/>
              <a:ext cx="793" cy="896"/>
              <a:chOff x="4416" y="3368"/>
              <a:chExt cx="793" cy="896"/>
            </a:xfrm>
          </p:grpSpPr>
          <p:grpSp>
            <p:nvGrpSpPr>
              <p:cNvPr id="4161" name="Group 142"/>
              <p:cNvGrpSpPr>
                <a:grpSpLocks/>
              </p:cNvGrpSpPr>
              <p:nvPr/>
            </p:nvGrpSpPr>
            <p:grpSpPr bwMode="auto">
              <a:xfrm>
                <a:off x="4848" y="3655"/>
                <a:ext cx="145" cy="145"/>
                <a:chOff x="4224" y="3312"/>
                <a:chExt cx="145" cy="145"/>
              </a:xfrm>
            </p:grpSpPr>
            <p:sp>
              <p:nvSpPr>
                <p:cNvPr id="4168" name="Line 143"/>
                <p:cNvSpPr>
                  <a:spLocks noChangeShapeType="1"/>
                </p:cNvSpPr>
                <p:nvPr/>
              </p:nvSpPr>
              <p:spPr bwMode="auto">
                <a:xfrm>
                  <a:off x="4224" y="3312"/>
                  <a:ext cx="144" cy="14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9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4224" y="3312"/>
                  <a:ext cx="145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62" name="Group 145"/>
              <p:cNvGrpSpPr>
                <a:grpSpLocks/>
              </p:cNvGrpSpPr>
              <p:nvPr/>
            </p:nvGrpSpPr>
            <p:grpSpPr bwMode="auto">
              <a:xfrm>
                <a:off x="4849" y="4119"/>
                <a:ext cx="145" cy="145"/>
                <a:chOff x="4224" y="3312"/>
                <a:chExt cx="145" cy="145"/>
              </a:xfrm>
            </p:grpSpPr>
            <p:sp>
              <p:nvSpPr>
                <p:cNvPr id="4166" name="Line 146"/>
                <p:cNvSpPr>
                  <a:spLocks noChangeShapeType="1"/>
                </p:cNvSpPr>
                <p:nvPr/>
              </p:nvSpPr>
              <p:spPr bwMode="auto">
                <a:xfrm>
                  <a:off x="4224" y="3312"/>
                  <a:ext cx="144" cy="14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7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4224" y="3312"/>
                  <a:ext cx="145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63" name="Line 148"/>
              <p:cNvSpPr>
                <a:spLocks noChangeShapeType="1"/>
              </p:cNvSpPr>
              <p:nvPr/>
            </p:nvSpPr>
            <p:spPr bwMode="auto">
              <a:xfrm>
                <a:off x="4416" y="3936"/>
                <a:ext cx="793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4" name="Text Box 149"/>
              <p:cNvSpPr txBox="1">
                <a:spLocks noChangeArrowheads="1"/>
              </p:cNvSpPr>
              <p:nvPr/>
            </p:nvSpPr>
            <p:spPr bwMode="auto">
              <a:xfrm>
                <a:off x="4951" y="3368"/>
                <a:ext cx="240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solidFill>
                      <a:schemeClr val="bg1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4165" name="Text Box 150"/>
              <p:cNvSpPr txBox="1">
                <a:spLocks noChangeArrowheads="1"/>
              </p:cNvSpPr>
              <p:nvPr/>
            </p:nvSpPr>
            <p:spPr bwMode="auto">
              <a:xfrm>
                <a:off x="4879" y="3759"/>
                <a:ext cx="24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chemeClr val="bg1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160" name="Line 151"/>
            <p:cNvSpPr>
              <a:spLocks noChangeShapeType="1"/>
            </p:cNvSpPr>
            <p:nvPr/>
          </p:nvSpPr>
          <p:spPr bwMode="auto">
            <a:xfrm>
              <a:off x="4921" y="3504"/>
              <a:ext cx="0" cy="912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103" name="Group 152"/>
          <p:cNvGrpSpPr>
            <a:grpSpLocks/>
          </p:cNvGrpSpPr>
          <p:nvPr/>
        </p:nvGrpSpPr>
        <p:grpSpPr bwMode="auto">
          <a:xfrm>
            <a:off x="4562475" y="2505075"/>
            <a:ext cx="1519238" cy="998538"/>
            <a:chOff x="96" y="928"/>
            <a:chExt cx="1134" cy="847"/>
          </a:xfrm>
        </p:grpSpPr>
        <p:grpSp>
          <p:nvGrpSpPr>
            <p:cNvPr id="4138" name="Group 153"/>
            <p:cNvGrpSpPr>
              <a:grpSpLocks/>
            </p:cNvGrpSpPr>
            <p:nvPr/>
          </p:nvGrpSpPr>
          <p:grpSpPr bwMode="auto">
            <a:xfrm>
              <a:off x="96" y="928"/>
              <a:ext cx="1134" cy="847"/>
              <a:chOff x="4050" y="832"/>
              <a:chExt cx="1134" cy="847"/>
            </a:xfrm>
          </p:grpSpPr>
          <p:grpSp>
            <p:nvGrpSpPr>
              <p:cNvPr id="4149" name="Group 154"/>
              <p:cNvGrpSpPr>
                <a:grpSpLocks/>
              </p:cNvGrpSpPr>
              <p:nvPr/>
            </p:nvGrpSpPr>
            <p:grpSpPr bwMode="auto">
              <a:xfrm>
                <a:off x="4631" y="1232"/>
                <a:ext cx="145" cy="145"/>
                <a:chOff x="4224" y="3312"/>
                <a:chExt cx="145" cy="145"/>
              </a:xfrm>
            </p:grpSpPr>
            <p:sp>
              <p:nvSpPr>
                <p:cNvPr id="4157" name="Line 155"/>
                <p:cNvSpPr>
                  <a:spLocks noChangeShapeType="1"/>
                </p:cNvSpPr>
                <p:nvPr/>
              </p:nvSpPr>
              <p:spPr bwMode="auto">
                <a:xfrm>
                  <a:off x="4224" y="3312"/>
                  <a:ext cx="144" cy="14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58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4224" y="3312"/>
                  <a:ext cx="145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50" name="Group 157"/>
              <p:cNvGrpSpPr>
                <a:grpSpLocks/>
              </p:cNvGrpSpPr>
              <p:nvPr/>
            </p:nvGrpSpPr>
            <p:grpSpPr bwMode="auto">
              <a:xfrm>
                <a:off x="4320" y="1224"/>
                <a:ext cx="145" cy="145"/>
                <a:chOff x="4224" y="3312"/>
                <a:chExt cx="145" cy="145"/>
              </a:xfrm>
            </p:grpSpPr>
            <p:sp>
              <p:nvSpPr>
                <p:cNvPr id="4155" name="Line 158"/>
                <p:cNvSpPr>
                  <a:spLocks noChangeShapeType="1"/>
                </p:cNvSpPr>
                <p:nvPr/>
              </p:nvSpPr>
              <p:spPr bwMode="auto">
                <a:xfrm>
                  <a:off x="4224" y="3312"/>
                  <a:ext cx="144" cy="14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56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4224" y="3312"/>
                  <a:ext cx="145" cy="144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51" name="Line 160"/>
              <p:cNvSpPr>
                <a:spLocks noChangeShapeType="1"/>
              </p:cNvSpPr>
              <p:nvPr/>
            </p:nvSpPr>
            <p:spPr bwMode="auto">
              <a:xfrm>
                <a:off x="4050" y="1296"/>
                <a:ext cx="1134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2" name="Line 161"/>
              <p:cNvSpPr>
                <a:spLocks noChangeShapeType="1"/>
              </p:cNvSpPr>
              <p:nvPr/>
            </p:nvSpPr>
            <p:spPr bwMode="auto">
              <a:xfrm>
                <a:off x="4944" y="960"/>
                <a:ext cx="0" cy="624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3" name="Text Box 162"/>
              <p:cNvSpPr txBox="1">
                <a:spLocks noChangeArrowheads="1"/>
              </p:cNvSpPr>
              <p:nvPr/>
            </p:nvSpPr>
            <p:spPr bwMode="auto">
              <a:xfrm>
                <a:off x="4943" y="832"/>
                <a:ext cx="2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solidFill>
                      <a:schemeClr val="bg1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4154" name="Text Box 163"/>
              <p:cNvSpPr txBox="1">
                <a:spLocks noChangeArrowheads="1"/>
              </p:cNvSpPr>
              <p:nvPr/>
            </p:nvSpPr>
            <p:spPr bwMode="auto">
              <a:xfrm>
                <a:off x="4904" y="1239"/>
                <a:ext cx="2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chemeClr val="bg1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4139" name="Group 164"/>
            <p:cNvGrpSpPr>
              <a:grpSpLocks/>
            </p:cNvGrpSpPr>
            <p:nvPr/>
          </p:nvGrpSpPr>
          <p:grpSpPr bwMode="auto">
            <a:xfrm>
              <a:off x="616" y="960"/>
              <a:ext cx="412" cy="442"/>
              <a:chOff x="576" y="912"/>
              <a:chExt cx="412" cy="442"/>
            </a:xfrm>
          </p:grpSpPr>
          <p:sp>
            <p:nvSpPr>
              <p:cNvPr id="4145" name="Text Box 165"/>
              <p:cNvSpPr txBox="1">
                <a:spLocks noChangeArrowheads="1"/>
              </p:cNvSpPr>
              <p:nvPr/>
            </p:nvSpPr>
            <p:spPr bwMode="auto">
              <a:xfrm>
                <a:off x="652" y="1095"/>
                <a:ext cx="336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0" i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1400" baseline="-25000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en-US" altLang="zh-CN" sz="1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46" name="Line 166"/>
              <p:cNvSpPr>
                <a:spLocks noChangeShapeType="1"/>
              </p:cNvSpPr>
              <p:nvPr/>
            </p:nvSpPr>
            <p:spPr bwMode="auto">
              <a:xfrm>
                <a:off x="672" y="1104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" name="Text Box 167"/>
              <p:cNvSpPr txBox="1">
                <a:spLocks noChangeArrowheads="1"/>
              </p:cNvSpPr>
              <p:nvPr/>
            </p:nvSpPr>
            <p:spPr bwMode="auto">
              <a:xfrm>
                <a:off x="675" y="912"/>
                <a:ext cx="289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148" name="Line 168"/>
              <p:cNvSpPr>
                <a:spLocks noChangeShapeType="1"/>
              </p:cNvSpPr>
              <p:nvPr/>
            </p:nvSpPr>
            <p:spPr bwMode="auto">
              <a:xfrm>
                <a:off x="576" y="1111"/>
                <a:ext cx="77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40" name="Group 169"/>
            <p:cNvGrpSpPr>
              <a:grpSpLocks/>
            </p:cNvGrpSpPr>
            <p:nvPr/>
          </p:nvGrpSpPr>
          <p:grpSpPr bwMode="auto">
            <a:xfrm>
              <a:off x="248" y="960"/>
              <a:ext cx="412" cy="442"/>
              <a:chOff x="576" y="912"/>
              <a:chExt cx="412" cy="442"/>
            </a:xfrm>
          </p:grpSpPr>
          <p:sp>
            <p:nvSpPr>
              <p:cNvPr id="4141" name="Text Box 170"/>
              <p:cNvSpPr txBox="1">
                <a:spLocks noChangeArrowheads="1"/>
              </p:cNvSpPr>
              <p:nvPr/>
            </p:nvSpPr>
            <p:spPr bwMode="auto">
              <a:xfrm>
                <a:off x="652" y="1095"/>
                <a:ext cx="336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0" i="1">
                    <a:solidFill>
                      <a:schemeClr val="bg1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1400" baseline="-25000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en-US" altLang="zh-CN" sz="1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42" name="Line 171"/>
              <p:cNvSpPr>
                <a:spLocks noChangeShapeType="1"/>
              </p:cNvSpPr>
              <p:nvPr/>
            </p:nvSpPr>
            <p:spPr bwMode="auto">
              <a:xfrm>
                <a:off x="672" y="1104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" name="Text Box 172"/>
              <p:cNvSpPr txBox="1">
                <a:spLocks noChangeArrowheads="1"/>
              </p:cNvSpPr>
              <p:nvPr/>
            </p:nvSpPr>
            <p:spPr bwMode="auto">
              <a:xfrm>
                <a:off x="675" y="912"/>
                <a:ext cx="289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144" name="Line 173"/>
              <p:cNvSpPr>
                <a:spLocks noChangeShapeType="1"/>
              </p:cNvSpPr>
              <p:nvPr/>
            </p:nvSpPr>
            <p:spPr bwMode="auto">
              <a:xfrm>
                <a:off x="576" y="1111"/>
                <a:ext cx="77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9148" name="Group 364"/>
          <p:cNvGrpSpPr>
            <a:grpSpLocks/>
          </p:cNvGrpSpPr>
          <p:nvPr/>
        </p:nvGrpSpPr>
        <p:grpSpPr bwMode="auto">
          <a:xfrm>
            <a:off x="2605089" y="2536825"/>
            <a:ext cx="1506537" cy="592138"/>
            <a:chOff x="718" y="1839"/>
            <a:chExt cx="949" cy="373"/>
          </a:xfrm>
        </p:grpSpPr>
        <p:sp>
          <p:nvSpPr>
            <p:cNvPr id="4135" name="Rectangle 175"/>
            <p:cNvSpPr>
              <a:spLocks noChangeArrowheads="1"/>
            </p:cNvSpPr>
            <p:nvPr/>
          </p:nvSpPr>
          <p:spPr bwMode="auto">
            <a:xfrm>
              <a:off x="718" y="1887"/>
              <a:ext cx="901" cy="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136" name="Text Box 176"/>
            <p:cNvSpPr txBox="1">
              <a:spLocks noChangeArrowheads="1"/>
            </p:cNvSpPr>
            <p:nvPr/>
          </p:nvSpPr>
          <p:spPr bwMode="auto">
            <a:xfrm>
              <a:off x="785" y="1839"/>
              <a:ext cx="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＞</a:t>
              </a:r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graphicFrame>
          <p:nvGraphicFramePr>
            <p:cNvPr id="4137" name="Object 193"/>
            <p:cNvGraphicFramePr>
              <a:graphicFrameLocks noChangeAspect="1"/>
            </p:cNvGraphicFramePr>
            <p:nvPr/>
          </p:nvGraphicFramePr>
          <p:xfrm>
            <a:off x="764" y="1874"/>
            <a:ext cx="19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" name="Equation" r:id="rId7" imgW="0" imgH="37950" progId="Equation.DSMT4">
                    <p:embed/>
                  </p:oleObj>
                </mc:Choice>
                <mc:Fallback>
                  <p:oleObj name="Equation" r:id="rId7" imgW="0" imgH="379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874"/>
                          <a:ext cx="19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150" name="Group 366"/>
          <p:cNvGrpSpPr>
            <a:grpSpLocks/>
          </p:cNvGrpSpPr>
          <p:nvPr/>
        </p:nvGrpSpPr>
        <p:grpSpPr bwMode="auto">
          <a:xfrm>
            <a:off x="6813550" y="2468564"/>
            <a:ext cx="1430338" cy="579437"/>
            <a:chOff x="3212" y="1868"/>
            <a:chExt cx="901" cy="365"/>
          </a:xfrm>
        </p:grpSpPr>
        <p:sp>
          <p:nvSpPr>
            <p:cNvPr id="4132" name="Rectangle 178"/>
            <p:cNvSpPr>
              <a:spLocks noChangeArrowheads="1"/>
            </p:cNvSpPr>
            <p:nvPr/>
          </p:nvSpPr>
          <p:spPr bwMode="auto">
            <a:xfrm>
              <a:off x="3275" y="1923"/>
              <a:ext cx="651" cy="2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133" name="Text Box 179"/>
            <p:cNvSpPr txBox="1">
              <a:spLocks noChangeArrowheads="1"/>
            </p:cNvSpPr>
            <p:nvPr/>
          </p:nvSpPr>
          <p:spPr bwMode="auto">
            <a:xfrm>
              <a:off x="3212" y="1868"/>
              <a:ext cx="9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＝</a:t>
              </a:r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graphicFrame>
          <p:nvGraphicFramePr>
            <p:cNvPr id="4134" name="Object 194"/>
            <p:cNvGraphicFramePr>
              <a:graphicFrameLocks noChangeAspect="1"/>
            </p:cNvGraphicFramePr>
            <p:nvPr/>
          </p:nvGraphicFramePr>
          <p:xfrm>
            <a:off x="3351" y="1891"/>
            <a:ext cx="20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" name="Equation" r:id="rId9" imgW="0" imgH="37950" progId="Equation.DSMT4">
                    <p:embed/>
                  </p:oleObj>
                </mc:Choice>
                <mc:Fallback>
                  <p:oleObj name="Equation" r:id="rId9" imgW="0" imgH="379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1891"/>
                          <a:ext cx="203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149" name="Group 365"/>
          <p:cNvGrpSpPr>
            <a:grpSpLocks/>
          </p:cNvGrpSpPr>
          <p:nvPr/>
        </p:nvGrpSpPr>
        <p:grpSpPr bwMode="auto">
          <a:xfrm>
            <a:off x="2473326" y="4640264"/>
            <a:ext cx="2182813" cy="579437"/>
            <a:chOff x="719" y="3100"/>
            <a:chExt cx="1375" cy="365"/>
          </a:xfrm>
        </p:grpSpPr>
        <p:grpSp>
          <p:nvGrpSpPr>
            <p:cNvPr id="4128" name="Group 180"/>
            <p:cNvGrpSpPr>
              <a:grpSpLocks/>
            </p:cNvGrpSpPr>
            <p:nvPr/>
          </p:nvGrpSpPr>
          <p:grpSpPr bwMode="auto">
            <a:xfrm>
              <a:off x="719" y="3100"/>
              <a:ext cx="1375" cy="365"/>
              <a:chOff x="336" y="2640"/>
              <a:chExt cx="1365" cy="408"/>
            </a:xfrm>
          </p:grpSpPr>
          <p:sp>
            <p:nvSpPr>
              <p:cNvPr id="4130" name="Rectangle 181"/>
              <p:cNvSpPr>
                <a:spLocks noChangeArrowheads="1"/>
              </p:cNvSpPr>
              <p:nvPr/>
            </p:nvSpPr>
            <p:spPr bwMode="auto">
              <a:xfrm>
                <a:off x="336" y="2669"/>
                <a:ext cx="1274" cy="33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4131" name="Text Box 182"/>
              <p:cNvSpPr txBox="1">
                <a:spLocks noChangeArrowheads="1"/>
              </p:cNvSpPr>
              <p:nvPr/>
            </p:nvSpPr>
            <p:spPr bwMode="auto">
              <a:xfrm>
                <a:off x="385" y="2640"/>
                <a:ext cx="1316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32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＜    ＜</a:t>
                </a:r>
                <a:r>
                  <a:rPr lang="en-US" altLang="zh-CN" sz="32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  <p:graphicFrame>
          <p:nvGraphicFramePr>
            <p:cNvPr id="4129" name="Object 195"/>
            <p:cNvGraphicFramePr>
              <a:graphicFrameLocks noChangeAspect="1"/>
            </p:cNvGraphicFramePr>
            <p:nvPr/>
          </p:nvGraphicFramePr>
          <p:xfrm>
            <a:off x="1189" y="3143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9" name="Equation" r:id="rId11" imgW="0" imgH="37950" progId="Equation.DSMT4">
                    <p:embed/>
                  </p:oleObj>
                </mc:Choice>
                <mc:Fallback>
                  <p:oleObj name="Equation" r:id="rId11" imgW="0" imgH="379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3143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151" name="Group 367"/>
          <p:cNvGrpSpPr>
            <a:grpSpLocks/>
          </p:cNvGrpSpPr>
          <p:nvPr/>
        </p:nvGrpSpPr>
        <p:grpSpPr bwMode="auto">
          <a:xfrm>
            <a:off x="7064375" y="4714875"/>
            <a:ext cx="1385888" cy="579438"/>
            <a:chOff x="3313" y="3100"/>
            <a:chExt cx="873" cy="365"/>
          </a:xfrm>
        </p:grpSpPr>
        <p:sp>
          <p:nvSpPr>
            <p:cNvPr id="4125" name="Rectangle 184"/>
            <p:cNvSpPr>
              <a:spLocks noChangeArrowheads="1"/>
            </p:cNvSpPr>
            <p:nvPr/>
          </p:nvSpPr>
          <p:spPr bwMode="auto">
            <a:xfrm>
              <a:off x="3313" y="3122"/>
              <a:ext cx="873" cy="2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126" name="Text Box 185"/>
            <p:cNvSpPr txBox="1">
              <a:spLocks noChangeArrowheads="1"/>
            </p:cNvSpPr>
            <p:nvPr/>
          </p:nvSpPr>
          <p:spPr bwMode="auto">
            <a:xfrm>
              <a:off x="3364" y="3100"/>
              <a:ext cx="8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＝</a:t>
              </a:r>
              <a:r>
                <a:rPr lang="en-US" altLang="zh-CN" sz="32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graphicFrame>
          <p:nvGraphicFramePr>
            <p:cNvPr id="4127" name="Object 196"/>
            <p:cNvGraphicFramePr>
              <a:graphicFrameLocks noChangeAspect="1"/>
            </p:cNvGraphicFramePr>
            <p:nvPr/>
          </p:nvGraphicFramePr>
          <p:xfrm>
            <a:off x="3470" y="3125"/>
            <a:ext cx="22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0" name="Equation" r:id="rId13" imgW="0" imgH="37950" progId="Equation.DSMT4">
                    <p:embed/>
                  </p:oleObj>
                </mc:Choice>
                <mc:Fallback>
                  <p:oleObj name="Equation" r:id="rId13" imgW="0" imgH="379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125"/>
                          <a:ext cx="223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20823" name="Picture 247"/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6" y="3167063"/>
            <a:ext cx="3871913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0826" name="Text Box 250"/>
          <p:cNvSpPr txBox="1">
            <a:spLocks noChangeArrowheads="1"/>
          </p:cNvSpPr>
          <p:nvPr/>
        </p:nvSpPr>
        <p:spPr bwMode="auto">
          <a:xfrm>
            <a:off x="4338638" y="37893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过阻尼</a:t>
            </a:r>
          </a:p>
        </p:txBody>
      </p:sp>
      <p:pic>
        <p:nvPicPr>
          <p:cNvPr id="920824" name="Picture 24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6" y="3082926"/>
            <a:ext cx="372586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0827" name="Text Box 251"/>
          <p:cNvSpPr txBox="1">
            <a:spLocks noChangeArrowheads="1"/>
          </p:cNvSpPr>
          <p:nvPr/>
        </p:nvSpPr>
        <p:spPr bwMode="auto">
          <a:xfrm>
            <a:off x="8262938" y="3860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临界阻尼</a:t>
            </a:r>
          </a:p>
        </p:txBody>
      </p:sp>
      <p:pic>
        <p:nvPicPr>
          <p:cNvPr id="920845" name="Picture 26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5302251"/>
            <a:ext cx="436721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0846" name="Text Box 270"/>
          <p:cNvSpPr txBox="1">
            <a:spLocks noChangeArrowheads="1"/>
          </p:cNvSpPr>
          <p:nvPr/>
        </p:nvSpPr>
        <p:spPr bwMode="auto">
          <a:xfrm>
            <a:off x="4084638" y="614838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欠阻尼</a:t>
            </a:r>
          </a:p>
        </p:txBody>
      </p:sp>
      <p:pic>
        <p:nvPicPr>
          <p:cNvPr id="920825" name="Picture 24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5181600"/>
            <a:ext cx="35194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0828" name="Text Box 252"/>
          <p:cNvSpPr txBox="1">
            <a:spLocks noChangeArrowheads="1"/>
          </p:cNvSpPr>
          <p:nvPr/>
        </p:nvSpPr>
        <p:spPr bwMode="auto">
          <a:xfrm>
            <a:off x="8393113" y="606266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零阻尼</a:t>
            </a:r>
          </a:p>
        </p:txBody>
      </p:sp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2849564" y="2579689"/>
          <a:ext cx="346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" name="Equation" r:id="rId19" imgW="126720" imgH="203040" progId="Equation.DSMT4">
                  <p:embed/>
                </p:oleObj>
              </mc:Choice>
              <mc:Fallback>
                <p:oleObj name="Equation" r:id="rId19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4" y="2579689"/>
                        <a:ext cx="346075" cy="555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6989764" y="2490789"/>
          <a:ext cx="346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" name="Equation" r:id="rId21" imgW="126720" imgH="203040" progId="Equation.DSMT4">
                  <p:embed/>
                </p:oleObj>
              </mc:Choice>
              <mc:Fallback>
                <p:oleObj name="Equation" r:id="rId21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4" y="2490789"/>
                        <a:ext cx="346075" cy="555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4"/>
          <p:cNvGraphicFramePr>
            <a:graphicFrameLocks noChangeAspect="1"/>
          </p:cNvGraphicFramePr>
          <p:nvPr/>
        </p:nvGraphicFramePr>
        <p:xfrm>
          <a:off x="3254376" y="4635501"/>
          <a:ext cx="346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" name="Equation" r:id="rId22" imgW="126720" imgH="203040" progId="Equation.DSMT4">
                  <p:embed/>
                </p:oleObj>
              </mc:Choice>
              <mc:Fallback>
                <p:oleObj name="Equation" r:id="rId22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6" y="4635501"/>
                        <a:ext cx="346075" cy="555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7253289" y="4691064"/>
          <a:ext cx="346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" name="Equation" r:id="rId23" imgW="126720" imgH="203040" progId="Equation.DSMT4">
                  <p:embed/>
                </p:oleObj>
              </mc:Choice>
              <mc:Fallback>
                <p:oleObj name="Equation" r:id="rId23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9" y="4691064"/>
                        <a:ext cx="346075" cy="555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/>
        </p:nvGraphicFramePr>
        <p:xfrm>
          <a:off x="8510588" y="1444626"/>
          <a:ext cx="292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" name="Equation" r:id="rId24" imgW="126720" imgH="203040" progId="Equation.DSMT4">
                  <p:embed/>
                </p:oleObj>
              </mc:Choice>
              <mc:Fallback>
                <p:oleObj name="Equation" r:id="rId24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1444626"/>
                        <a:ext cx="292100" cy="4683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58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0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0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20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0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0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0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20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20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0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0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20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20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2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/>
      <p:bldP spid="118792" grpId="0"/>
      <p:bldP spid="920826" grpId="0" autoUpdateAnimBg="0"/>
      <p:bldP spid="920827" grpId="0" autoUpdateAnimBg="0"/>
      <p:bldP spid="920846" grpId="0" autoUpdateAnimBg="0"/>
      <p:bldP spid="9208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39434"/>
              </p:ext>
            </p:extLst>
          </p:nvPr>
        </p:nvGraphicFramePr>
        <p:xfrm>
          <a:off x="1185104" y="150002"/>
          <a:ext cx="4345648" cy="87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0" name="公式" r:id="rId4" imgW="2273040" imgH="457200" progId="Equation.3">
                  <p:embed/>
                </p:oleObj>
              </mc:Choice>
              <mc:Fallback>
                <p:oleObj name="公式" r:id="rId4" imgW="2273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104" y="150002"/>
                        <a:ext cx="4345648" cy="874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96221"/>
              </p:ext>
            </p:extLst>
          </p:nvPr>
        </p:nvGraphicFramePr>
        <p:xfrm>
          <a:off x="5590235" y="261543"/>
          <a:ext cx="4909193" cy="83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1" name="公式" r:id="rId6" imgW="3073320" imgH="520560" progId="Equation.3">
                  <p:embed/>
                </p:oleObj>
              </mc:Choice>
              <mc:Fallback>
                <p:oleObj name="公式" r:id="rId6" imgW="30733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235" y="261543"/>
                        <a:ext cx="4909193" cy="831071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658235"/>
              </p:ext>
            </p:extLst>
          </p:nvPr>
        </p:nvGraphicFramePr>
        <p:xfrm>
          <a:off x="1309107" y="1273141"/>
          <a:ext cx="1243245" cy="70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2" name="公式" r:id="rId8" imgW="698197" imgH="393529" progId="Equation.3">
                  <p:embed/>
                </p:oleObj>
              </mc:Choice>
              <mc:Fallback>
                <p:oleObj name="公式" r:id="rId8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107" y="1273141"/>
                        <a:ext cx="1243245" cy="700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59980"/>
              </p:ext>
            </p:extLst>
          </p:nvPr>
        </p:nvGraphicFramePr>
        <p:xfrm>
          <a:off x="1487487" y="2401296"/>
          <a:ext cx="8684543" cy="128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" name="Equation" r:id="rId10" imgW="3606480" imgH="533160" progId="Equation.DSMT4">
                  <p:embed/>
                </p:oleObj>
              </mc:Choice>
              <mc:Fallback>
                <p:oleObj name="Equation" r:id="rId10" imgW="36064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7" y="2401296"/>
                        <a:ext cx="8684543" cy="128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89869"/>
              </p:ext>
            </p:extLst>
          </p:nvPr>
        </p:nvGraphicFramePr>
        <p:xfrm>
          <a:off x="1733207" y="3877332"/>
          <a:ext cx="2324298" cy="8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" name="Equation" r:id="rId12" imgW="1358640" imgH="495000" progId="Equation.DSMT4">
                  <p:embed/>
                </p:oleObj>
              </mc:Choice>
              <mc:Fallback>
                <p:oleObj name="Equation" r:id="rId12" imgW="13586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207" y="3877332"/>
                        <a:ext cx="2324298" cy="8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48885"/>
              </p:ext>
            </p:extLst>
          </p:nvPr>
        </p:nvGraphicFramePr>
        <p:xfrm>
          <a:off x="2573983" y="1250457"/>
          <a:ext cx="8743645" cy="8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" name="公式" r:id="rId14" imgW="4038480" imgH="406080" progId="Equation.3">
                  <p:embed/>
                </p:oleObj>
              </mc:Choice>
              <mc:Fallback>
                <p:oleObj name="公式" r:id="rId14" imgW="4038480" imgH="4060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983" y="1250457"/>
                        <a:ext cx="8743645" cy="8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66490"/>
              </p:ext>
            </p:extLst>
          </p:nvPr>
        </p:nvGraphicFramePr>
        <p:xfrm>
          <a:off x="7536160" y="3954515"/>
          <a:ext cx="1448357" cy="83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" name="Equation" r:id="rId16" imgW="749160" imgH="393480" progId="Equation.DSMT4">
                  <p:embed/>
                </p:oleObj>
              </mc:Choice>
              <mc:Fallback>
                <p:oleObj name="Equation" r:id="rId16" imgW="749160" imgH="39348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3954515"/>
                        <a:ext cx="1448357" cy="835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>
            <a:extLst>
              <a:ext uri="{FF2B5EF4-FFF2-40B4-BE49-F238E27FC236}">
                <a16:creationId xmlns:a16="http://schemas.microsoft.com/office/drawing/2014/main" id="{1623EC5A-D9BC-44D3-BBB1-7E503F615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85109"/>
              </p:ext>
            </p:extLst>
          </p:nvPr>
        </p:nvGraphicFramePr>
        <p:xfrm>
          <a:off x="4655841" y="3868652"/>
          <a:ext cx="2343474" cy="97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" name="Equation" r:id="rId18" imgW="1193760" imgH="495000" progId="Equation.DSMT4">
                  <p:embed/>
                </p:oleObj>
              </mc:Choice>
              <mc:Fallback>
                <p:oleObj name="Equation" r:id="rId18" imgW="1193760" imgH="49500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1" y="3868652"/>
                        <a:ext cx="2343474" cy="973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1FE2A93-A82D-4EC3-8259-D681ADAD216B}"/>
              </a:ext>
            </a:extLst>
          </p:cNvPr>
          <p:cNvSpPr txBox="1"/>
          <p:nvPr/>
        </p:nvSpPr>
        <p:spPr>
          <a:xfrm>
            <a:off x="1171924" y="4917175"/>
            <a:ext cx="10729192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零点离虚轴越近，对系统响应的影响越大，越远，影响越小。当零点离虚轴无穷远时，影响为零。</a:t>
            </a:r>
          </a:p>
        </p:txBody>
      </p:sp>
    </p:spTree>
    <p:extLst>
      <p:ext uri="{BB962C8B-B14F-4D97-AF65-F5344CB8AC3E}">
        <p14:creationId xmlns:p14="http://schemas.microsoft.com/office/powerpoint/2010/main" val="26439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24680" y="-272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08799" y="5279750"/>
            <a:ext cx="771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 b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28204"/>
              </p:ext>
            </p:extLst>
          </p:nvPr>
        </p:nvGraphicFramePr>
        <p:xfrm>
          <a:off x="7202021" y="1097411"/>
          <a:ext cx="2376264" cy="76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3" name="公式" r:id="rId4" imgW="1269449" imgH="406224" progId="Equation.3">
                  <p:embed/>
                </p:oleObj>
              </mc:Choice>
              <mc:Fallback>
                <p:oleObj name="公式" r:id="rId4" imgW="126944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021" y="1097411"/>
                        <a:ext cx="2376264" cy="760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802831"/>
              </p:ext>
            </p:extLst>
          </p:nvPr>
        </p:nvGraphicFramePr>
        <p:xfrm>
          <a:off x="1373674" y="108658"/>
          <a:ext cx="2408792" cy="101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4" name="公式" r:id="rId6" imgW="1028254" imgH="431613" progId="Equation.3">
                  <p:embed/>
                </p:oleObj>
              </mc:Choice>
              <mc:Fallback>
                <p:oleObj name="公式" r:id="rId6" imgW="102825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674" y="108658"/>
                        <a:ext cx="2408792" cy="1012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0271"/>
              </p:ext>
            </p:extLst>
          </p:nvPr>
        </p:nvGraphicFramePr>
        <p:xfrm>
          <a:off x="4799856" y="156659"/>
          <a:ext cx="2988965" cy="9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5" name="公式" r:id="rId8" imgW="1307532" imgH="431613" progId="Equation.3">
                  <p:embed/>
                </p:oleObj>
              </mc:Choice>
              <mc:Fallback>
                <p:oleObj name="公式" r:id="rId8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156659"/>
                        <a:ext cx="2988965" cy="98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667432"/>
              </p:ext>
            </p:extLst>
          </p:nvPr>
        </p:nvGraphicFramePr>
        <p:xfrm>
          <a:off x="1373674" y="1121049"/>
          <a:ext cx="3790531" cy="87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6" name="公式" r:id="rId10" imgW="1916868" imgH="444307" progId="Equation.3">
                  <p:embed/>
                </p:oleObj>
              </mc:Choice>
              <mc:Fallback>
                <p:oleObj name="公式" r:id="rId10" imgW="191686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674" y="1121049"/>
                        <a:ext cx="3790531" cy="878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79791"/>
              </p:ext>
            </p:extLst>
          </p:nvPr>
        </p:nvGraphicFramePr>
        <p:xfrm>
          <a:off x="5350842" y="1168655"/>
          <a:ext cx="149031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7" name="公式" r:id="rId12" imgW="558558" imgH="215806" progId="Equation.3">
                  <p:embed/>
                </p:oleObj>
              </mc:Choice>
              <mc:Fallback>
                <p:oleObj name="公式" r:id="rId12" imgW="5585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842" y="1168655"/>
                        <a:ext cx="1490315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92" y="2170498"/>
            <a:ext cx="5697537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205527"/>
              </p:ext>
            </p:extLst>
          </p:nvPr>
        </p:nvGraphicFramePr>
        <p:xfrm>
          <a:off x="3539354" y="3668350"/>
          <a:ext cx="2930521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8" name="Equation" r:id="rId15" imgW="1180588" imgH="291973" progId="Equation.DSMT4">
                  <p:embed/>
                </p:oleObj>
              </mc:Choice>
              <mc:Fallback>
                <p:oleObj name="Equation" r:id="rId15" imgW="1180588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354" y="3668350"/>
                        <a:ext cx="2930521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34857"/>
              </p:ext>
            </p:extLst>
          </p:nvPr>
        </p:nvGraphicFramePr>
        <p:xfrm>
          <a:off x="3437753" y="2487250"/>
          <a:ext cx="3102804" cy="80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" name="公式" r:id="rId17" imgW="1574117" imgH="406224" progId="Equation.3">
                  <p:embed/>
                </p:oleObj>
              </mc:Choice>
              <mc:Fallback>
                <p:oleObj name="公式" r:id="rId17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753" y="2487250"/>
                        <a:ext cx="3102804" cy="800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22673"/>
              </p:ext>
            </p:extLst>
          </p:nvPr>
        </p:nvGraphicFramePr>
        <p:xfrm>
          <a:off x="3369491" y="4819288"/>
          <a:ext cx="3171067" cy="780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0" name="公式" r:id="rId19" imgW="1651000" imgH="406400" progId="Equation.3">
                  <p:embed/>
                </p:oleObj>
              </mc:Choice>
              <mc:Fallback>
                <p:oleObj name="公式" r:id="rId19" imgW="1651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491" y="4819288"/>
                        <a:ext cx="3171067" cy="780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84232" y="3132383"/>
            <a:ext cx="2321903" cy="337380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闭环系统具有零点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可以使上升时间提前，阻尼增大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超调减小</a:t>
            </a:r>
            <a:endParaRPr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647013"/>
              </p:ext>
            </p:extLst>
          </p:nvPr>
        </p:nvGraphicFramePr>
        <p:xfrm>
          <a:off x="8390153" y="2123793"/>
          <a:ext cx="2321902" cy="76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1" name="公式" r:id="rId21" imgW="1307532" imgH="393529" progId="Equation.3">
                  <p:embed/>
                </p:oleObj>
              </mc:Choice>
              <mc:Fallback>
                <p:oleObj name="公式" r:id="rId21" imgW="13075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0153" y="2123793"/>
                        <a:ext cx="2321902" cy="764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-3612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80370" y="201021"/>
            <a:ext cx="3691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）测速反馈控制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87688" y="764246"/>
            <a:ext cx="4403725" cy="1393825"/>
            <a:chOff x="2873" y="420"/>
            <a:chExt cx="2774" cy="87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81" y="493"/>
              <a:ext cx="870" cy="40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73" y="432"/>
              <a:ext cx="477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400" i="1"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)</a:t>
              </a:r>
              <a:endParaRPr lang="en-US" altLang="zh-CN" sz="2400" baseline="-25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98" y="668"/>
              <a:ext cx="477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(-)</a:t>
              </a:r>
              <a:endParaRPr lang="en-US" altLang="zh-CN" sz="2400" baseline="-25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274" y="420"/>
              <a:ext cx="357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/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C(s)</a:t>
              </a:r>
              <a:endParaRPr lang="en-US" altLang="zh-CN" sz="2400" baseline="-2500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4125" y="477"/>
            <a:ext cx="779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0" name="公式" r:id="rId4" imgW="762000" imgH="457200" progId="Equation.3">
                    <p:embed/>
                  </p:oleObj>
                </mc:Choice>
                <mc:Fallback>
                  <p:oleObj name="公式" r:id="rId4" imgW="762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477"/>
                          <a:ext cx="779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949" y="681"/>
              <a:ext cx="69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781" y="673"/>
              <a:ext cx="29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230" y="612"/>
              <a:ext cx="122" cy="123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349" y="673"/>
              <a:ext cx="32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32" y="673"/>
              <a:ext cx="29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rot="-5400000">
              <a:off x="3008" y="1017"/>
              <a:ext cx="56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290" y="1298"/>
              <a:ext cx="196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rot="-5400000">
              <a:off x="4943" y="986"/>
              <a:ext cx="6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662" y="613"/>
              <a:ext cx="122" cy="124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713" y="737"/>
              <a:ext cx="2" cy="372"/>
            </a:xfrm>
            <a:custGeom>
              <a:avLst/>
              <a:gdLst>
                <a:gd name="T0" fmla="*/ 0 w 2"/>
                <a:gd name="T1" fmla="*/ 372 h 372"/>
                <a:gd name="T2" fmla="*/ 2 w 2"/>
                <a:gd name="T3" fmla="*/ 0 h 3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372">
                  <a:moveTo>
                    <a:pt x="0" y="372"/>
                  </a:moveTo>
                  <a:lnTo>
                    <a:pt x="2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626" y="1109"/>
              <a:ext cx="63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193" y="988"/>
              <a:ext cx="422" cy="244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0" rIns="0" bIns="0"/>
            <a:lstStyle/>
            <a:p>
              <a:pPr algn="just">
                <a:lnSpc>
                  <a:spcPct val="105000"/>
                </a:lnSpc>
              </a:pPr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 K</a:t>
              </a:r>
              <a:r>
                <a:rPr lang="en-US" altLang="zh-CN" sz="2400" b="1" baseline="-25000"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726" y="1109"/>
              <a:ext cx="47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718" y="684"/>
              <a:ext cx="477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(-)</a:t>
              </a:r>
              <a:endParaRPr lang="en-US" altLang="zh-CN" sz="2400" baseline="-250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1000822" y="1879668"/>
            <a:ext cx="2660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开环传递函数为：</a:t>
            </a: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083667"/>
              </p:ext>
            </p:extLst>
          </p:nvPr>
        </p:nvGraphicFramePr>
        <p:xfrm>
          <a:off x="2580023" y="2329777"/>
          <a:ext cx="6981106" cy="98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" name="Equation" r:id="rId6" imgW="3987720" imgH="520560" progId="Equation.DSMT4">
                  <p:embed/>
                </p:oleObj>
              </mc:Choice>
              <mc:Fallback>
                <p:oleObj name="Equation" r:id="rId6" imgW="39877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023" y="2329777"/>
                        <a:ext cx="6981106" cy="984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568015"/>
              </p:ext>
            </p:extLst>
          </p:nvPr>
        </p:nvGraphicFramePr>
        <p:xfrm>
          <a:off x="3176562" y="3364827"/>
          <a:ext cx="5745272" cy="85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2" name="Equation" r:id="rId8" imgW="3200400" imgH="457200" progId="Equation.DSMT4">
                  <p:embed/>
                </p:oleObj>
              </mc:Choice>
              <mc:Fallback>
                <p:oleObj name="Equation" r:id="rId8" imgW="3200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62" y="3364827"/>
                        <a:ext cx="5745272" cy="859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059992" y="3186112"/>
            <a:ext cx="27352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闭环传递函数：</a:t>
            </a:r>
          </a:p>
        </p:txBody>
      </p:sp>
      <p:sp>
        <p:nvSpPr>
          <p:cNvPr id="28" name="文本框 30"/>
          <p:cNvSpPr txBox="1">
            <a:spLocks noChangeArrowheads="1"/>
          </p:cNvSpPr>
          <p:nvPr/>
        </p:nvSpPr>
        <p:spPr bwMode="auto">
          <a:xfrm>
            <a:off x="4564038" y="254659"/>
            <a:ext cx="457200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在二阶系统中引入微分反馈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477544"/>
              </p:ext>
            </p:extLst>
          </p:nvPr>
        </p:nvGraphicFramePr>
        <p:xfrm>
          <a:off x="3103502" y="4377129"/>
          <a:ext cx="17986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" name="Equation" r:id="rId10" imgW="901440" imgH="393480" progId="Equation.DSMT4">
                  <p:embed/>
                </p:oleObj>
              </mc:Choice>
              <mc:Fallback>
                <p:oleObj name="Equation" r:id="rId10" imgW="9014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02" y="4377129"/>
                        <a:ext cx="17986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026728"/>
              </p:ext>
            </p:extLst>
          </p:nvPr>
        </p:nvGraphicFramePr>
        <p:xfrm>
          <a:off x="5249068" y="4303947"/>
          <a:ext cx="16938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" name="Equation" r:id="rId12" imgW="939600" imgH="431640" progId="Equation.DSMT4">
                  <p:embed/>
                </p:oleObj>
              </mc:Choice>
              <mc:Fallback>
                <p:oleObj name="Equation" r:id="rId12" imgW="9396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068" y="4303947"/>
                        <a:ext cx="16938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47824"/>
              </p:ext>
            </p:extLst>
          </p:nvPr>
        </p:nvGraphicFramePr>
        <p:xfrm>
          <a:off x="7316531" y="4245210"/>
          <a:ext cx="12239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" name="公式" r:id="rId14" imgW="634680" imgH="431640" progId="Equation.3">
                  <p:embed/>
                </p:oleObj>
              </mc:Choice>
              <mc:Fallback>
                <p:oleObj name="公式" r:id="rId14" imgW="634680" imgH="431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531" y="4245210"/>
                        <a:ext cx="1223963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225710" y="5245036"/>
            <a:ext cx="10330260" cy="1074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-342900">
              <a:lnSpc>
                <a:spcPct val="130000"/>
              </a:lnSpc>
              <a:spcBef>
                <a:spcPct val="4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速度反馈使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增大，振荡和超调减小，改善了系统平稳性；</a:t>
            </a:r>
          </a:p>
          <a:p>
            <a:pPr indent="-342900">
              <a:lnSpc>
                <a:spcPct val="13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系统跟踪斜坡输入时稳态误差会加大，因此应适当提高系统的开环增益。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 animBg="1"/>
      <p:bldP spid="32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19374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83432" y="260648"/>
            <a:ext cx="10441160" cy="2247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为了改善系统的暂态响应性能，满足单位阶跃输入下系统超调量         的要求，今加入微分负反馈   ，如下图所示。求微分时间常数   。 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070801"/>
              </p:ext>
            </p:extLst>
          </p:nvPr>
        </p:nvGraphicFramePr>
        <p:xfrm>
          <a:off x="2279576" y="1021849"/>
          <a:ext cx="11668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6" name="Equation" r:id="rId3" imgW="634449" imgH="177646" progId="Equation.DSMT4">
                  <p:embed/>
                </p:oleObj>
              </mc:Choice>
              <mc:Fallback>
                <p:oleObj name="Equation" r:id="rId3" imgW="63444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1021849"/>
                        <a:ext cx="11668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65234"/>
              </p:ext>
            </p:extLst>
          </p:nvPr>
        </p:nvGraphicFramePr>
        <p:xfrm>
          <a:off x="7824192" y="1080613"/>
          <a:ext cx="517503" cy="45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" name="Equation" r:id="rId5" imgW="164957" imgH="139579" progId="Equation.DSMT4">
                  <p:embed/>
                </p:oleObj>
              </mc:Choice>
              <mc:Fallback>
                <p:oleObj name="Equation" r:id="rId5" imgW="164957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1080613"/>
                        <a:ext cx="517503" cy="456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352458"/>
              </p:ext>
            </p:extLst>
          </p:nvPr>
        </p:nvGraphicFramePr>
        <p:xfrm>
          <a:off x="3143672" y="2211388"/>
          <a:ext cx="5410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" r:id="rId7" imgW="6273579" imgH="3355450" progId="Imaging.Document">
                  <p:embed/>
                </p:oleObj>
              </mc:Choice>
              <mc:Fallback>
                <p:oleObj r:id="rId7" imgW="6273579" imgH="3355450" progId="Imaging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211388"/>
                        <a:ext cx="5410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99517"/>
              </p:ext>
            </p:extLst>
          </p:nvPr>
        </p:nvGraphicFramePr>
        <p:xfrm>
          <a:off x="3575720" y="1817168"/>
          <a:ext cx="3333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1817168"/>
                        <a:ext cx="3333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105292"/>
              </p:ext>
            </p:extLst>
          </p:nvPr>
        </p:nvGraphicFramePr>
        <p:xfrm>
          <a:off x="4360268" y="3702175"/>
          <a:ext cx="11668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5" name="Equation" r:id="rId3" imgW="634449" imgH="177646" progId="Equation.DSMT4">
                  <p:embed/>
                </p:oleObj>
              </mc:Choice>
              <mc:Fallback>
                <p:oleObj name="Equation" r:id="rId3" imgW="63444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268" y="3702175"/>
                        <a:ext cx="116681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02613"/>
              </p:ext>
            </p:extLst>
          </p:nvPr>
        </p:nvGraphicFramePr>
        <p:xfrm>
          <a:off x="3690938" y="722135"/>
          <a:ext cx="2681288" cy="860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6" name="公式" r:id="rId5" imgW="1308100" imgH="419100" progId="Equation.3">
                  <p:embed/>
                </p:oleObj>
              </mc:Choice>
              <mc:Fallback>
                <p:oleObj name="公式" r:id="rId5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722135"/>
                        <a:ext cx="2681288" cy="860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327597" y="252112"/>
            <a:ext cx="733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解：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682967"/>
              </p:ext>
            </p:extLst>
          </p:nvPr>
        </p:nvGraphicFramePr>
        <p:xfrm>
          <a:off x="6393056" y="338262"/>
          <a:ext cx="2143388" cy="165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7" name="公式" r:id="rId7" imgW="990170" imgH="761669" progId="Equation.3">
                  <p:embed/>
                </p:oleObj>
              </mc:Choice>
              <mc:Fallback>
                <p:oleObj name="公式" r:id="rId7" imgW="990170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056" y="338262"/>
                        <a:ext cx="2143388" cy="1650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53566"/>
              </p:ext>
            </p:extLst>
          </p:nvPr>
        </p:nvGraphicFramePr>
        <p:xfrm>
          <a:off x="3344584" y="2458722"/>
          <a:ext cx="3565003" cy="95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8" name="公式" r:id="rId9" imgW="1574800" imgH="419100" progId="Equation.3">
                  <p:embed/>
                </p:oleObj>
              </mc:Choice>
              <mc:Fallback>
                <p:oleObj name="公式" r:id="rId9" imgW="1574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584" y="2458722"/>
                        <a:ext cx="3565003" cy="950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067908" y="234677"/>
            <a:ext cx="3517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系统开环传递函数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261420" y="1890798"/>
            <a:ext cx="39483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系统闭环传递函数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610049" y="3581080"/>
            <a:ext cx="2974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为了使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12538"/>
              </p:ext>
            </p:extLst>
          </p:nvPr>
        </p:nvGraphicFramePr>
        <p:xfrm>
          <a:off x="5879976" y="3602744"/>
          <a:ext cx="18081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9" name="公式" r:id="rId11" imgW="825142" imgH="215806" progId="Equation.3">
                  <p:embed/>
                </p:oleObj>
              </mc:Choice>
              <mc:Fallback>
                <p:oleObj name="公式" r:id="rId11" imgW="82514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3602744"/>
                        <a:ext cx="18081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184965"/>
              </p:ext>
            </p:extLst>
          </p:nvPr>
        </p:nvGraphicFramePr>
        <p:xfrm>
          <a:off x="7320137" y="2564904"/>
          <a:ext cx="11636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0" name="公式" r:id="rId13" imgW="431613" imgH="228501" progId="Equation.3">
                  <p:embed/>
                </p:oleObj>
              </mc:Choice>
              <mc:Fallback>
                <p:oleObj name="公式" r:id="rId1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7" y="2564904"/>
                        <a:ext cx="11636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61208"/>
              </p:ext>
            </p:extLst>
          </p:nvPr>
        </p:nvGraphicFramePr>
        <p:xfrm>
          <a:off x="4439817" y="4438649"/>
          <a:ext cx="1590297" cy="78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1" name="公式" r:id="rId15" imgW="799753" imgH="393529" progId="Equation.3">
                  <p:embed/>
                </p:oleObj>
              </mc:Choice>
              <mc:Fallback>
                <p:oleObj name="公式" r:id="rId15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7" y="4438649"/>
                        <a:ext cx="1590297" cy="78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860873" y="4529289"/>
            <a:ext cx="1236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则</a:t>
            </a:r>
          </a:p>
        </p:txBody>
      </p:sp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13801"/>
              </p:ext>
            </p:extLst>
          </p:nvPr>
        </p:nvGraphicFramePr>
        <p:xfrm>
          <a:off x="6023992" y="4437147"/>
          <a:ext cx="3025256" cy="74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2" name="公式" r:id="rId17" imgW="1600200" imgH="393700" progId="Equation.3">
                  <p:embed/>
                </p:oleObj>
              </mc:Choice>
              <mc:Fallback>
                <p:oleObj name="公式" r:id="rId17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4437147"/>
                        <a:ext cx="3025256" cy="74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437344" y="5480906"/>
            <a:ext cx="3078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系统开环放大系数</a:t>
            </a:r>
          </a:p>
        </p:txBody>
      </p:sp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399066"/>
              </p:ext>
            </p:extLst>
          </p:nvPr>
        </p:nvGraphicFramePr>
        <p:xfrm>
          <a:off x="6002847" y="5416547"/>
          <a:ext cx="2634579" cy="85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3" name="公式" r:id="rId19" imgW="1218671" imgH="393529" progId="Equation.3">
                  <p:embed/>
                </p:oleObj>
              </mc:Choice>
              <mc:Fallback>
                <p:oleObj name="公式" r:id="rId19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847" y="5416547"/>
                        <a:ext cx="2634579" cy="85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86851"/>
              </p:ext>
            </p:extLst>
          </p:nvPr>
        </p:nvGraphicFramePr>
        <p:xfrm>
          <a:off x="3009164" y="2169557"/>
          <a:ext cx="53054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" r:id="rId3" imgW="2197100" imgH="457200" progId="Equation.DSMT4">
                  <p:embed/>
                </p:oleObj>
              </mc:Choice>
              <mc:Fallback>
                <p:oleObj r:id="rId3" imgW="2197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164" y="2169557"/>
                        <a:ext cx="530542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11981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271464" y="1198581"/>
            <a:ext cx="9119865" cy="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以系统传递函数在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左半平面具有一对共轭复数极点和一个实极点为例，分析三阶系统的单位阶跃响应。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646169" y="3419198"/>
            <a:ext cx="34339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特征方程式的三个根为 </a:t>
            </a:r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91666"/>
              </p:ext>
            </p:extLst>
          </p:nvPr>
        </p:nvGraphicFramePr>
        <p:xfrm>
          <a:off x="4943872" y="3722139"/>
          <a:ext cx="312420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6" r:id="rId5" imgW="1549400" imgH="800100" progId="Equation.DSMT4">
                  <p:embed/>
                </p:oleObj>
              </mc:Choice>
              <mc:Fallback>
                <p:oleObj r:id="rId5" imgW="15494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3722139"/>
                        <a:ext cx="3124200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63374" y="2766215"/>
            <a:ext cx="1285875" cy="5159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24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19016"/>
              </p:ext>
            </p:extLst>
          </p:nvPr>
        </p:nvGraphicFramePr>
        <p:xfrm>
          <a:off x="2547854" y="5517232"/>
          <a:ext cx="5158457" cy="96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7" name="公式" r:id="rId7" imgW="2311400" imgH="431800" progId="Equation.3">
                  <p:embed/>
                </p:oleObj>
              </mc:Choice>
              <mc:Fallback>
                <p:oleObj name="公式" r:id="rId7" imgW="2311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854" y="5517232"/>
                        <a:ext cx="5158457" cy="964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>
            <a:extLst>
              <a:ext uri="{FF2B5EF4-FFF2-40B4-BE49-F238E27FC236}">
                <a16:creationId xmlns:a16="http://schemas.microsoft.com/office/drawing/2014/main" id="{47E9C21C-9E82-45EA-873C-208FE70D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04" y="85625"/>
            <a:ext cx="61976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3.4  高阶系统的暂态响应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9F98AA-9EAD-4555-9A76-DF88B7EF8F04}"/>
              </a:ext>
            </a:extLst>
          </p:cNvPr>
          <p:cNvSpPr txBox="1"/>
          <p:nvPr/>
        </p:nvSpPr>
        <p:spPr>
          <a:xfrm>
            <a:off x="1199456" y="675361"/>
            <a:ext cx="43273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三阶系统的暂态响应 </a:t>
            </a:r>
          </a:p>
        </p:txBody>
      </p:sp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557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529538"/>
              </p:ext>
            </p:extLst>
          </p:nvPr>
        </p:nvGraphicFramePr>
        <p:xfrm>
          <a:off x="2605246" y="3207546"/>
          <a:ext cx="51212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" name="Equation" r:id="rId4" imgW="2641600" imgH="482600" progId="Equation.DSMT4">
                  <p:embed/>
                </p:oleObj>
              </mc:Choice>
              <mc:Fallback>
                <p:oleObj name="Equation" r:id="rId4" imgW="2641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246" y="3207546"/>
                        <a:ext cx="51212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276920"/>
              </p:ext>
            </p:extLst>
          </p:nvPr>
        </p:nvGraphicFramePr>
        <p:xfrm>
          <a:off x="2552699" y="2191068"/>
          <a:ext cx="12017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6" r:id="rId6" imgW="596641" imgH="444307" progId="Equation.DSMT4">
                  <p:embed/>
                </p:oleObj>
              </mc:Choice>
              <mc:Fallback>
                <p:oleObj r:id="rId6" imgW="59664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699" y="2191068"/>
                        <a:ext cx="1201738" cy="8953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2664620" y="215584"/>
            <a:ext cx="1868487" cy="622300"/>
          </a:xfrm>
          <a:prstGeom prst="wedgeRoundRectCallout">
            <a:avLst>
              <a:gd name="adj1" fmla="val -8370"/>
              <a:gd name="adj2" fmla="val 114287"/>
              <a:gd name="adj3" fmla="val 16667"/>
            </a:avLst>
          </a:prstGeom>
          <a:solidFill>
            <a:srgbClr val="CC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400" b="1">
                <a:ea typeface="黑体" pitchFamily="49" charset="-122"/>
              </a:rPr>
              <a:t>稳态分量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5087888" y="217330"/>
            <a:ext cx="3551238" cy="611188"/>
          </a:xfrm>
          <a:prstGeom prst="wedgeRoundRectCallout">
            <a:avLst>
              <a:gd name="adj1" fmla="val -51611"/>
              <a:gd name="adj2" fmla="val 91560"/>
              <a:gd name="adj3" fmla="val 16667"/>
            </a:avLst>
          </a:prstGeom>
          <a:solidFill>
            <a:srgbClr val="CC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400" b="1">
                <a:ea typeface="黑体" pitchFamily="49" charset="-122"/>
              </a:rPr>
              <a:t>极点</a:t>
            </a:r>
            <a:r>
              <a:rPr lang="en-US" altLang="zh-CN" sz="2400" b="1">
                <a:ea typeface="黑体" pitchFamily="49" charset="-122"/>
              </a:rPr>
              <a:t>-R3</a:t>
            </a:r>
            <a:r>
              <a:rPr lang="zh-CN" altLang="en-US" sz="2400" b="1">
                <a:ea typeface="黑体" pitchFamily="49" charset="-122"/>
              </a:rPr>
              <a:t>构成的指数项</a:t>
            </a: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4007769" y="2537462"/>
            <a:ext cx="6545263" cy="636587"/>
          </a:xfrm>
          <a:prstGeom prst="wedgeRoundRectCallout">
            <a:avLst>
              <a:gd name="adj1" fmla="val -4282"/>
              <a:gd name="adj2" fmla="val -153741"/>
              <a:gd name="adj3" fmla="val 16667"/>
            </a:avLst>
          </a:prstGeom>
          <a:solidFill>
            <a:srgbClr val="CCFF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400" b="1">
                <a:ea typeface="黑体" pitchFamily="49" charset="-122"/>
              </a:rPr>
              <a:t>共轭复数极点构成的二阶系统暂态响应分量</a:t>
            </a:r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038932"/>
              </p:ext>
            </p:extLst>
          </p:nvPr>
        </p:nvGraphicFramePr>
        <p:xfrm>
          <a:off x="2552699" y="4312445"/>
          <a:ext cx="5384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" name="公式" r:id="rId8" imgW="2247900" imgH="228600" progId="Equation.3">
                  <p:embed/>
                </p:oleObj>
              </mc:Choice>
              <mc:Fallback>
                <p:oleObj name="公式" r:id="rId8" imgW="224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699" y="4312445"/>
                        <a:ext cx="53848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974054"/>
              </p:ext>
            </p:extLst>
          </p:nvPr>
        </p:nvGraphicFramePr>
        <p:xfrm>
          <a:off x="7937499" y="4230370"/>
          <a:ext cx="8112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" name="公式" r:id="rId10" imgW="241091" imgH="177646" progId="Equation.3">
                  <p:embed/>
                </p:oleObj>
              </mc:Choice>
              <mc:Fallback>
                <p:oleObj name="公式" r:id="rId10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499" y="4230370"/>
                        <a:ext cx="81121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127448" y="5020680"/>
            <a:ext cx="10513168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结论：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不论闭环实数极点在共轭复数极点的左边或右边，    项的系数总是负数。实数极点         可使单位阶跃响应的</a:t>
            </a: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超调量下降，并使调节时间增大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685222"/>
              </p:ext>
            </p:extLst>
          </p:nvPr>
        </p:nvGraphicFramePr>
        <p:xfrm>
          <a:off x="9264352" y="5034905"/>
          <a:ext cx="7429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9" name="公式" r:id="rId12" imgW="291973" imgH="203112" progId="Equation.3">
                  <p:embed/>
                </p:oleObj>
              </mc:Choice>
              <mc:Fallback>
                <p:oleObj name="公式" r:id="rId12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352" y="5034905"/>
                        <a:ext cx="7429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59814"/>
              </p:ext>
            </p:extLst>
          </p:nvPr>
        </p:nvGraphicFramePr>
        <p:xfrm>
          <a:off x="4151784" y="5545034"/>
          <a:ext cx="11890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" name="公式" r:id="rId14" imgW="520700" imgH="228600" progId="Equation.3">
                  <p:embed/>
                </p:oleObj>
              </mc:Choice>
              <mc:Fallback>
                <p:oleObj name="公式" r:id="rId14" imgW="52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5545034"/>
                        <a:ext cx="11890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506F869B-F72E-4291-BE2E-51A4BD23D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090336"/>
              </p:ext>
            </p:extLst>
          </p:nvPr>
        </p:nvGraphicFramePr>
        <p:xfrm>
          <a:off x="2427754" y="960279"/>
          <a:ext cx="82105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" name="Equation" r:id="rId16" imgW="4178160" imgH="495000" progId="Equation.DSMT4">
                  <p:embed/>
                </p:oleObj>
              </mc:Choice>
              <mc:Fallback>
                <p:oleObj name="Equation" r:id="rId16" imgW="4178160" imgH="495000" progId="Equation.DSMT4">
                  <p:embed/>
                  <p:pic>
                    <p:nvPicPr>
                      <p:cNvPr id="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754" y="960279"/>
                        <a:ext cx="82105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199457" y="3838421"/>
            <a:ext cx="9451400" cy="260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结论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：当系统阻尼比不变时，随着实数极点向虚轴方向移动，即随着   值的下降，响应的超调量不断下降，而峰值时间、上升时间和调节时间则不断加长。</a:t>
            </a:r>
          </a:p>
          <a:p>
            <a:pPr marL="342900" indent="-34290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当       ，即闭环实数极点的数值小于或等于闭环复数极点的实部数值时，三阶系统将表现出明显过阻尼特性。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27206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631504" y="129198"/>
            <a:ext cx="758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itchFamily="2" charset="-122"/>
              </a:rPr>
              <a:t>      ，以  为参变量时三阶系统的单位阶跃响应如图</a:t>
            </a: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92404"/>
              </p:ext>
            </p:extLst>
          </p:nvPr>
        </p:nvGraphicFramePr>
        <p:xfrm>
          <a:off x="3540075" y="692923"/>
          <a:ext cx="3600400" cy="30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" r:id="rId3" imgW="8292662" imgH="4435366" progId="Imaging.Document">
                  <p:embed/>
                </p:oleObj>
              </mc:Choice>
              <mc:Fallback>
                <p:oleObj r:id="rId3" imgW="8292662" imgH="4435366" progId="Imaging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075" y="692923"/>
                        <a:ext cx="3600400" cy="305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663025"/>
              </p:ext>
            </p:extLst>
          </p:nvPr>
        </p:nvGraphicFramePr>
        <p:xfrm>
          <a:off x="1479729" y="176527"/>
          <a:ext cx="10906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r:id="rId5" imgW="482391" imgH="203112" progId="Equation.DSMT4">
                  <p:embed/>
                </p:oleObj>
              </mc:Choice>
              <mc:Fallback>
                <p:oleObj r:id="rId5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729" y="176527"/>
                        <a:ext cx="10906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75048"/>
              </p:ext>
            </p:extLst>
          </p:nvPr>
        </p:nvGraphicFramePr>
        <p:xfrm>
          <a:off x="3203739" y="185985"/>
          <a:ext cx="3079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2" r:id="rId7" imgW="152268" imgH="203024" progId="Equation.DSMT4">
                  <p:embed/>
                </p:oleObj>
              </mc:Choice>
              <mc:Fallback>
                <p:oleObj r:id="rId7" imgW="15226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739" y="185985"/>
                        <a:ext cx="3079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030288"/>
              </p:ext>
            </p:extLst>
          </p:nvPr>
        </p:nvGraphicFramePr>
        <p:xfrm>
          <a:off x="7435255" y="1662520"/>
          <a:ext cx="1216670" cy="90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" r:id="rId9" imgW="596641" imgH="444307" progId="Equation.DSMT4">
                  <p:embed/>
                </p:oleObj>
              </mc:Choice>
              <mc:Fallback>
                <p:oleObj r:id="rId9" imgW="59664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255" y="1662520"/>
                        <a:ext cx="1216670" cy="90520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86792"/>
              </p:ext>
            </p:extLst>
          </p:nvPr>
        </p:nvGraphicFramePr>
        <p:xfrm>
          <a:off x="2025035" y="4509120"/>
          <a:ext cx="3508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" name="公式" r:id="rId11" imgW="152268" imgH="203024" progId="Equation.3">
                  <p:embed/>
                </p:oleObj>
              </mc:Choice>
              <mc:Fallback>
                <p:oleObj name="公式" r:id="rId11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035" y="4509120"/>
                        <a:ext cx="3508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8264"/>
              </p:ext>
            </p:extLst>
          </p:nvPr>
        </p:nvGraphicFramePr>
        <p:xfrm>
          <a:off x="2135560" y="5511657"/>
          <a:ext cx="7254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5" name="公式" r:id="rId13" imgW="257243" imgH="95160" progId="Equation.3">
                  <p:embed/>
                </p:oleObj>
              </mc:Choice>
              <mc:Fallback>
                <p:oleObj name="公式" r:id="rId13" imgW="257243" imgH="9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5511657"/>
                        <a:ext cx="7254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629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497202"/>
              </p:ext>
            </p:extLst>
          </p:nvPr>
        </p:nvGraphicFramePr>
        <p:xfrm>
          <a:off x="2122224" y="1580766"/>
          <a:ext cx="57435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7" r:id="rId3" imgW="2882900" imgH="457200" progId="Equation.DSMT4">
                  <p:embed/>
                </p:oleObj>
              </mc:Choice>
              <mc:Fallback>
                <p:oleObj r:id="rId3" imgW="2882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224" y="1580766"/>
                        <a:ext cx="57435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4492" y="188119"/>
            <a:ext cx="455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高阶系统的阶跃响应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15480" y="908720"/>
            <a:ext cx="7496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高阶系统的闭环传递函数形式（多项式）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93672" y="2682843"/>
            <a:ext cx="9238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42900" indent="-3429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1" eaLnBrk="1" hangingPunct="1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当输入为单位阶跃函数时，输出量的拉氏变换为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41223"/>
              </p:ext>
            </p:extLst>
          </p:nvPr>
        </p:nvGraphicFramePr>
        <p:xfrm>
          <a:off x="1496416" y="4295470"/>
          <a:ext cx="6708775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8" r:id="rId5" imgW="3022600" imgH="927100" progId="Equation.DSMT4">
                  <p:embed/>
                </p:oleObj>
              </mc:Choice>
              <mc:Fallback>
                <p:oleObj r:id="rId5" imgW="30226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416" y="4295470"/>
                        <a:ext cx="6708775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52136"/>
              </p:ext>
            </p:extLst>
          </p:nvPr>
        </p:nvGraphicFramePr>
        <p:xfrm>
          <a:off x="2371129" y="3296224"/>
          <a:ext cx="2479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9" r:id="rId7" imgW="1244600" imgH="228600" progId="Equation.DSMT4">
                  <p:embed/>
                </p:oleObj>
              </mc:Choice>
              <mc:Fallback>
                <p:oleObj r:id="rId7" imgW="124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129" y="3296224"/>
                        <a:ext cx="24796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17357" y="3856869"/>
            <a:ext cx="7969250" cy="508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若系统有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个实极点和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对共轭复数极点。</a:t>
            </a:r>
          </a:p>
        </p:txBody>
      </p:sp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516" y="-3215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304872"/>
              </p:ext>
            </p:extLst>
          </p:nvPr>
        </p:nvGraphicFramePr>
        <p:xfrm>
          <a:off x="2643187" y="456406"/>
          <a:ext cx="74295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1" r:id="rId3" imgW="2857500" imgH="469900" progId="Equation.DSMT4">
                  <p:embed/>
                </p:oleObj>
              </mc:Choice>
              <mc:Fallback>
                <p:oleObj r:id="rId3" imgW="2857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7" y="456406"/>
                        <a:ext cx="7429500" cy="1212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87488" y="2494025"/>
            <a:ext cx="7969250" cy="4723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系统单位阶跃响应的时间表达式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67608" y="1916590"/>
            <a:ext cx="85153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200" b="1" dirty="0">
                <a:latin typeface="Times New Roman" pitchFamily="18" charset="0"/>
              </a:rPr>
              <a:t>式中</a:t>
            </a:r>
            <a:r>
              <a:rPr lang="en-US" altLang="zh-CN" sz="2200" b="1" i="1" dirty="0" err="1">
                <a:latin typeface="Times New Roman" pitchFamily="18" charset="0"/>
              </a:rPr>
              <a:t>A</a:t>
            </a:r>
            <a:r>
              <a:rPr lang="en-US" altLang="zh-CN" sz="2200" b="1" i="1" baseline="-30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zh-CN" altLang="en-US" sz="2200" b="1" dirty="0"/>
              <a:t>、</a:t>
            </a:r>
            <a:r>
              <a:rPr lang="en-US" altLang="zh-CN" sz="2200" b="1" i="1" dirty="0">
                <a:latin typeface="Times New Roman" pitchFamily="18" charset="0"/>
              </a:rPr>
              <a:t>C</a:t>
            </a:r>
            <a:r>
              <a:rPr lang="en-US" altLang="zh-CN" sz="2200" b="1" i="1" baseline="-3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sz="2200" b="1" dirty="0"/>
              <a:t> 、</a:t>
            </a:r>
            <a:r>
              <a:rPr lang="en-US" altLang="zh-CN" sz="2200" b="1" i="1" dirty="0">
                <a:latin typeface="Times New Roman" pitchFamily="18" charset="0"/>
              </a:rPr>
              <a:t>D</a:t>
            </a:r>
            <a:r>
              <a:rPr lang="en-US" altLang="zh-CN" sz="2200" b="1" i="1" baseline="-3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sz="2200" b="1" dirty="0"/>
              <a:t>是与</a:t>
            </a:r>
            <a:r>
              <a:rPr lang="en-US" altLang="zh-CN" sz="2200" b="1" i="1" dirty="0">
                <a:latin typeface="Times New Roman" pitchFamily="18" charset="0"/>
              </a:rPr>
              <a:t>C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i="1" dirty="0">
                <a:latin typeface="Times New Roman" pitchFamily="18" charset="0"/>
              </a:rPr>
              <a:t>s</a:t>
            </a:r>
            <a:r>
              <a:rPr lang="en-US" altLang="zh-CN" sz="2200" b="1" dirty="0">
                <a:latin typeface="Times New Roman" pitchFamily="18" charset="0"/>
              </a:rPr>
              <a:t>)</a:t>
            </a:r>
            <a:r>
              <a:rPr lang="zh-CN" altLang="en-US" sz="2200" b="1" dirty="0"/>
              <a:t>在对应闭环极点上的留数有关的常数。</a:t>
            </a:r>
          </a:p>
        </p:txBody>
      </p:sp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031356"/>
              </p:ext>
            </p:extLst>
          </p:nvPr>
        </p:nvGraphicFramePr>
        <p:xfrm>
          <a:off x="2448029" y="2966334"/>
          <a:ext cx="7390903" cy="108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2" r:id="rId5" imgW="3035300" imgH="444500" progId="Equation.DSMT4">
                  <p:embed/>
                </p:oleObj>
              </mc:Choice>
              <mc:Fallback>
                <p:oleObj r:id="rId5" imgW="3035300" imgH="4445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029" y="2966334"/>
                        <a:ext cx="7390903" cy="1082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8289"/>
              </p:ext>
            </p:extLst>
          </p:nvPr>
        </p:nvGraphicFramePr>
        <p:xfrm>
          <a:off x="2872406" y="3960529"/>
          <a:ext cx="2527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3" r:id="rId7" imgW="1054100" imgH="292100" progId="Equation.DSMT4">
                  <p:embed/>
                </p:oleObj>
              </mc:Choice>
              <mc:Fallback>
                <p:oleObj r:id="rId7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406" y="3960529"/>
                        <a:ext cx="2527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5879976" y="4171952"/>
            <a:ext cx="2149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sz="2400" i="1" baseline="-3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itchFamily="18" charset="0"/>
              </a:rPr>
              <a:t>=</a:t>
            </a:r>
            <a:r>
              <a:rPr lang="en-US" altLang="zh-CN" sz="2400" dirty="0" err="1">
                <a:latin typeface="Times New Roman" pitchFamily="18" charset="0"/>
              </a:rPr>
              <a:t>arccos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400" i="1" dirty="0"/>
              <a:t> </a:t>
            </a:r>
            <a:r>
              <a:rPr lang="en-US" altLang="zh-CN" sz="2400" i="1" baseline="-30000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 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78130" y="5013193"/>
            <a:ext cx="9496470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如果系统的所有闭环极点都具有负实部，系统时间响应的各暂态分量都将随时间的增长而趋近于零，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这时称高阶系统是稳定的。</a:t>
            </a:r>
          </a:p>
        </p:txBody>
      </p:sp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11585" y="223838"/>
            <a:ext cx="5904656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欠阻尼二阶系统动态性能计算</a:t>
            </a:r>
          </a:p>
        </p:txBody>
      </p:sp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2630"/>
              </p:ext>
            </p:extLst>
          </p:nvPr>
        </p:nvGraphicFramePr>
        <p:xfrm>
          <a:off x="6528048" y="5320612"/>
          <a:ext cx="134461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Equation" r:id="rId3" imgW="583947" imgH="444307" progId="Equation.3">
                  <p:embed/>
                </p:oleObj>
              </mc:Choice>
              <mc:Fallback>
                <p:oleObj name="Equation" r:id="rId3" imgW="583947" imgH="444307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5320612"/>
                        <a:ext cx="1344612" cy="10874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79390"/>
              </p:ext>
            </p:extLst>
          </p:nvPr>
        </p:nvGraphicFramePr>
        <p:xfrm>
          <a:off x="2271647" y="5320612"/>
          <a:ext cx="13446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" name="Equation" r:id="rId5" imgW="583947" imgH="444307" progId="Equation.3">
                  <p:embed/>
                </p:oleObj>
              </mc:Choice>
              <mc:Fallback>
                <p:oleObj name="Equation" r:id="rId5" imgW="583947" imgH="444307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647" y="5320612"/>
                        <a:ext cx="1344612" cy="10906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75455"/>
              </p:ext>
            </p:extLst>
          </p:nvPr>
        </p:nvGraphicFramePr>
        <p:xfrm>
          <a:off x="7086006" y="2479676"/>
          <a:ext cx="31908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" name="公式" r:id="rId7" imgW="1180588" imgH="418918" progId="Equation.3">
                  <p:embed/>
                </p:oleObj>
              </mc:Choice>
              <mc:Fallback>
                <p:oleObj name="公式" r:id="rId7" imgW="1180588" imgH="41891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006" y="2479676"/>
                        <a:ext cx="3190875" cy="1133475"/>
                      </a:xfrm>
                      <a:prstGeom prst="rect">
                        <a:avLst/>
                      </a:prstGeom>
                      <a:noFill/>
                      <a:ln w="19050" cap="flat" cmpd="sng" algn="ctr">
                        <a:solidFill>
                          <a:schemeClr val="hlink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785119"/>
              </p:ext>
            </p:extLst>
          </p:nvPr>
        </p:nvGraphicFramePr>
        <p:xfrm>
          <a:off x="1713111" y="3873977"/>
          <a:ext cx="37560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" name="公式" r:id="rId9" imgW="1345616" imgH="355446" progId="Equation.3">
                  <p:embed/>
                </p:oleObj>
              </mc:Choice>
              <mc:Fallback>
                <p:oleObj name="公式" r:id="rId9" imgW="1345616" imgH="35544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111" y="3873977"/>
                        <a:ext cx="3756025" cy="9921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6133"/>
              </p:ext>
            </p:extLst>
          </p:nvPr>
        </p:nvGraphicFramePr>
        <p:xfrm>
          <a:off x="1588238" y="2434938"/>
          <a:ext cx="36718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" name="公式" r:id="rId11" imgW="1600200" imgH="482600" progId="Equation.3">
                  <p:embed/>
                </p:oleObj>
              </mc:Choice>
              <mc:Fallback>
                <p:oleObj name="公式" r:id="rId11" imgW="1600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238" y="2434938"/>
                        <a:ext cx="3671887" cy="9842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396281"/>
              </p:ext>
            </p:extLst>
          </p:nvPr>
        </p:nvGraphicFramePr>
        <p:xfrm>
          <a:off x="1518344" y="986027"/>
          <a:ext cx="5291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" name="公式" r:id="rId13" imgW="2400300" imgH="482600" progId="Equation.3">
                  <p:embed/>
                </p:oleObj>
              </mc:Choice>
              <mc:Fallback>
                <p:oleObj name="公式" r:id="rId13" imgW="2400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344" y="986027"/>
                        <a:ext cx="5291137" cy="10668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</p:spTree>
    <p:extLst>
      <p:ext uri="{BB962C8B-B14F-4D97-AF65-F5344CB8AC3E}">
        <p14:creationId xmlns:p14="http://schemas.microsoft.com/office/powerpoint/2010/main" val="2496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3472" y="260648"/>
            <a:ext cx="57340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闭环主导极点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15480" y="2348880"/>
            <a:ext cx="9865096" cy="3222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高阶系统瞬态响应各分量的衰减快慢由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ξ</a:t>
            </a:r>
            <a:r>
              <a:rPr lang="en-US" altLang="zh-CN" sz="2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nk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决定，也即闭环极点负实部的绝对值越大，相应的分量衰减越快。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各分量所对应的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系数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由系统的零极点分布决定。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系统的零极点共同决定了系统瞬态响应曲线的形状。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对系统瞬态响应起主导作用的极点，称为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闭环主导极点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6246200"/>
              </p:ext>
            </p:extLst>
          </p:nvPr>
        </p:nvGraphicFramePr>
        <p:xfrm>
          <a:off x="2513436" y="1114060"/>
          <a:ext cx="7165128" cy="1049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r:id="rId4" imgW="3035300" imgH="444500" progId="Equation.DSMT4">
                  <p:embed/>
                </p:oleObj>
              </mc:Choice>
              <mc:Fallback>
                <p:oleObj r:id="rId4" imgW="3035300" imgH="4445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436" y="1114060"/>
                        <a:ext cx="7165128" cy="1049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338734" y="966498"/>
            <a:ext cx="10297144" cy="49250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平面虚轴较近，且周围没有其它的闭环极点和零点；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）不会构成闭环偶极子，产生零极点相消现象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）对应的暂态分量衰减缓慢，起主要作用。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应用闭环主导极点的概念，可以把一些高阶系统近似为一阶或二阶系统，以实现对高阶系统动态性能的近似评估。</a:t>
            </a:r>
          </a:p>
          <a:p>
            <a:pPr marL="342900" indent="-342900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一般情况，高阶系统具有振荡性，所以</a:t>
            </a: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主导极点常常是一对共轭复数极点</a:t>
            </a: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找到了一对共轭复数极点，高阶系统的动态性能就可以应用二阶系统的性能指标来近似估计。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1338734" y="188640"/>
            <a:ext cx="3514725" cy="6053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闭环主导极点条件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471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2468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6974" y="347917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例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1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已知系统闭环传函为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165014"/>
              </p:ext>
            </p:extLst>
          </p:nvPr>
        </p:nvGraphicFramePr>
        <p:xfrm>
          <a:off x="5321496" y="254541"/>
          <a:ext cx="25923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6" r:id="rId3" imgW="1447172" imgH="444307" progId="Equation.DSMT4">
                  <p:embed/>
                </p:oleObj>
              </mc:Choice>
              <mc:Fallback>
                <p:oleObj r:id="rId3" imgW="1447172" imgH="444307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496" y="254541"/>
                        <a:ext cx="25923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75520" y="1060949"/>
            <a:ext cx="330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求 系统单位阶跃响应。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65777" y="1855733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解：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159584" y="499876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3300"/>
                </a:solidFill>
                <a:latin typeface="Arial" charset="0"/>
                <a:ea typeface="华文新魏" pitchFamily="2" charset="-122"/>
              </a:rPr>
              <a:t>主导极点</a:t>
            </a:r>
            <a:endParaRPr lang="en-US" altLang="zh-CN" sz="2800" b="1" dirty="0">
              <a:solidFill>
                <a:srgbClr val="FF33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6102727" y="4736203"/>
            <a:ext cx="881063" cy="3667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804059"/>
              </p:ext>
            </p:extLst>
          </p:nvPr>
        </p:nvGraphicFramePr>
        <p:xfrm>
          <a:off x="2633781" y="1910019"/>
          <a:ext cx="30416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7" r:id="rId5" imgW="1270000" imgH="228600" progId="Equation.3">
                  <p:embed/>
                </p:oleObj>
              </mc:Choice>
              <mc:Fallback>
                <p:oleObj r:id="rId5" imgW="12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781" y="1910019"/>
                        <a:ext cx="30416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68819"/>
              </p:ext>
            </p:extLst>
          </p:nvPr>
        </p:nvGraphicFramePr>
        <p:xfrm>
          <a:off x="5807968" y="1607093"/>
          <a:ext cx="28876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" r:id="rId7" imgW="1104900" imgH="419100" progId="Equation.3">
                  <p:embed/>
                </p:oleObj>
              </mc:Choice>
              <mc:Fallback>
                <p:oleObj r:id="rId7" imgW="110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607093"/>
                        <a:ext cx="28876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795876"/>
              </p:ext>
            </p:extLst>
          </p:nvPr>
        </p:nvGraphicFramePr>
        <p:xfrm>
          <a:off x="5879976" y="2820328"/>
          <a:ext cx="31861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" r:id="rId9" imgW="1218671" imgH="393529" progId="Equation.3">
                  <p:embed/>
                </p:oleObj>
              </mc:Choice>
              <mc:Fallback>
                <p:oleObj r:id="rId9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2820328"/>
                        <a:ext cx="31861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46110"/>
              </p:ext>
            </p:extLst>
          </p:nvPr>
        </p:nvGraphicFramePr>
        <p:xfrm>
          <a:off x="3612735" y="3915636"/>
          <a:ext cx="39973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0" r:id="rId11" imgW="1524000" imgH="393700" progId="Equation.3">
                  <p:embed/>
                </p:oleObj>
              </mc:Choice>
              <mc:Fallback>
                <p:oleObj r:id="rId11" imgW="152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735" y="3915636"/>
                        <a:ext cx="39973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51946"/>
              </p:ext>
            </p:extLst>
          </p:nvPr>
        </p:nvGraphicFramePr>
        <p:xfrm>
          <a:off x="4679534" y="5258322"/>
          <a:ext cx="18637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1" r:id="rId13" imgW="685800" imgH="393700" progId="Equation.3">
                  <p:embed/>
                </p:oleObj>
              </mc:Choice>
              <mc:Fallback>
                <p:oleObj r:id="rId13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534" y="5258322"/>
                        <a:ext cx="18637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1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08" y="2957976"/>
            <a:ext cx="4899025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01821"/>
              </p:ext>
            </p:extLst>
          </p:nvPr>
        </p:nvGraphicFramePr>
        <p:xfrm>
          <a:off x="7453332" y="2111287"/>
          <a:ext cx="281789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4" r:id="rId5" imgW="1447172" imgH="444307" progId="Equation.DSMT4">
                  <p:embed/>
                </p:oleObj>
              </mc:Choice>
              <mc:Fallback>
                <p:oleObj r:id="rId5" imgW="144717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32" y="2111287"/>
                        <a:ext cx="2817896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544273" y="5229200"/>
            <a:ext cx="1584325" cy="539750"/>
          </a:xfrm>
          <a:prstGeom prst="wedgeRectCallout">
            <a:avLst>
              <a:gd name="adj1" fmla="val -20037"/>
              <a:gd name="adj2" fmla="val -290236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sz="2400" b="1">
                <a:latin typeface="Times New Roman" pitchFamily="18" charset="0"/>
                <a:ea typeface="华文细黑" pitchFamily="2" charset="-122"/>
              </a:rPr>
              <a:t>主导极点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550474" y="-57834"/>
            <a:ext cx="56657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/>
              <a:t>s=tf('s');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gclose1=(10/(s^2+11*s+10));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gclose2=(1/(s+1));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step(gclose1,'r',gclose2,'b');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grid on</a:t>
            </a:r>
          </a:p>
          <a:p>
            <a:pPr>
              <a:lnSpc>
                <a:spcPct val="150000"/>
              </a:lnSpc>
            </a:pPr>
            <a:endParaRPr lang="zh-CN" altLang="en-US" b="1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765367"/>
              </p:ext>
            </p:extLst>
          </p:nvPr>
        </p:nvGraphicFramePr>
        <p:xfrm>
          <a:off x="8544272" y="3057118"/>
          <a:ext cx="9318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5" r:id="rId7" imgW="444307" imgH="393529" progId="Equation.DSMT4">
                  <p:embed/>
                </p:oleObj>
              </mc:Choice>
              <mc:Fallback>
                <p:oleObj r:id="rId7" imgW="44430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3057118"/>
                        <a:ext cx="9318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4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343472" y="345065"/>
            <a:ext cx="4362092" cy="50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：某系统的闭环传递函数为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94606"/>
              </p:ext>
            </p:extLst>
          </p:nvPr>
        </p:nvGraphicFramePr>
        <p:xfrm>
          <a:off x="3123234" y="969760"/>
          <a:ext cx="5350187" cy="94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r:id="rId4" imgW="3086640" imgH="482760" progId="Equation.DSMT4">
                  <p:embed/>
                </p:oleObj>
              </mc:Choice>
              <mc:Fallback>
                <p:oleObj r:id="rId4" imgW="3086640" imgH="482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234" y="969760"/>
                        <a:ext cx="5350187" cy="9428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05734" y="4211840"/>
            <a:ext cx="56676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零点为</a:t>
            </a:r>
            <a:r>
              <a:rPr lang="en-US" altLang="zh-CN" sz="2400" b="1" dirty="0"/>
              <a:t>z=-2.1</a:t>
            </a:r>
            <a:r>
              <a:rPr lang="zh-CN" altLang="en-US" sz="2400" b="1" dirty="0"/>
              <a:t>，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极点为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=-8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=-2</a:t>
            </a:r>
            <a:r>
              <a:rPr lang="zh-CN" altLang="en-US" sz="2400" b="1" dirty="0"/>
              <a:t>，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    p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=-0.5+j0.866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=-0.5-j0.866</a:t>
            </a:r>
            <a:r>
              <a:rPr lang="zh-CN" altLang="en-US" sz="2400" b="1" dirty="0"/>
              <a:t>，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63552" y="2142162"/>
            <a:ext cx="6057900" cy="50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则改写系统的闭环传递函数，可得：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367509"/>
              </p:ext>
            </p:extLst>
          </p:nvPr>
        </p:nvGraphicFramePr>
        <p:xfrm>
          <a:off x="3285314" y="2832772"/>
          <a:ext cx="50260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r:id="rId6" imgW="2464200" imgH="482760" progId="Equation.3">
                  <p:embed/>
                </p:oleObj>
              </mc:Choice>
              <mc:Fallback>
                <p:oleObj r:id="rId6" imgW="2464200" imgH="482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314" y="2832772"/>
                        <a:ext cx="5026025" cy="1106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1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37456"/>
              </p:ext>
            </p:extLst>
          </p:nvPr>
        </p:nvGraphicFramePr>
        <p:xfrm>
          <a:off x="4079777" y="5445224"/>
          <a:ext cx="22637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r:id="rId4" imgW="1308240" imgH="444600" progId="Equation.3">
                  <p:embed/>
                </p:oleObj>
              </mc:Choice>
              <mc:Fallback>
                <p:oleObj r:id="rId4" imgW="1308240" imgH="4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7" y="5445224"/>
                        <a:ext cx="2263775" cy="855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60649"/>
            <a:ext cx="5967412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4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>
            <a:extLst>
              <a:ext uri="{FF2B5EF4-FFF2-40B4-BE49-F238E27FC236}">
                <a16:creationId xmlns:a16="http://schemas.microsoft.com/office/drawing/2014/main" id="{723C374B-25C0-445A-88AB-6882867A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E253CB3-1538-46EB-8B11-7726F83C56B2}"/>
              </a:ext>
            </a:extLst>
          </p:cNvPr>
          <p:cNvGrpSpPr>
            <a:grpSpLocks/>
          </p:cNvGrpSpPr>
          <p:nvPr/>
        </p:nvGrpSpPr>
        <p:grpSpPr bwMode="auto">
          <a:xfrm>
            <a:off x="3215680" y="213583"/>
            <a:ext cx="5256584" cy="2592288"/>
            <a:chOff x="3669" y="6288"/>
            <a:chExt cx="4906" cy="1917"/>
          </a:xfrm>
        </p:grpSpPr>
        <p:grpSp>
          <p:nvGrpSpPr>
            <p:cNvPr id="32" name="Group 24">
              <a:extLst>
                <a:ext uri="{FF2B5EF4-FFF2-40B4-BE49-F238E27FC236}">
                  <a16:creationId xmlns:a16="http://schemas.microsoft.com/office/drawing/2014/main" id="{9D145DF1-E7DE-4E2D-911B-AD2F8D88D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9" y="6288"/>
              <a:ext cx="4906" cy="1917"/>
              <a:chOff x="3654" y="6282"/>
              <a:chExt cx="4906" cy="1917"/>
            </a:xfrm>
          </p:grpSpPr>
          <p:sp>
            <p:nvSpPr>
              <p:cNvPr id="34" name="Rectangle 25">
                <a:extLst>
                  <a:ext uri="{FF2B5EF4-FFF2-40B4-BE49-F238E27FC236}">
                    <a16:creationId xmlns:a16="http://schemas.microsoft.com/office/drawing/2014/main" id="{BB16073B-3789-42F1-88B3-133B26C95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" y="7887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－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endParaRPr 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5" name="Rectangle 26">
                <a:extLst>
                  <a:ext uri="{FF2B5EF4-FFF2-40B4-BE49-F238E27FC236}">
                    <a16:creationId xmlns:a16="http://schemas.microsoft.com/office/drawing/2014/main" id="{67EEE831-20E7-4C4A-AFE4-C91CE9DDC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" y="7530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G</a:t>
                </a:r>
                <a:r>
                  <a:rPr lang="en-US" sz="2400" kern="100" baseline="-250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endParaRPr 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6" name="Rectangle 27">
                <a:extLst>
                  <a:ext uri="{FF2B5EF4-FFF2-40B4-BE49-F238E27FC236}">
                    <a16:creationId xmlns:a16="http://schemas.microsoft.com/office/drawing/2014/main" id="{2C4E5E19-1F98-4D91-9324-761DAFA6D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0" y="7137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C</a:t>
                </a:r>
                <a:endParaRPr 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7" name="Line 28">
                <a:extLst>
                  <a:ext uri="{FF2B5EF4-FFF2-40B4-BE49-F238E27FC236}">
                    <a16:creationId xmlns:a16="http://schemas.microsoft.com/office/drawing/2014/main" id="{DDDE1F39-0DEE-4794-B67A-3C7820B7D32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5" y="7511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Oval 29">
                <a:extLst>
                  <a:ext uri="{FF2B5EF4-FFF2-40B4-BE49-F238E27FC236}">
                    <a16:creationId xmlns:a16="http://schemas.microsoft.com/office/drawing/2014/main" id="{6FF5F3BB-8752-48F4-99A9-83CD21C71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5" y="7425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9DA96C36-6A3C-4292-B709-E06317611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5" y="7414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Rectangle 31">
                <a:extLst>
                  <a:ext uri="{FF2B5EF4-FFF2-40B4-BE49-F238E27FC236}">
                    <a16:creationId xmlns:a16="http://schemas.microsoft.com/office/drawing/2014/main" id="{F442C78E-6AA4-46DF-B56C-9571348E9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4" y="7137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</a:t>
                </a:r>
                <a:endParaRPr 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1" name="Oval 32">
                <a:extLst>
                  <a:ext uri="{FF2B5EF4-FFF2-40B4-BE49-F238E27FC236}">
                    <a16:creationId xmlns:a16="http://schemas.microsoft.com/office/drawing/2014/main" id="{3FEA65FB-A275-4C3D-A9C2-D4627E584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7424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AD3DA8D8-A985-4A75-863E-8021A62B6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4" y="7218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G</a:t>
                </a:r>
                <a:r>
                  <a:rPr lang="en-US" sz="2400" kern="100" baseline="-250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endParaRPr 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43" name="Line 34">
                <a:extLst>
                  <a:ext uri="{FF2B5EF4-FFF2-40B4-BE49-F238E27FC236}">
                    <a16:creationId xmlns:a16="http://schemas.microsoft.com/office/drawing/2014/main" id="{71501557-21BD-4E40-A905-9FF3D774C3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975" y="749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Line 35">
                <a:extLst>
                  <a:ext uri="{FF2B5EF4-FFF2-40B4-BE49-F238E27FC236}">
                    <a16:creationId xmlns:a16="http://schemas.microsoft.com/office/drawing/2014/main" id="{79969489-02BE-4788-B74E-34059091B1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59" y="7500"/>
                <a:ext cx="781" cy="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Freeform 36">
                <a:extLst>
                  <a:ext uri="{FF2B5EF4-FFF2-40B4-BE49-F238E27FC236}">
                    <a16:creationId xmlns:a16="http://schemas.microsoft.com/office/drawing/2014/main" id="{7613F36D-D4D3-404D-93E6-269549910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4" y="7596"/>
                <a:ext cx="1890" cy="249"/>
              </a:xfrm>
              <a:custGeom>
                <a:avLst/>
                <a:gdLst>
                  <a:gd name="T0" fmla="*/ 1890 w 1890"/>
                  <a:gd name="T1" fmla="*/ 0 h 249"/>
                  <a:gd name="T2" fmla="*/ 951 w 1890"/>
                  <a:gd name="T3" fmla="*/ 249 h 249"/>
                  <a:gd name="T4" fmla="*/ 0 w 1890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0" h="249">
                    <a:moveTo>
                      <a:pt x="1890" y="0"/>
                    </a:moveTo>
                    <a:cubicBezTo>
                      <a:pt x="1734" y="41"/>
                      <a:pt x="1266" y="249"/>
                      <a:pt x="951" y="249"/>
                    </a:cubicBezTo>
                    <a:cubicBezTo>
                      <a:pt x="636" y="249"/>
                      <a:pt x="198" y="52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2400"/>
              </a:p>
            </p:txBody>
          </p:sp>
          <p:cxnSp>
            <p:nvCxnSpPr>
              <p:cNvPr id="46" name="Line 37">
                <a:extLst>
                  <a:ext uri="{FF2B5EF4-FFF2-40B4-BE49-F238E27FC236}">
                    <a16:creationId xmlns:a16="http://schemas.microsoft.com/office/drawing/2014/main" id="{A9DA5840-AE1D-4F5E-8A02-16DA529278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764" y="7515"/>
                <a:ext cx="4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val 38">
                <a:extLst>
                  <a:ext uri="{FF2B5EF4-FFF2-40B4-BE49-F238E27FC236}">
                    <a16:creationId xmlns:a16="http://schemas.microsoft.com/office/drawing/2014/main" id="{C5DA1327-A6D9-476D-A821-F9FCFB475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4" y="7429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48" name="Oval 39">
                <a:extLst>
                  <a:ext uri="{FF2B5EF4-FFF2-40B4-BE49-F238E27FC236}">
                    <a16:creationId xmlns:a16="http://schemas.microsoft.com/office/drawing/2014/main" id="{BFF648E7-5EF2-4032-8DD6-5067A67C9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7419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2400"/>
              </a:p>
            </p:txBody>
          </p:sp>
          <p:cxnSp>
            <p:nvCxnSpPr>
              <p:cNvPr id="49" name="Line 40">
                <a:extLst>
                  <a:ext uri="{FF2B5EF4-FFF2-40B4-BE49-F238E27FC236}">
                    <a16:creationId xmlns:a16="http://schemas.microsoft.com/office/drawing/2014/main" id="{E1918188-7BA7-4515-A4FF-E1174B9819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74" y="7485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Rectangle 41">
                <a:extLst>
                  <a:ext uri="{FF2B5EF4-FFF2-40B4-BE49-F238E27FC236}">
                    <a16:creationId xmlns:a16="http://schemas.microsoft.com/office/drawing/2014/main" id="{0F801B96-E992-4D1D-94AE-E31636D2F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" y="6750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G</a:t>
                </a:r>
                <a:r>
                  <a:rPr lang="en-US" sz="2400" kern="100" baseline="-250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endParaRPr 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1" name="Freeform 42">
                <a:extLst>
                  <a:ext uri="{FF2B5EF4-FFF2-40B4-BE49-F238E27FC236}">
                    <a16:creationId xmlns:a16="http://schemas.microsoft.com/office/drawing/2014/main" id="{E80F3AC7-E88C-4F30-AA86-2D52722A0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5" y="7049"/>
                <a:ext cx="1770" cy="352"/>
              </a:xfrm>
              <a:custGeom>
                <a:avLst/>
                <a:gdLst>
                  <a:gd name="T0" fmla="*/ 0 w 1770"/>
                  <a:gd name="T1" fmla="*/ 346 h 352"/>
                  <a:gd name="T2" fmla="*/ 816 w 1770"/>
                  <a:gd name="T3" fmla="*/ 1 h 352"/>
                  <a:gd name="T4" fmla="*/ 1770 w 1770"/>
                  <a:gd name="T5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70" h="352">
                    <a:moveTo>
                      <a:pt x="0" y="346"/>
                    </a:moveTo>
                    <a:cubicBezTo>
                      <a:pt x="133" y="289"/>
                      <a:pt x="521" y="0"/>
                      <a:pt x="816" y="1"/>
                    </a:cubicBezTo>
                    <a:cubicBezTo>
                      <a:pt x="1111" y="2"/>
                      <a:pt x="1571" y="279"/>
                      <a:pt x="1770" y="35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52" name="Rectangle 43">
                <a:extLst>
                  <a:ext uri="{FF2B5EF4-FFF2-40B4-BE49-F238E27FC236}">
                    <a16:creationId xmlns:a16="http://schemas.microsoft.com/office/drawing/2014/main" id="{1EB726CF-5ABC-4C83-B6F1-CB801E980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" y="7173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G</a:t>
                </a:r>
                <a:r>
                  <a:rPr lang="en-US" sz="24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endParaRPr 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53" name="Line 44">
                <a:extLst>
                  <a:ext uri="{FF2B5EF4-FFF2-40B4-BE49-F238E27FC236}">
                    <a16:creationId xmlns:a16="http://schemas.microsoft.com/office/drawing/2014/main" id="{70841048-4F45-415A-9768-3C96BD4C14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4" y="6780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" name="Oval 45">
                <a:extLst>
                  <a:ext uri="{FF2B5EF4-FFF2-40B4-BE49-F238E27FC236}">
                    <a16:creationId xmlns:a16="http://schemas.microsoft.com/office/drawing/2014/main" id="{5C1922E8-0D05-460D-BB07-DD3AE412E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" y="6579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55" name="Rectangle 46">
                <a:extLst>
                  <a:ext uri="{FF2B5EF4-FFF2-40B4-BE49-F238E27FC236}">
                    <a16:creationId xmlns:a16="http://schemas.microsoft.com/office/drawing/2014/main" id="{19071E7C-CA72-46E1-A59C-8E4839256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" y="6282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en-US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endParaRPr 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6" name="Freeform 47">
                <a:extLst>
                  <a:ext uri="{FF2B5EF4-FFF2-40B4-BE49-F238E27FC236}">
                    <a16:creationId xmlns:a16="http://schemas.microsoft.com/office/drawing/2014/main" id="{12F3E703-C63F-4FE5-A478-7A57F11F3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2" y="7605"/>
                <a:ext cx="2775" cy="435"/>
              </a:xfrm>
              <a:custGeom>
                <a:avLst/>
                <a:gdLst>
                  <a:gd name="T0" fmla="*/ 2775 w 2775"/>
                  <a:gd name="T1" fmla="*/ 0 h 435"/>
                  <a:gd name="T2" fmla="*/ 795 w 2775"/>
                  <a:gd name="T3" fmla="*/ 435 h 435"/>
                  <a:gd name="T4" fmla="*/ 0 w 2775"/>
                  <a:gd name="T5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75" h="435">
                    <a:moveTo>
                      <a:pt x="2775" y="0"/>
                    </a:moveTo>
                    <a:cubicBezTo>
                      <a:pt x="2445" y="72"/>
                      <a:pt x="1257" y="435"/>
                      <a:pt x="795" y="435"/>
                    </a:cubicBezTo>
                    <a:cubicBezTo>
                      <a:pt x="333" y="435"/>
                      <a:pt x="166" y="91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33" name="Oval 48">
              <a:extLst>
                <a:ext uri="{FF2B5EF4-FFF2-40B4-BE49-F238E27FC236}">
                  <a16:creationId xmlns:a16="http://schemas.microsoft.com/office/drawing/2014/main" id="{B32AC8A4-108E-46C6-883E-9E6A240A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" y="7400"/>
              <a:ext cx="180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400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47EBAA28-0E25-48CA-860A-38E7EECAF7FD}"/>
              </a:ext>
            </a:extLst>
          </p:cNvPr>
          <p:cNvSpPr txBox="1"/>
          <p:nvPr/>
        </p:nvSpPr>
        <p:spPr>
          <a:xfrm>
            <a:off x="1257932" y="2671453"/>
            <a:ext cx="5516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zh-CN" sz="2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该系统的前向通道及其传递函数为</a:t>
            </a:r>
            <a:endParaRPr lang="zh-CN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F23B6452-6489-441B-8DF8-083AC7D6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86" y="3179462"/>
            <a:ext cx="5832648" cy="523220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C20759D8-9535-4A05-B51E-7B94B93117C6}"/>
              </a:ext>
            </a:extLst>
          </p:cNvPr>
          <p:cNvSpPr txBox="1"/>
          <p:nvPr/>
        </p:nvSpPr>
        <p:spPr>
          <a:xfrm>
            <a:off x="1264718" y="3776756"/>
            <a:ext cx="4673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系统的回环及其传递函数为</a:t>
            </a:r>
            <a:endParaRPr lang="zh-CN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06FF2EEE-EBCF-44C6-86BB-F750A0B5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86" y="3794191"/>
            <a:ext cx="3965582" cy="461665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E7636BD3-7BE7-4664-8E8D-7FD553AF2373}"/>
              </a:ext>
            </a:extLst>
          </p:cNvPr>
          <p:cNvSpPr txBox="1"/>
          <p:nvPr/>
        </p:nvSpPr>
        <p:spPr>
          <a:xfrm>
            <a:off x="1291146" y="4371441"/>
            <a:ext cx="4517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上述各回环互相接触，因此</a:t>
            </a:r>
            <a:endParaRPr lang="zh-CN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46557C83-5727-4DA9-86BB-D89B0391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257" y="4354006"/>
            <a:ext cx="4169411" cy="544938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D898CD6E-5447-4803-A347-0449B74D8B3A}"/>
              </a:ext>
            </a:extLst>
          </p:cNvPr>
          <p:cNvSpPr txBox="1"/>
          <p:nvPr/>
        </p:nvSpPr>
        <p:spPr>
          <a:xfrm>
            <a:off x="1248655" y="4946448"/>
            <a:ext cx="6505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上述各回环都与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T3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相接触，因此</a:t>
            </a:r>
            <a:endParaRPr lang="zh-CN" altLang="en-US" sz="24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D14B440D-C172-446A-9BA5-E18DB39C1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380" y="4952034"/>
            <a:ext cx="2556299" cy="523220"/>
          </a:xfrm>
          <a:prstGeom prst="rect">
            <a:avLst/>
          </a:prstGeom>
        </p:spPr>
      </p:pic>
      <p:sp>
        <p:nvSpPr>
          <p:cNvPr id="108" name="文本框 107">
            <a:extLst>
              <a:ext uri="{FF2B5EF4-FFF2-40B4-BE49-F238E27FC236}">
                <a16:creationId xmlns:a16="http://schemas.microsoft.com/office/drawing/2014/main" id="{97F54894-6595-4024-A31C-57C2689B4393}"/>
              </a:ext>
            </a:extLst>
          </p:cNvPr>
          <p:cNvSpPr txBox="1"/>
          <p:nvPr/>
        </p:nvSpPr>
        <p:spPr>
          <a:xfrm>
            <a:off x="1243915" y="5657119"/>
            <a:ext cx="5638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根据梅逊增益公式求得系统传递函数为</a:t>
            </a:r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148A70C8-E383-475B-894E-A5A335425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924" y="5705199"/>
            <a:ext cx="512516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94" grpId="0"/>
      <p:bldP spid="98" grpId="0"/>
      <p:bldP spid="102" grpId="0"/>
      <p:bldP spid="1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1973AD6-2626-47D2-A421-F6B9709EE160}"/>
              </a:ext>
            </a:extLst>
          </p:cNvPr>
          <p:cNvGrpSpPr>
            <a:grpSpLocks/>
          </p:cNvGrpSpPr>
          <p:nvPr/>
        </p:nvGrpSpPr>
        <p:grpSpPr bwMode="auto">
          <a:xfrm>
            <a:off x="1199456" y="374518"/>
            <a:ext cx="4536504" cy="2910465"/>
            <a:chOff x="3038" y="3446"/>
            <a:chExt cx="4446" cy="2351"/>
          </a:xfrm>
        </p:grpSpPr>
        <p:sp>
          <p:nvSpPr>
            <p:cNvPr id="3" name="Oval 5">
              <a:extLst>
                <a:ext uri="{FF2B5EF4-FFF2-40B4-BE49-F238E27FC236}">
                  <a16:creationId xmlns:a16="http://schemas.microsoft.com/office/drawing/2014/main" id="{1F9860C4-D65F-47D5-8955-A49513124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5107"/>
              <a:ext cx="180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98321FA9-88B8-46E6-B407-872C10D69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3446"/>
              <a:ext cx="4446" cy="2351"/>
              <a:chOff x="3038" y="3446"/>
              <a:chExt cx="4446" cy="2351"/>
            </a:xfrm>
          </p:grpSpPr>
          <p:cxnSp>
            <p:nvCxnSpPr>
              <p:cNvPr id="5" name="Line 7">
                <a:extLst>
                  <a:ext uri="{FF2B5EF4-FFF2-40B4-BE49-F238E27FC236}">
                    <a16:creationId xmlns:a16="http://schemas.microsoft.com/office/drawing/2014/main" id="{290F0B07-BCC7-4A6F-865E-4E1CC96364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14" y="521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" name="Group 8">
                <a:extLst>
                  <a:ext uri="{FF2B5EF4-FFF2-40B4-BE49-F238E27FC236}">
                    <a16:creationId xmlns:a16="http://schemas.microsoft.com/office/drawing/2014/main" id="{2CBB3474-A5D5-46F2-BE16-9A8E58E85F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38" y="3446"/>
                <a:ext cx="4446" cy="2351"/>
                <a:chOff x="3038" y="3446"/>
                <a:chExt cx="4446" cy="2351"/>
              </a:xfrm>
            </p:grpSpPr>
            <p:sp>
              <p:nvSpPr>
                <p:cNvPr id="7" name="Rectangle 9">
                  <a:extLst>
                    <a:ext uri="{FF2B5EF4-FFF2-40B4-BE49-F238E27FC236}">
                      <a16:creationId xmlns:a16="http://schemas.microsoft.com/office/drawing/2014/main" id="{5141B383-1CD3-42B9-874F-06BCF8FBC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8" y="3446"/>
                  <a:ext cx="359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lIns="0" tIns="0" rIns="0" bIns="0" upright="1"/>
                <a:lstStyle/>
                <a:p>
                  <a:pPr algn="ctr">
                    <a:defRPr/>
                  </a:pPr>
                  <a:r>
                    <a:rPr lang="en-US" sz="2800" kern="10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N</a:t>
                  </a:r>
                  <a:endParaRPr lang="zh-CN" sz="2800" kern="100">
                    <a:latin typeface="Times New Roman" panose="02020603050405020304" pitchFamily="18" charset="0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8" name="Rectangle 10">
                  <a:extLst>
                    <a:ext uri="{FF2B5EF4-FFF2-40B4-BE49-F238E27FC236}">
                      <a16:creationId xmlns:a16="http://schemas.microsoft.com/office/drawing/2014/main" id="{2F99287E-92CF-4FA3-908C-59B74D204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6" y="5247"/>
                  <a:ext cx="1075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lIns="0" tIns="0" rIns="0" bIns="0" upright="1"/>
                <a:lstStyle/>
                <a:p>
                  <a:pPr algn="ctr">
                    <a:defRPr/>
                  </a:pPr>
                  <a:r>
                    <a:rPr lang="zh-CN" sz="2800" kern="1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－</a:t>
                  </a:r>
                  <a:r>
                    <a:rPr lang="en-US" sz="2800" kern="1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H</a:t>
                  </a:r>
                  <a:r>
                    <a:rPr lang="en-US" sz="2800" kern="100" baseline="-250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1</a:t>
                  </a:r>
                  <a:endParaRPr lang="zh-CN" sz="2800" kern="100" dirty="0">
                    <a:latin typeface="Times New Roman" panose="02020603050405020304" pitchFamily="18" charset="0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9" name="Rectangle 11">
                  <a:extLst>
                    <a:ext uri="{FF2B5EF4-FFF2-40B4-BE49-F238E27FC236}">
                      <a16:creationId xmlns:a16="http://schemas.microsoft.com/office/drawing/2014/main" id="{A94FC59C-F59E-4982-BA8B-B02C2B547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4" y="4844"/>
                  <a:ext cx="360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lIns="0" tIns="0" rIns="0" bIns="0" upright="1"/>
                <a:lstStyle/>
                <a:p>
                  <a:pPr algn="ctr">
                    <a:defRPr/>
                  </a:pPr>
                  <a:r>
                    <a:rPr lang="en-US" sz="2800" kern="1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C</a:t>
                  </a:r>
                  <a:endParaRPr lang="zh-CN" sz="2800" kern="100" dirty="0">
                    <a:latin typeface="Times New Roman" panose="02020603050405020304" pitchFamily="18" charset="0"/>
                    <a:cs typeface="宋体" panose="02010600030101010101" pitchFamily="2" charset="-122"/>
                  </a:endParaRPr>
                </a:p>
              </p:txBody>
            </p:sp>
            <p:cxnSp>
              <p:nvCxnSpPr>
                <p:cNvPr id="10" name="Line 12">
                  <a:extLst>
                    <a:ext uri="{FF2B5EF4-FFF2-40B4-BE49-F238E27FC236}">
                      <a16:creationId xmlns:a16="http://schemas.microsoft.com/office/drawing/2014/main" id="{FEC70D71-E3E6-48A6-9AD7-AE9E5AFF84F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218" y="5207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" name="Oval 13">
                  <a:extLst>
                    <a:ext uri="{FF2B5EF4-FFF2-40B4-BE49-F238E27FC236}">
                      <a16:creationId xmlns:a16="http://schemas.microsoft.com/office/drawing/2014/main" id="{68F37883-7081-4063-8FDA-E12DB89A0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4" y="5132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solidFill>
                      <a:srgbClr val="FF0066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" name="Oval 14">
                  <a:extLst>
                    <a:ext uri="{FF2B5EF4-FFF2-40B4-BE49-F238E27FC236}">
                      <a16:creationId xmlns:a16="http://schemas.microsoft.com/office/drawing/2014/main" id="{DA0D883D-A109-4238-B2A7-21CE941DFC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34" y="5121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solidFill>
                      <a:srgbClr val="FF0066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" name="Rectangle 15">
                  <a:extLst>
                    <a:ext uri="{FF2B5EF4-FFF2-40B4-BE49-F238E27FC236}">
                      <a16:creationId xmlns:a16="http://schemas.microsoft.com/office/drawing/2014/main" id="{7B551540-266C-4FE6-A463-90BD3B448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8" y="4844"/>
                  <a:ext cx="360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lIns="0" tIns="0" rIns="0" bIns="0" upright="1"/>
                <a:lstStyle/>
                <a:p>
                  <a:pPr algn="ctr">
                    <a:defRPr/>
                  </a:pPr>
                  <a:r>
                    <a:rPr lang="en-US" sz="2800" kern="10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R</a:t>
                  </a:r>
                  <a:endParaRPr lang="zh-CN" sz="2800" kern="100">
                    <a:latin typeface="Times New Roman" panose="02020603050405020304" pitchFamily="18" charset="0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4" name="Oval 16">
                  <a:extLst>
                    <a:ext uri="{FF2B5EF4-FFF2-40B4-BE49-F238E27FC236}">
                      <a16:creationId xmlns:a16="http://schemas.microsoft.com/office/drawing/2014/main" id="{87A81497-60C5-4183-A9B7-0E0F78FE6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8" y="5117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solidFill>
                      <a:srgbClr val="FF0066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Oval 17">
                  <a:extLst>
                    <a:ext uri="{FF2B5EF4-FFF2-40B4-BE49-F238E27FC236}">
                      <a16:creationId xmlns:a16="http://schemas.microsoft.com/office/drawing/2014/main" id="{721F8866-B83E-4DAD-8EEA-3C19E1803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4" y="5131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solidFill>
                      <a:srgbClr val="FF0066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" name="Rectangle 18">
                  <a:extLst>
                    <a:ext uri="{FF2B5EF4-FFF2-40B4-BE49-F238E27FC236}">
                      <a16:creationId xmlns:a16="http://schemas.microsoft.com/office/drawing/2014/main" id="{FAAE7887-B221-486E-B4F2-43485E7D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4777"/>
                  <a:ext cx="706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lIns="0" tIns="0" rIns="0" bIns="0" upright="1"/>
                <a:lstStyle/>
                <a:p>
                  <a:pPr algn="ctr">
                    <a:defRPr/>
                  </a:pPr>
                  <a:r>
                    <a:rPr lang="en-US" sz="2800" kern="1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G</a:t>
                  </a:r>
                  <a:r>
                    <a:rPr lang="en-US" sz="2800" kern="100" baseline="-250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1</a:t>
                  </a:r>
                  <a:endParaRPr lang="zh-CN" sz="2800" kern="100" dirty="0">
                    <a:latin typeface="Times New Roman" panose="02020603050405020304" pitchFamily="18" charset="0"/>
                    <a:cs typeface="宋体" panose="02010600030101010101" pitchFamily="2" charset="-122"/>
                  </a:endParaRPr>
                </a:p>
              </p:txBody>
            </p:sp>
            <p:cxnSp>
              <p:nvCxnSpPr>
                <p:cNvPr id="17" name="Line 19">
                  <a:extLst>
                    <a:ext uri="{FF2B5EF4-FFF2-40B4-BE49-F238E27FC236}">
                      <a16:creationId xmlns:a16="http://schemas.microsoft.com/office/drawing/2014/main" id="{DA27245F-BF36-44B2-9D71-7B5874BD10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54" y="51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Line 20">
                  <a:extLst>
                    <a:ext uri="{FF2B5EF4-FFF2-40B4-BE49-F238E27FC236}">
                      <a16:creationId xmlns:a16="http://schemas.microsoft.com/office/drawing/2014/main" id="{D36DBCC0-6155-4D0F-88E1-E6C4E043837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38" y="5207"/>
                  <a:ext cx="781" cy="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" name="Line 21">
                  <a:extLst>
                    <a:ext uri="{FF2B5EF4-FFF2-40B4-BE49-F238E27FC236}">
                      <a16:creationId xmlns:a16="http://schemas.microsoft.com/office/drawing/2014/main" id="{D170C633-4F83-4A62-874A-55C3B213A0C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728" y="5207"/>
                  <a:ext cx="450" cy="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val 22">
                  <a:extLst>
                    <a:ext uri="{FF2B5EF4-FFF2-40B4-BE49-F238E27FC236}">
                      <a16:creationId xmlns:a16="http://schemas.microsoft.com/office/drawing/2014/main" id="{D3F17320-46A2-4DD2-A035-7D6079C6C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8" y="5136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solidFill>
                      <a:srgbClr val="FF0066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8E6B800D-816E-487D-9909-FDDD721F2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2" y="4759"/>
                  <a:ext cx="753" cy="3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lIns="0" tIns="0" rIns="0" bIns="0" upright="1"/>
                <a:lstStyle/>
                <a:p>
                  <a:pPr algn="ctr">
                    <a:defRPr/>
                  </a:pPr>
                  <a:r>
                    <a:rPr lang="en-US" sz="2800" kern="1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G</a:t>
                  </a:r>
                  <a:r>
                    <a:rPr lang="en-US" sz="2800" kern="100" baseline="-250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2</a:t>
                  </a:r>
                  <a:endParaRPr lang="zh-CN" sz="2800" kern="100" dirty="0">
                    <a:latin typeface="Times New Roman" panose="02020603050405020304" pitchFamily="18" charset="0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22" name="Freeform 24">
                  <a:extLst>
                    <a:ext uri="{FF2B5EF4-FFF2-40B4-BE49-F238E27FC236}">
                      <a16:creationId xmlns:a16="http://schemas.microsoft.com/office/drawing/2014/main" id="{83D97CD0-BED4-4FD8-B9BE-6675BB0A5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0" y="5225"/>
                  <a:ext cx="1725" cy="384"/>
                </a:xfrm>
                <a:custGeom>
                  <a:avLst/>
                  <a:gdLst>
                    <a:gd name="T0" fmla="*/ 1725 w 1725"/>
                    <a:gd name="T1" fmla="*/ 90 h 384"/>
                    <a:gd name="T2" fmla="*/ 837 w 1725"/>
                    <a:gd name="T3" fmla="*/ 369 h 384"/>
                    <a:gd name="T4" fmla="*/ 0 w 1725"/>
                    <a:gd name="T5" fmla="*/ 0 h 38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25" h="384">
                      <a:moveTo>
                        <a:pt x="1725" y="90"/>
                      </a:moveTo>
                      <a:cubicBezTo>
                        <a:pt x="1575" y="139"/>
                        <a:pt x="1124" y="384"/>
                        <a:pt x="837" y="369"/>
                      </a:cubicBezTo>
                      <a:cubicBezTo>
                        <a:pt x="550" y="354"/>
                        <a:pt x="174" y="7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23" name="Line 25">
                  <a:extLst>
                    <a:ext uri="{FF2B5EF4-FFF2-40B4-BE49-F238E27FC236}">
                      <a16:creationId xmlns:a16="http://schemas.microsoft.com/office/drawing/2014/main" id="{E3D4C5EF-7A93-46D5-BB33-1C0825033F1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614" y="4649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" name="Oval 26">
                  <a:extLst>
                    <a:ext uri="{FF2B5EF4-FFF2-40B4-BE49-F238E27FC236}">
                      <a16:creationId xmlns:a16="http://schemas.microsoft.com/office/drawing/2014/main" id="{EF56FC32-670D-4D3D-B09F-8AF67B564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8" y="4457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solidFill>
                      <a:srgbClr val="FF0066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5" name="Line 27">
                  <a:extLst>
                    <a:ext uri="{FF2B5EF4-FFF2-40B4-BE49-F238E27FC236}">
                      <a16:creationId xmlns:a16="http://schemas.microsoft.com/office/drawing/2014/main" id="{56EE1AC0-9E83-41F7-A232-0CDE0FB55E7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614" y="3959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" name="Oval 28">
                  <a:extLst>
                    <a:ext uri="{FF2B5EF4-FFF2-40B4-BE49-F238E27FC236}">
                      <a16:creationId xmlns:a16="http://schemas.microsoft.com/office/drawing/2014/main" id="{2E4B1F38-BEEB-469B-B7E6-E20361D9B8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24" y="3773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solidFill>
                      <a:srgbClr val="FF0066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3C251535-5424-4631-960D-380F6B55C0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0" y="5315"/>
                  <a:ext cx="2715" cy="482"/>
                </a:xfrm>
                <a:custGeom>
                  <a:avLst/>
                  <a:gdLst>
                    <a:gd name="T0" fmla="*/ 2715 w 2715"/>
                    <a:gd name="T1" fmla="*/ 15 h 482"/>
                    <a:gd name="T2" fmla="*/ 1350 w 2715"/>
                    <a:gd name="T3" fmla="*/ 480 h 482"/>
                    <a:gd name="T4" fmla="*/ 0 w 2715"/>
                    <a:gd name="T5" fmla="*/ 0 h 48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15" h="482">
                      <a:moveTo>
                        <a:pt x="2715" y="15"/>
                      </a:moveTo>
                      <a:cubicBezTo>
                        <a:pt x="2488" y="92"/>
                        <a:pt x="1802" y="482"/>
                        <a:pt x="1350" y="480"/>
                      </a:cubicBezTo>
                      <a:cubicBezTo>
                        <a:pt x="898" y="478"/>
                        <a:pt x="281" y="100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F8A3138B-F033-461D-902B-9525EA14D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0" y="4565"/>
                  <a:ext cx="1770" cy="540"/>
                </a:xfrm>
                <a:custGeom>
                  <a:avLst/>
                  <a:gdLst>
                    <a:gd name="T0" fmla="*/ 1770 w 1770"/>
                    <a:gd name="T1" fmla="*/ 0 h 540"/>
                    <a:gd name="T2" fmla="*/ 765 w 1770"/>
                    <a:gd name="T3" fmla="*/ 105 h 540"/>
                    <a:gd name="T4" fmla="*/ 0 w 1770"/>
                    <a:gd name="T5" fmla="*/ 540 h 5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70" h="540">
                      <a:moveTo>
                        <a:pt x="1770" y="0"/>
                      </a:moveTo>
                      <a:cubicBezTo>
                        <a:pt x="1603" y="17"/>
                        <a:pt x="1060" y="15"/>
                        <a:pt x="765" y="105"/>
                      </a:cubicBezTo>
                      <a:cubicBezTo>
                        <a:pt x="470" y="195"/>
                        <a:pt x="160" y="449"/>
                        <a:pt x="0" y="54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Rectangle 31">
                  <a:extLst>
                    <a:ext uri="{FF2B5EF4-FFF2-40B4-BE49-F238E27FC236}">
                      <a16:creationId xmlns:a16="http://schemas.microsoft.com/office/drawing/2014/main" id="{97CDCD37-20F3-49C8-A2CF-DFD66BB72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8" y="4301"/>
                  <a:ext cx="726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lIns="0" tIns="0" rIns="0" bIns="0" upright="1"/>
                <a:lstStyle/>
                <a:p>
                  <a:pPr algn="ctr">
                    <a:defRPr/>
                  </a:pPr>
                  <a:r>
                    <a:rPr lang="en-US" sz="2800" kern="1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G</a:t>
                  </a:r>
                  <a:r>
                    <a:rPr lang="en-US" sz="2800" kern="100" baseline="-25000" dirty="0">
                      <a:latin typeface="Times New Roman" panose="02020603050405020304" pitchFamily="18" charset="0"/>
                      <a:cs typeface="宋体" panose="02010600030101010101" pitchFamily="2" charset="-122"/>
                    </a:rPr>
                    <a:t>3</a:t>
                  </a:r>
                  <a:endParaRPr lang="zh-CN" sz="2800" kern="100" dirty="0">
                    <a:latin typeface="Times New Roman" panose="02020603050405020304" pitchFamily="18" charset="0"/>
                    <a:cs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30" name="Text Box 4">
            <a:extLst>
              <a:ext uri="{FF2B5EF4-FFF2-40B4-BE49-F238E27FC236}">
                <a16:creationId xmlns:a16="http://schemas.microsoft.com/office/drawing/2014/main" id="{723C374B-25C0-445A-88AB-6882867A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aphicFrame>
        <p:nvGraphicFramePr>
          <p:cNvPr id="31" name="Object 67">
            <a:extLst>
              <a:ext uri="{FF2B5EF4-FFF2-40B4-BE49-F238E27FC236}">
                <a16:creationId xmlns:a16="http://schemas.microsoft.com/office/drawing/2014/main" id="{A3DCAF17-BDDF-48D7-A814-BD73AFE39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62204"/>
              </p:ext>
            </p:extLst>
          </p:nvPr>
        </p:nvGraphicFramePr>
        <p:xfrm>
          <a:off x="6088795" y="822992"/>
          <a:ext cx="1591382" cy="60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8" name="Equation" r:id="rId3" imgW="596880" imgH="228600" progId="Equation.DSMT4">
                  <p:embed/>
                </p:oleObj>
              </mc:Choice>
              <mc:Fallback>
                <p:oleObj name="Equation" r:id="rId3" imgW="596880" imgH="228600" progId="Equation.DSMT4">
                  <p:embed/>
                  <p:pic>
                    <p:nvPicPr>
                      <p:cNvPr id="91" name="Object 67">
                        <a:extLst>
                          <a:ext uri="{FF2B5EF4-FFF2-40B4-BE49-F238E27FC236}">
                            <a16:creationId xmlns:a16="http://schemas.microsoft.com/office/drawing/2014/main" id="{A88762F8-F8EC-4398-A6A5-B8B55B704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795" y="822992"/>
                        <a:ext cx="1591382" cy="60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7">
            <a:extLst>
              <a:ext uri="{FF2B5EF4-FFF2-40B4-BE49-F238E27FC236}">
                <a16:creationId xmlns:a16="http://schemas.microsoft.com/office/drawing/2014/main" id="{E24997A7-0329-4E41-B8C3-8CC40BF13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266"/>
              </p:ext>
            </p:extLst>
          </p:nvPr>
        </p:nvGraphicFramePr>
        <p:xfrm>
          <a:off x="6088795" y="1556779"/>
          <a:ext cx="2311462" cy="59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9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92" name="Object 67">
                        <a:extLst>
                          <a:ext uri="{FF2B5EF4-FFF2-40B4-BE49-F238E27FC236}">
                            <a16:creationId xmlns:a16="http://schemas.microsoft.com/office/drawing/2014/main" id="{EEF2FFCD-B8C8-4A3F-9C97-7BF8B4185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795" y="1556779"/>
                        <a:ext cx="2311462" cy="594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7">
            <a:extLst>
              <a:ext uri="{FF2B5EF4-FFF2-40B4-BE49-F238E27FC236}">
                <a16:creationId xmlns:a16="http://schemas.microsoft.com/office/drawing/2014/main" id="{FFD26031-9987-4C72-90F2-B37674EBB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584077"/>
              </p:ext>
            </p:extLst>
          </p:nvPr>
        </p:nvGraphicFramePr>
        <p:xfrm>
          <a:off x="6107156" y="2189135"/>
          <a:ext cx="1632784" cy="58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0" name="Equation" r:id="rId7" imgW="634680" imgH="228600" progId="Equation.DSMT4">
                  <p:embed/>
                </p:oleObj>
              </mc:Choice>
              <mc:Fallback>
                <p:oleObj name="Equation" r:id="rId7" imgW="634680" imgH="228600" progId="Equation.DSMT4">
                  <p:embed/>
                  <p:pic>
                    <p:nvPicPr>
                      <p:cNvPr id="93" name="Object 67">
                        <a:extLst>
                          <a:ext uri="{FF2B5EF4-FFF2-40B4-BE49-F238E27FC236}">
                            <a16:creationId xmlns:a16="http://schemas.microsoft.com/office/drawing/2014/main" id="{D7883C51-1402-415C-AD24-702BF2D85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56" y="2189135"/>
                        <a:ext cx="1632784" cy="588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7">
            <a:extLst>
              <a:ext uri="{FF2B5EF4-FFF2-40B4-BE49-F238E27FC236}">
                <a16:creationId xmlns:a16="http://schemas.microsoft.com/office/drawing/2014/main" id="{B32B146B-D9BC-4E87-98F4-8FDF689D2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77006"/>
              </p:ext>
            </p:extLst>
          </p:nvPr>
        </p:nvGraphicFramePr>
        <p:xfrm>
          <a:off x="2201234" y="4623424"/>
          <a:ext cx="1914043" cy="103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Equation" r:id="rId9" imgW="774360" imgH="419040" progId="Equation.DSMT4">
                  <p:embed/>
                </p:oleObj>
              </mc:Choice>
              <mc:Fallback>
                <p:oleObj name="Equation" r:id="rId9" imgW="774360" imgH="419040" progId="Equation.DSMT4">
                  <p:embed/>
                  <p:pic>
                    <p:nvPicPr>
                      <p:cNvPr id="94" name="Object 67">
                        <a:extLst>
                          <a:ext uri="{FF2B5EF4-FFF2-40B4-BE49-F238E27FC236}">
                            <a16:creationId xmlns:a16="http://schemas.microsoft.com/office/drawing/2014/main" id="{117F1C4B-C0F6-49E8-A774-383677F2F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234" y="4623424"/>
                        <a:ext cx="1914043" cy="1036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7">
            <a:extLst>
              <a:ext uri="{FF2B5EF4-FFF2-40B4-BE49-F238E27FC236}">
                <a16:creationId xmlns:a16="http://schemas.microsoft.com/office/drawing/2014/main" id="{98978315-2399-4A62-9721-006696EFD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88969"/>
              </p:ext>
            </p:extLst>
          </p:nvPr>
        </p:nvGraphicFramePr>
        <p:xfrm>
          <a:off x="4134392" y="4556986"/>
          <a:ext cx="3203135" cy="106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Equation" r:id="rId11" imgW="1295280" imgH="431640" progId="Equation.DSMT4">
                  <p:embed/>
                </p:oleObj>
              </mc:Choice>
              <mc:Fallback>
                <p:oleObj name="Equation" r:id="rId11" imgW="1295280" imgH="431640" progId="Equation.DSMT4">
                  <p:embed/>
                  <p:pic>
                    <p:nvPicPr>
                      <p:cNvPr id="95" name="Object 67">
                        <a:extLst>
                          <a:ext uri="{FF2B5EF4-FFF2-40B4-BE49-F238E27FC236}">
                            <a16:creationId xmlns:a16="http://schemas.microsoft.com/office/drawing/2014/main" id="{6FC04868-CB98-49C9-BB51-3FD15F23A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392" y="4556986"/>
                        <a:ext cx="3203135" cy="106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7">
            <a:extLst>
              <a:ext uri="{FF2B5EF4-FFF2-40B4-BE49-F238E27FC236}">
                <a16:creationId xmlns:a16="http://schemas.microsoft.com/office/drawing/2014/main" id="{BE3BC081-E694-45C8-94C7-95929CE6F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23608"/>
              </p:ext>
            </p:extLst>
          </p:nvPr>
        </p:nvGraphicFramePr>
        <p:xfrm>
          <a:off x="6157568" y="2939931"/>
          <a:ext cx="3351733" cy="54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3" name="Equation" r:id="rId13" imgW="1396800" imgH="228600" progId="Equation.DSMT4">
                  <p:embed/>
                </p:oleObj>
              </mc:Choice>
              <mc:Fallback>
                <p:oleObj name="Equation" r:id="rId13" imgW="1396800" imgH="228600" progId="Equation.DSMT4">
                  <p:embed/>
                  <p:pic>
                    <p:nvPicPr>
                      <p:cNvPr id="35" name="Object 67">
                        <a:extLst>
                          <a:ext uri="{FF2B5EF4-FFF2-40B4-BE49-F238E27FC236}">
                            <a16:creationId xmlns:a16="http://schemas.microsoft.com/office/drawing/2014/main" id="{98978315-2399-4A62-9721-006696EFD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568" y="2939931"/>
                        <a:ext cx="3351733" cy="549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7">
            <a:extLst>
              <a:ext uri="{FF2B5EF4-FFF2-40B4-BE49-F238E27FC236}">
                <a16:creationId xmlns:a16="http://schemas.microsoft.com/office/drawing/2014/main" id="{2EE325D0-B55C-4572-B09C-AF9ACEF49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141818"/>
              </p:ext>
            </p:extLst>
          </p:nvPr>
        </p:nvGraphicFramePr>
        <p:xfrm>
          <a:off x="6280041" y="3611442"/>
          <a:ext cx="968087" cy="56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4" name="Equation" r:id="rId15" imgW="393480" imgH="228600" progId="Equation.DSMT4">
                  <p:embed/>
                </p:oleObj>
              </mc:Choice>
              <mc:Fallback>
                <p:oleObj name="Equation" r:id="rId15" imgW="393480" imgH="228600" progId="Equation.DSMT4">
                  <p:embed/>
                  <p:pic>
                    <p:nvPicPr>
                      <p:cNvPr id="37" name="Object 67">
                        <a:extLst>
                          <a:ext uri="{FF2B5EF4-FFF2-40B4-BE49-F238E27FC236}">
                            <a16:creationId xmlns:a16="http://schemas.microsoft.com/office/drawing/2014/main" id="{BE3BC081-E694-45C8-94C7-95929CE6F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041" y="3611442"/>
                        <a:ext cx="968087" cy="56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1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>
            <a:extLst>
              <a:ext uri="{FF2B5EF4-FFF2-40B4-BE49-F238E27FC236}">
                <a16:creationId xmlns:a16="http://schemas.microsoft.com/office/drawing/2014/main" id="{723C374B-25C0-445A-88AB-6882867A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AA2F436-B7CA-443D-9E73-E6FB818B746C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116632"/>
            <a:ext cx="4275137" cy="2236787"/>
            <a:chOff x="2367" y="3290"/>
            <a:chExt cx="4336" cy="1716"/>
          </a:xfrm>
        </p:grpSpPr>
        <p:sp>
          <p:nvSpPr>
            <p:cNvPr id="32" name="Text Box 4">
              <a:extLst>
                <a:ext uri="{FF2B5EF4-FFF2-40B4-BE49-F238E27FC236}">
                  <a16:creationId xmlns:a16="http://schemas.microsoft.com/office/drawing/2014/main" id="{F2C4274D-9F71-465A-9E7E-62499DC06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4" y="3788"/>
              <a:ext cx="720" cy="468"/>
            </a:xfrm>
            <a:prstGeom prst="rect">
              <a:avLst/>
            </a:prstGeom>
            <a:noFill/>
            <a:ln>
              <a:noFill/>
            </a:ln>
          </p:spPr>
          <p:txBody>
            <a:bodyPr upright="1"/>
            <a:lstStyle/>
            <a:p>
              <a:pPr algn="just">
                <a:defRPr/>
              </a:pPr>
              <a:r>
                <a:rPr lang="zh-CN" sz="2400" kern="100">
                  <a:latin typeface="Times New Roman" panose="02020603050405020304" pitchFamily="18" charset="0"/>
                  <a:cs typeface="宋体" panose="02010600030101010101" pitchFamily="2" charset="-122"/>
                </a:rPr>
                <a:t>－</a:t>
              </a:r>
              <a:r>
                <a:rPr lang="en-US" sz="2400" kern="100">
                  <a:latin typeface="Times New Roman" panose="02020603050405020304" pitchFamily="18" charset="0"/>
                  <a:cs typeface="宋体" panose="02010600030101010101" pitchFamily="2" charset="-122"/>
                </a:rPr>
                <a:t>1</a:t>
              </a:r>
              <a:endParaRPr lang="zh-CN" sz="2400" kern="100"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  <p:grpSp>
          <p:nvGrpSpPr>
            <p:cNvPr id="33" name="Group 5">
              <a:extLst>
                <a:ext uri="{FF2B5EF4-FFF2-40B4-BE49-F238E27FC236}">
                  <a16:creationId xmlns:a16="http://schemas.microsoft.com/office/drawing/2014/main" id="{C14E9CC7-0193-4E8D-A1E4-17851D644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7" y="3290"/>
              <a:ext cx="4336" cy="1716"/>
              <a:chOff x="2367" y="3290"/>
              <a:chExt cx="4336" cy="1716"/>
            </a:xfrm>
          </p:grpSpPr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EBD5A894-4D3E-4E86-BEB6-B08C90D91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3" y="3446"/>
                <a:ext cx="539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upright="1"/>
              <a:lstStyle/>
              <a:p>
                <a:pPr algn="ctr">
                  <a:defRPr/>
                </a:pPr>
                <a:r>
                  <a:rPr lang="zh-CN" sz="2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－</a:t>
                </a:r>
                <a:r>
                  <a:rPr lang="en-US" sz="2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1</a:t>
                </a:r>
                <a:endParaRPr lang="zh-CN" sz="2400" kern="1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35" name="Rectangle 7">
                <a:extLst>
                  <a:ext uri="{FF2B5EF4-FFF2-40B4-BE49-F238E27FC236}">
                    <a16:creationId xmlns:a16="http://schemas.microsoft.com/office/drawing/2014/main" id="{83EE5AAE-FCB0-4B0A-BECE-E92DBAC29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4256"/>
                <a:ext cx="359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upright="1"/>
              <a:lstStyle/>
              <a:p>
                <a:pPr algn="ctr">
                  <a:defRPr/>
                </a:pPr>
                <a:r>
                  <a:rPr lang="en-US" sz="2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G</a:t>
                </a:r>
                <a:r>
                  <a:rPr lang="en-US" sz="2400" kern="100" baseline="-25000">
                    <a:latin typeface="Times New Roman" panose="02020603050405020304" pitchFamily="18" charset="0"/>
                    <a:cs typeface="宋体" panose="02010600030101010101" pitchFamily="2" charset="-122"/>
                  </a:rPr>
                  <a:t>2</a:t>
                </a:r>
                <a:endParaRPr lang="zh-CN" sz="2400" kern="1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FE8B934D-057E-47F3-9E23-2ACC029B0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3616"/>
                <a:ext cx="361" cy="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upright="1"/>
              <a:lstStyle/>
              <a:p>
                <a:pPr algn="ctr">
                  <a:defRPr/>
                </a:pPr>
                <a:r>
                  <a:rPr lang="en-US" sz="2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E</a:t>
                </a:r>
                <a:endParaRPr lang="zh-CN" sz="2400" kern="1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8CE2E314-B818-41C5-B4DF-B4C1A1ADA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" y="4694"/>
                <a:ext cx="541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upright="1"/>
              <a:lstStyle/>
              <a:p>
                <a:pPr algn="ctr">
                  <a:defRPr/>
                </a:pPr>
                <a:r>
                  <a:rPr lang="zh-CN" sz="2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－</a:t>
                </a:r>
                <a:r>
                  <a:rPr lang="en-US" sz="2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1</a:t>
                </a:r>
                <a:endParaRPr lang="zh-CN" sz="2400" kern="1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cxnSp>
            <p:nvCxnSpPr>
              <p:cNvPr id="38" name="Line 10">
                <a:extLst>
                  <a:ext uri="{FF2B5EF4-FFF2-40B4-BE49-F238E27FC236}">
                    <a16:creationId xmlns:a16="http://schemas.microsoft.com/office/drawing/2014/main" id="{02D2997B-EBCE-4F68-A24E-B704CC8736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547" y="400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Oval 11">
                <a:extLst>
                  <a:ext uri="{FF2B5EF4-FFF2-40B4-BE49-F238E27FC236}">
                    <a16:creationId xmlns:a16="http://schemas.microsoft.com/office/drawing/2014/main" id="{E8B50CA8-8CDE-4EC2-8CC7-0CD3475D8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3516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12">
                <a:extLst>
                  <a:ext uri="{FF2B5EF4-FFF2-40B4-BE49-F238E27FC236}">
                    <a16:creationId xmlns:a16="http://schemas.microsoft.com/office/drawing/2014/main" id="{FBFB12CC-4686-4EF8-9376-6C4ADE8D5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3637"/>
                <a:ext cx="361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upright="1"/>
              <a:lstStyle/>
              <a:p>
                <a:pPr algn="ctr">
                  <a:defRPr/>
                </a:pPr>
                <a:r>
                  <a:rPr lang="en-US" sz="2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R</a:t>
                </a:r>
                <a:endParaRPr lang="zh-CN" sz="2400" kern="1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41" name="Oval 13">
                <a:extLst>
                  <a:ext uri="{FF2B5EF4-FFF2-40B4-BE49-F238E27FC236}">
                    <a16:creationId xmlns:a16="http://schemas.microsoft.com/office/drawing/2014/main" id="{AB51C0DA-38E4-49B0-9CF3-B3B59C1E7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3910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Oval 14">
                <a:extLst>
                  <a:ext uri="{FF2B5EF4-FFF2-40B4-BE49-F238E27FC236}">
                    <a16:creationId xmlns:a16="http://schemas.microsoft.com/office/drawing/2014/main" id="{859E96E6-51D9-4378-939C-5758C73C7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3924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15">
                <a:extLst>
                  <a:ext uri="{FF2B5EF4-FFF2-40B4-BE49-F238E27FC236}">
                    <a16:creationId xmlns:a16="http://schemas.microsoft.com/office/drawing/2014/main" id="{B85479FC-B8C2-4F6D-9EAD-EDB88C3B9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3502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4" name="Line 16">
                <a:extLst>
                  <a:ext uri="{FF2B5EF4-FFF2-40B4-BE49-F238E27FC236}">
                    <a16:creationId xmlns:a16="http://schemas.microsoft.com/office/drawing/2014/main" id="{5B6D44ED-64D1-479D-8F45-BD579E04D3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137" y="3602"/>
                <a:ext cx="781" cy="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101DD31E-283B-4662-86E8-175E6FE0A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3290"/>
                <a:ext cx="361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upright="1"/>
              <a:lstStyle/>
              <a:p>
                <a:pPr algn="ctr">
                  <a:defRPr/>
                </a:pPr>
                <a:r>
                  <a:rPr lang="en-US" sz="2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G</a:t>
                </a:r>
                <a:r>
                  <a:rPr lang="en-US" sz="2400" kern="100" baseline="-25000">
                    <a:latin typeface="Times New Roman" panose="02020603050405020304" pitchFamily="18" charset="0"/>
                    <a:cs typeface="宋体" panose="02010600030101010101" pitchFamily="2" charset="-122"/>
                  </a:rPr>
                  <a:t>1</a:t>
                </a:r>
                <a:endParaRPr lang="zh-CN" sz="2400" kern="1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46" name="Oval 18">
                <a:extLst>
                  <a:ext uri="{FF2B5EF4-FFF2-40B4-BE49-F238E27FC236}">
                    <a16:creationId xmlns:a16="http://schemas.microsoft.com/office/drawing/2014/main" id="{D5AFCB61-2DF8-4D0A-8504-709DE3514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7" y="4181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B0F98E22-7FE1-486B-9246-BF53A00AD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" y="4070"/>
                <a:ext cx="681" cy="183"/>
              </a:xfrm>
              <a:custGeom>
                <a:avLst/>
                <a:gdLst>
                  <a:gd name="T0" fmla="*/ 0 w 681"/>
                  <a:gd name="T1" fmla="*/ 0 h 183"/>
                  <a:gd name="T2" fmla="*/ 681 w 681"/>
                  <a:gd name="T3" fmla="*/ 183 h 18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81" h="183">
                    <a:moveTo>
                      <a:pt x="0" y="0"/>
                    </a:moveTo>
                    <a:lnTo>
                      <a:pt x="681" y="18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27D0264F-01F3-46E0-9493-1A46065F7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" y="3623"/>
                <a:ext cx="705" cy="315"/>
              </a:xfrm>
              <a:custGeom>
                <a:avLst/>
                <a:gdLst>
                  <a:gd name="T0" fmla="*/ 0 w 705"/>
                  <a:gd name="T1" fmla="*/ 315 h 315"/>
                  <a:gd name="T2" fmla="*/ 705 w 705"/>
                  <a:gd name="T3" fmla="*/ 0 h 3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05" h="315">
                    <a:moveTo>
                      <a:pt x="0" y="315"/>
                    </a:moveTo>
                    <a:lnTo>
                      <a:pt x="70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Oval 21">
                <a:extLst>
                  <a:ext uri="{FF2B5EF4-FFF2-40B4-BE49-F238E27FC236}">
                    <a16:creationId xmlns:a16="http://schemas.microsoft.com/office/drawing/2014/main" id="{23FBA21A-035F-4551-A594-CDCAB174D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4185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0" name="Line 22">
                <a:extLst>
                  <a:ext uri="{FF2B5EF4-FFF2-40B4-BE49-F238E27FC236}">
                    <a16:creationId xmlns:a16="http://schemas.microsoft.com/office/drawing/2014/main" id="{3B31D8EB-3D15-4DE5-93C1-3815478556B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123" y="4271"/>
                <a:ext cx="781" cy="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23">
                <a:extLst>
                  <a:ext uri="{FF2B5EF4-FFF2-40B4-BE49-F238E27FC236}">
                    <a16:creationId xmlns:a16="http://schemas.microsoft.com/office/drawing/2014/main" id="{21EEA448-2FEC-4C95-BF64-8B4A466B62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92" y="399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Oval 24">
                <a:extLst>
                  <a:ext uri="{FF2B5EF4-FFF2-40B4-BE49-F238E27FC236}">
                    <a16:creationId xmlns:a16="http://schemas.microsoft.com/office/drawing/2014/main" id="{C509A622-51C4-4C1A-8A2E-8BEF6C8C2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2" y="3900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Oval 25">
                <a:extLst>
                  <a:ext uri="{FF2B5EF4-FFF2-40B4-BE49-F238E27FC236}">
                    <a16:creationId xmlns:a16="http://schemas.microsoft.com/office/drawing/2014/main" id="{E83EFDA0-C3DD-4AE4-8EE9-D73AA2C32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8" y="3914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66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id="{407D5E8B-D440-4953-AE19-D21F29355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4" y="3623"/>
                <a:ext cx="699" cy="291"/>
              </a:xfrm>
              <a:custGeom>
                <a:avLst/>
                <a:gdLst>
                  <a:gd name="T0" fmla="*/ 0 w 699"/>
                  <a:gd name="T1" fmla="*/ 0 h 291"/>
                  <a:gd name="T2" fmla="*/ 699 w 699"/>
                  <a:gd name="T3" fmla="*/ 291 h 29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99" h="291">
                    <a:moveTo>
                      <a:pt x="0" y="0"/>
                    </a:moveTo>
                    <a:lnTo>
                      <a:pt x="699" y="29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7762A3EA-7F90-4788-98BC-44AF45105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" y="4070"/>
                <a:ext cx="714" cy="198"/>
              </a:xfrm>
              <a:custGeom>
                <a:avLst/>
                <a:gdLst>
                  <a:gd name="T0" fmla="*/ 0 w 714"/>
                  <a:gd name="T1" fmla="*/ 198 h 198"/>
                  <a:gd name="T2" fmla="*/ 714 w 714"/>
                  <a:gd name="T3" fmla="*/ 0 h 19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14" h="198">
                    <a:moveTo>
                      <a:pt x="0" y="198"/>
                    </a:moveTo>
                    <a:lnTo>
                      <a:pt x="71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28">
                <a:extLst>
                  <a:ext uri="{FF2B5EF4-FFF2-40B4-BE49-F238E27FC236}">
                    <a16:creationId xmlns:a16="http://schemas.microsoft.com/office/drawing/2014/main" id="{170A53CC-83FF-4444-96E9-BFC0E6EE4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" y="3602"/>
                <a:ext cx="361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upright="1"/>
              <a:lstStyle/>
              <a:p>
                <a:pPr algn="ctr">
                  <a:defRPr/>
                </a:pPr>
                <a:r>
                  <a:rPr lang="en-US" sz="2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C</a:t>
                </a:r>
                <a:endParaRPr lang="zh-CN" sz="2400" kern="1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3CE7D79C-00CB-4DB3-95B0-389B47DF6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3653"/>
                <a:ext cx="885" cy="540"/>
              </a:xfrm>
              <a:custGeom>
                <a:avLst/>
                <a:gdLst>
                  <a:gd name="T0" fmla="*/ 885 w 885"/>
                  <a:gd name="T1" fmla="*/ 540 h 540"/>
                  <a:gd name="T2" fmla="*/ 0 w 885"/>
                  <a:gd name="T3" fmla="*/ 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85" h="540">
                    <a:moveTo>
                      <a:pt x="885" y="54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16A1B9FA-ED0A-43B8-8907-E2474F512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698"/>
                <a:ext cx="900" cy="495"/>
              </a:xfrm>
              <a:custGeom>
                <a:avLst/>
                <a:gdLst>
                  <a:gd name="T0" fmla="*/ 900 w 900"/>
                  <a:gd name="T1" fmla="*/ 0 h 495"/>
                  <a:gd name="T2" fmla="*/ 0 w 900"/>
                  <a:gd name="T3" fmla="*/ 495 h 49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00" h="495">
                    <a:moveTo>
                      <a:pt x="900" y="0"/>
                    </a:moveTo>
                    <a:lnTo>
                      <a:pt x="0" y="49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37D59624-9534-4F60-901B-15E85C098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" y="4058"/>
                <a:ext cx="2655" cy="636"/>
              </a:xfrm>
              <a:custGeom>
                <a:avLst/>
                <a:gdLst>
                  <a:gd name="T0" fmla="*/ 2655 w 2655"/>
                  <a:gd name="T1" fmla="*/ 0 h 502"/>
                  <a:gd name="T2" fmla="*/ 2310 w 2655"/>
                  <a:gd name="T3" fmla="*/ 641 h 502"/>
                  <a:gd name="T4" fmla="*/ 1500 w 2655"/>
                  <a:gd name="T5" fmla="*/ 1006 h 502"/>
                  <a:gd name="T6" fmla="*/ 630 w 2655"/>
                  <a:gd name="T7" fmla="*/ 732 h 502"/>
                  <a:gd name="T8" fmla="*/ 0 w 2655"/>
                  <a:gd name="T9" fmla="*/ 61 h 5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55" h="502">
                    <a:moveTo>
                      <a:pt x="2655" y="0"/>
                    </a:moveTo>
                    <a:cubicBezTo>
                      <a:pt x="2597" y="50"/>
                      <a:pt x="2502" y="233"/>
                      <a:pt x="2310" y="315"/>
                    </a:cubicBezTo>
                    <a:cubicBezTo>
                      <a:pt x="2118" y="397"/>
                      <a:pt x="1780" y="488"/>
                      <a:pt x="1500" y="495"/>
                    </a:cubicBezTo>
                    <a:cubicBezTo>
                      <a:pt x="1220" y="502"/>
                      <a:pt x="880" y="438"/>
                      <a:pt x="630" y="360"/>
                    </a:cubicBezTo>
                    <a:cubicBezTo>
                      <a:pt x="380" y="282"/>
                      <a:pt x="131" y="99"/>
                      <a:pt x="0" y="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0" name="Object 67">
            <a:extLst>
              <a:ext uri="{FF2B5EF4-FFF2-40B4-BE49-F238E27FC236}">
                <a16:creationId xmlns:a16="http://schemas.microsoft.com/office/drawing/2014/main" id="{73A143EF-D250-4E96-BCFD-826984C02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20770"/>
              </p:ext>
            </p:extLst>
          </p:nvPr>
        </p:nvGraphicFramePr>
        <p:xfrm>
          <a:off x="1411354" y="2292836"/>
          <a:ext cx="1420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31" name="Object 67">
                        <a:extLst>
                          <a:ext uri="{FF2B5EF4-FFF2-40B4-BE49-F238E27FC236}">
                            <a16:creationId xmlns:a16="http://schemas.microsoft.com/office/drawing/2014/main" id="{A3DCAF17-BDDF-48D7-A814-BD73AFE39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354" y="2292836"/>
                        <a:ext cx="1420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7">
            <a:extLst>
              <a:ext uri="{FF2B5EF4-FFF2-40B4-BE49-F238E27FC236}">
                <a16:creationId xmlns:a16="http://schemas.microsoft.com/office/drawing/2014/main" id="{2D759FD6-DD1B-46DB-BB82-7B31219A7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202852"/>
              </p:ext>
            </p:extLst>
          </p:nvPr>
        </p:nvGraphicFramePr>
        <p:xfrm>
          <a:off x="3609281" y="2362829"/>
          <a:ext cx="1624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Equation" r:id="rId5" imgW="609480" imgH="228600" progId="Equation.DSMT4">
                  <p:embed/>
                </p:oleObj>
              </mc:Choice>
              <mc:Fallback>
                <p:oleObj name="Equation" r:id="rId5" imgW="609480" imgH="228600" progId="Equation.DSMT4">
                  <p:embed/>
                  <p:pic>
                    <p:nvPicPr>
                      <p:cNvPr id="60" name="Object 67">
                        <a:extLst>
                          <a:ext uri="{FF2B5EF4-FFF2-40B4-BE49-F238E27FC236}">
                            <a16:creationId xmlns:a16="http://schemas.microsoft.com/office/drawing/2014/main" id="{73A143EF-D250-4E96-BCFD-826984C02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281" y="2362829"/>
                        <a:ext cx="16240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7">
            <a:extLst>
              <a:ext uri="{FF2B5EF4-FFF2-40B4-BE49-F238E27FC236}">
                <a16:creationId xmlns:a16="http://schemas.microsoft.com/office/drawing/2014/main" id="{387A8BDE-03FD-441F-B033-564C82C45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22581"/>
              </p:ext>
            </p:extLst>
          </p:nvPr>
        </p:nvGraphicFramePr>
        <p:xfrm>
          <a:off x="6168008" y="2225574"/>
          <a:ext cx="12525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60" name="Object 67">
                        <a:extLst>
                          <a:ext uri="{FF2B5EF4-FFF2-40B4-BE49-F238E27FC236}">
                            <a16:creationId xmlns:a16="http://schemas.microsoft.com/office/drawing/2014/main" id="{73A143EF-D250-4E96-BCFD-826984C02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2225574"/>
                        <a:ext cx="12525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7">
            <a:extLst>
              <a:ext uri="{FF2B5EF4-FFF2-40B4-BE49-F238E27FC236}">
                <a16:creationId xmlns:a16="http://schemas.microsoft.com/office/drawing/2014/main" id="{05002E18-0F59-4D8D-8CBB-4BFE2644E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41595"/>
              </p:ext>
            </p:extLst>
          </p:nvPr>
        </p:nvGraphicFramePr>
        <p:xfrm>
          <a:off x="8301038" y="2211388"/>
          <a:ext cx="162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61" name="Object 67">
                        <a:extLst>
                          <a:ext uri="{FF2B5EF4-FFF2-40B4-BE49-F238E27FC236}">
                            <a16:creationId xmlns:a16="http://schemas.microsoft.com/office/drawing/2014/main" id="{2D759FD6-DD1B-46DB-BB82-7B31219A7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38" y="2211388"/>
                        <a:ext cx="162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7">
            <a:extLst>
              <a:ext uri="{FF2B5EF4-FFF2-40B4-BE49-F238E27FC236}">
                <a16:creationId xmlns:a16="http://schemas.microsoft.com/office/drawing/2014/main" id="{B58CE7F0-2AE1-4FCD-920A-1EC83473D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452"/>
              </p:ext>
            </p:extLst>
          </p:nvPr>
        </p:nvGraphicFramePr>
        <p:xfrm>
          <a:off x="1496424" y="3321636"/>
          <a:ext cx="1255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32" name="Object 67">
                        <a:extLst>
                          <a:ext uri="{FF2B5EF4-FFF2-40B4-BE49-F238E27FC236}">
                            <a16:creationId xmlns:a16="http://schemas.microsoft.com/office/drawing/2014/main" id="{E24997A7-0329-4E41-B8C3-8CC40BF13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424" y="3321636"/>
                        <a:ext cx="12557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7">
            <a:extLst>
              <a:ext uri="{FF2B5EF4-FFF2-40B4-BE49-F238E27FC236}">
                <a16:creationId xmlns:a16="http://schemas.microsoft.com/office/drawing/2014/main" id="{B3B0BF0F-DEC6-442C-BF48-E073E3DFC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144499"/>
              </p:ext>
            </p:extLst>
          </p:nvPr>
        </p:nvGraphicFramePr>
        <p:xfrm>
          <a:off x="3578225" y="3290888"/>
          <a:ext cx="17827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13" imgW="685800" imgH="228600" progId="Equation.DSMT4">
                  <p:embed/>
                </p:oleObj>
              </mc:Choice>
              <mc:Fallback>
                <p:oleObj name="Equation" r:id="rId13" imgW="685800" imgH="228600" progId="Equation.DSMT4">
                  <p:embed/>
                  <p:pic>
                    <p:nvPicPr>
                      <p:cNvPr id="32" name="Object 67">
                        <a:extLst>
                          <a:ext uri="{FF2B5EF4-FFF2-40B4-BE49-F238E27FC236}">
                            <a16:creationId xmlns:a16="http://schemas.microsoft.com/office/drawing/2014/main" id="{E24997A7-0329-4E41-B8C3-8CC40BF13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3290888"/>
                        <a:ext cx="178276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7">
            <a:extLst>
              <a:ext uri="{FF2B5EF4-FFF2-40B4-BE49-F238E27FC236}">
                <a16:creationId xmlns:a16="http://schemas.microsoft.com/office/drawing/2014/main" id="{1D6FEA1E-9D99-4BD9-AF27-3C062FB24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24388"/>
              </p:ext>
            </p:extLst>
          </p:nvPr>
        </p:nvGraphicFramePr>
        <p:xfrm>
          <a:off x="6178888" y="3244940"/>
          <a:ext cx="14859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Equation" r:id="rId15" imgW="571320" imgH="228600" progId="Equation.DSMT4">
                  <p:embed/>
                </p:oleObj>
              </mc:Choice>
              <mc:Fallback>
                <p:oleObj name="Equation" r:id="rId15" imgW="571320" imgH="228600" progId="Equation.DSMT4">
                  <p:embed/>
                  <p:pic>
                    <p:nvPicPr>
                      <p:cNvPr id="32" name="Object 67">
                        <a:extLst>
                          <a:ext uri="{FF2B5EF4-FFF2-40B4-BE49-F238E27FC236}">
                            <a16:creationId xmlns:a16="http://schemas.microsoft.com/office/drawing/2014/main" id="{E24997A7-0329-4E41-B8C3-8CC40BF13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888" y="3244940"/>
                        <a:ext cx="14859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55E93E4D-FEFC-4EE0-9B7B-9B085B53B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589462"/>
              </p:ext>
            </p:extLst>
          </p:nvPr>
        </p:nvGraphicFramePr>
        <p:xfrm>
          <a:off x="8184232" y="3210504"/>
          <a:ext cx="18811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5" name="Equation" r:id="rId17" imgW="723600" imgH="228600" progId="Equation.DSMT4">
                  <p:embed/>
                </p:oleObj>
              </mc:Choice>
              <mc:Fallback>
                <p:oleObj name="Equation" r:id="rId17" imgW="723600" imgH="228600" progId="Equation.DSMT4">
                  <p:embed/>
                  <p:pic>
                    <p:nvPicPr>
                      <p:cNvPr id="32" name="Object 67">
                        <a:extLst>
                          <a:ext uri="{FF2B5EF4-FFF2-40B4-BE49-F238E27FC236}">
                            <a16:creationId xmlns:a16="http://schemas.microsoft.com/office/drawing/2014/main" id="{E24997A7-0329-4E41-B8C3-8CC40BF13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232" y="3210504"/>
                        <a:ext cx="18811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7">
            <a:extLst>
              <a:ext uri="{FF2B5EF4-FFF2-40B4-BE49-F238E27FC236}">
                <a16:creationId xmlns:a16="http://schemas.microsoft.com/office/drawing/2014/main" id="{8AE591F4-77B6-4BCE-B4DA-4E2B25FDD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221239"/>
              </p:ext>
            </p:extLst>
          </p:nvPr>
        </p:nvGraphicFramePr>
        <p:xfrm>
          <a:off x="1439405" y="4205974"/>
          <a:ext cx="18494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6" name="Equation" r:id="rId19" imgW="711000" imgH="228600" progId="Equation.DSMT4">
                  <p:embed/>
                </p:oleObj>
              </mc:Choice>
              <mc:Fallback>
                <p:oleObj name="Equation" r:id="rId19" imgW="711000" imgH="228600" progId="Equation.DSMT4">
                  <p:embed/>
                  <p:pic>
                    <p:nvPicPr>
                      <p:cNvPr id="32" name="Object 67">
                        <a:extLst>
                          <a:ext uri="{FF2B5EF4-FFF2-40B4-BE49-F238E27FC236}">
                            <a16:creationId xmlns:a16="http://schemas.microsoft.com/office/drawing/2014/main" id="{E24997A7-0329-4E41-B8C3-8CC40BF13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05" y="4205974"/>
                        <a:ext cx="18494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7">
            <a:extLst>
              <a:ext uri="{FF2B5EF4-FFF2-40B4-BE49-F238E27FC236}">
                <a16:creationId xmlns:a16="http://schemas.microsoft.com/office/drawing/2014/main" id="{0C3765B5-645B-42C1-A479-93FC91B61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84154"/>
              </p:ext>
            </p:extLst>
          </p:nvPr>
        </p:nvGraphicFramePr>
        <p:xfrm>
          <a:off x="1349375" y="4945063"/>
          <a:ext cx="3413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7" name="Equation" r:id="rId21" imgW="1422360" imgH="228600" progId="Equation.DSMT4">
                  <p:embed/>
                </p:oleObj>
              </mc:Choice>
              <mc:Fallback>
                <p:oleObj name="Equation" r:id="rId21" imgW="1422360" imgH="228600" progId="Equation.DSMT4">
                  <p:embed/>
                  <p:pic>
                    <p:nvPicPr>
                      <p:cNvPr id="37" name="Object 67">
                        <a:extLst>
                          <a:ext uri="{FF2B5EF4-FFF2-40B4-BE49-F238E27FC236}">
                            <a16:creationId xmlns:a16="http://schemas.microsoft.com/office/drawing/2014/main" id="{BE3BC081-E694-45C8-94C7-95929CE6F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4945063"/>
                        <a:ext cx="3413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67">
            <a:extLst>
              <a:ext uri="{FF2B5EF4-FFF2-40B4-BE49-F238E27FC236}">
                <a16:creationId xmlns:a16="http://schemas.microsoft.com/office/drawing/2014/main" id="{067E0B76-21F9-4385-B979-DCD7C1683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879929"/>
              </p:ext>
            </p:extLst>
          </p:nvPr>
        </p:nvGraphicFramePr>
        <p:xfrm>
          <a:off x="5189538" y="4945063"/>
          <a:ext cx="32797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8" name="Equation" r:id="rId23" imgW="1333440" imgH="228600" progId="Equation.DSMT4">
                  <p:embed/>
                </p:oleObj>
              </mc:Choice>
              <mc:Fallback>
                <p:oleObj name="Equation" r:id="rId23" imgW="1333440" imgH="228600" progId="Equation.DSMT4">
                  <p:embed/>
                  <p:pic>
                    <p:nvPicPr>
                      <p:cNvPr id="38" name="Object 67">
                        <a:extLst>
                          <a:ext uri="{FF2B5EF4-FFF2-40B4-BE49-F238E27FC236}">
                            <a16:creationId xmlns:a16="http://schemas.microsoft.com/office/drawing/2014/main" id="{2EE325D0-B55C-4572-B09C-AF9ACEF49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4945063"/>
                        <a:ext cx="32797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67">
            <a:extLst>
              <a:ext uri="{FF2B5EF4-FFF2-40B4-BE49-F238E27FC236}">
                <a16:creationId xmlns:a16="http://schemas.microsoft.com/office/drawing/2014/main" id="{1F734BF0-D90A-44F7-ADE6-5F9C8E061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74557"/>
              </p:ext>
            </p:extLst>
          </p:nvPr>
        </p:nvGraphicFramePr>
        <p:xfrm>
          <a:off x="1541463" y="5611813"/>
          <a:ext cx="2762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9" name="Equation" r:id="rId25" imgW="1117440" imgH="431640" progId="Equation.DSMT4">
                  <p:embed/>
                </p:oleObj>
              </mc:Choice>
              <mc:Fallback>
                <p:oleObj name="Equation" r:id="rId25" imgW="1117440" imgH="431640" progId="Equation.DSMT4">
                  <p:embed/>
                  <p:pic>
                    <p:nvPicPr>
                      <p:cNvPr id="34" name="Object 67">
                        <a:extLst>
                          <a:ext uri="{FF2B5EF4-FFF2-40B4-BE49-F238E27FC236}">
                            <a16:creationId xmlns:a16="http://schemas.microsoft.com/office/drawing/2014/main" id="{B32B146B-D9BC-4E87-98F4-8FDF689D2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5611813"/>
                        <a:ext cx="2762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67">
            <a:extLst>
              <a:ext uri="{FF2B5EF4-FFF2-40B4-BE49-F238E27FC236}">
                <a16:creationId xmlns:a16="http://schemas.microsoft.com/office/drawing/2014/main" id="{00F4211A-7A0C-4EE8-A465-99A0952BD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105047"/>
              </p:ext>
            </p:extLst>
          </p:nvPr>
        </p:nvGraphicFramePr>
        <p:xfrm>
          <a:off x="4211638" y="5627688"/>
          <a:ext cx="29511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0" name="Equation" r:id="rId27" imgW="1193760" imgH="431640" progId="Equation.DSMT4">
                  <p:embed/>
                </p:oleObj>
              </mc:Choice>
              <mc:Fallback>
                <p:oleObj name="Equation" r:id="rId27" imgW="1193760" imgH="431640" progId="Equation.DSMT4">
                  <p:embed/>
                  <p:pic>
                    <p:nvPicPr>
                      <p:cNvPr id="35" name="Object 67">
                        <a:extLst>
                          <a:ext uri="{FF2B5EF4-FFF2-40B4-BE49-F238E27FC236}">
                            <a16:creationId xmlns:a16="http://schemas.microsoft.com/office/drawing/2014/main" id="{98978315-2399-4A62-9721-006696EFD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627688"/>
                        <a:ext cx="29511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91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6424" y="-4711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843646" y="177527"/>
            <a:ext cx="9137573" cy="6059190"/>
            <a:chOff x="0" y="460375"/>
            <a:chExt cx="9137573" cy="6059190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722313" y="460375"/>
              <a:ext cx="52895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课堂练习：系统结构图如下图所示： </a:t>
              </a:r>
            </a:p>
          </p:txBody>
        </p:sp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625" y="1004889"/>
              <a:ext cx="4370946" cy="2746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41273" y="3841452"/>
              <a:ext cx="8496300" cy="2678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1.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写出闭环传递函数表达式                  ；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2.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要使系统满足条件：       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,     ,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试确定相应的参数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和     ；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3.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求此时系统的动态性能指标            ；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4.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确定      ，使干扰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n(t)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对系统输出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c(t)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无影响。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0" y="2668072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8256460"/>
                </p:ext>
              </p:extLst>
            </p:nvPr>
          </p:nvGraphicFramePr>
          <p:xfrm>
            <a:off x="4627563" y="3771866"/>
            <a:ext cx="1439863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2" r:id="rId4" imgW="800447" imgH="419282" progId="Equation.3">
                    <p:embed/>
                  </p:oleObj>
                </mc:Choice>
                <mc:Fallback>
                  <p:oleObj r:id="rId4" imgW="800447" imgH="4192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563" y="3771866"/>
                          <a:ext cx="1439863" cy="754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724053"/>
                </p:ext>
              </p:extLst>
            </p:nvPr>
          </p:nvGraphicFramePr>
          <p:xfrm>
            <a:off x="3693633" y="4517584"/>
            <a:ext cx="11525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3" name="公式" r:id="rId6" imgW="635276" imgH="203288" progId="Equation.3">
                    <p:embed/>
                  </p:oleObj>
                </mc:Choice>
                <mc:Fallback>
                  <p:oleObj name="公式" r:id="rId6" imgW="635276" imgH="2032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633" y="4517584"/>
                          <a:ext cx="115252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287306"/>
                </p:ext>
              </p:extLst>
            </p:nvPr>
          </p:nvGraphicFramePr>
          <p:xfrm>
            <a:off x="5048650" y="4539491"/>
            <a:ext cx="719137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4" name="公式" r:id="rId8" imgW="457597" imgH="228799" progId="Equation.3">
                    <p:embed/>
                  </p:oleObj>
                </mc:Choice>
                <mc:Fallback>
                  <p:oleObj name="公式" r:id="rId8" imgW="457597" imgH="2287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650" y="4539491"/>
                          <a:ext cx="719137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246450"/>
                </p:ext>
              </p:extLst>
            </p:nvPr>
          </p:nvGraphicFramePr>
          <p:xfrm>
            <a:off x="1228019" y="5000326"/>
            <a:ext cx="274637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5" name="公式" r:id="rId10" imgW="152532" imgH="203377" progId="Equation.3">
                    <p:embed/>
                  </p:oleObj>
                </mc:Choice>
                <mc:Fallback>
                  <p:oleObj name="公式" r:id="rId10" imgW="152532" imgH="2033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019" y="5000326"/>
                          <a:ext cx="274637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218334"/>
                </p:ext>
              </p:extLst>
            </p:nvPr>
          </p:nvGraphicFramePr>
          <p:xfrm>
            <a:off x="5019005" y="5422629"/>
            <a:ext cx="12239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6" name="公式" r:id="rId12" imgW="521152" imgH="228799" progId="Equation.3">
                    <p:embed/>
                  </p:oleObj>
                </mc:Choice>
                <mc:Fallback>
                  <p:oleObj name="公式" r:id="rId12" imgW="521152" imgH="2287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005" y="5422629"/>
                          <a:ext cx="1223963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3565920"/>
                </p:ext>
              </p:extLst>
            </p:nvPr>
          </p:nvGraphicFramePr>
          <p:xfrm>
            <a:off x="1598613" y="5989638"/>
            <a:ext cx="792162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17" name="公式" r:id="rId14" imgW="393871" imgH="228699" progId="Equation.3">
                    <p:embed/>
                  </p:oleObj>
                </mc:Choice>
                <mc:Fallback>
                  <p:oleObj name="公式" r:id="rId14" imgW="393871" imgH="228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613" y="5989638"/>
                          <a:ext cx="792162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5750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-9469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03283" y="1838325"/>
            <a:ext cx="5299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学习重点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27649" y="2636913"/>
            <a:ext cx="6700093" cy="290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200" b="1" dirty="0">
                <a:ea typeface="黑体" pitchFamily="49" charset="-122"/>
              </a:rPr>
              <a:t>掌握二阶工程最佳参数</a:t>
            </a:r>
            <a:endParaRPr lang="en-US" altLang="zh-CN" sz="3200" b="1" dirty="0">
              <a:ea typeface="黑体" pitchFamily="49" charset="-122"/>
            </a:endParaRPr>
          </a:p>
          <a:p>
            <a:pPr marL="457200" indent="-457200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掌握改善二阶系统性能的措施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200" b="1" dirty="0">
                <a:ea typeface="黑体" pitchFamily="49" charset="-122"/>
              </a:rPr>
              <a:t>了解高阶系统的暂态响应。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252457" y="260648"/>
            <a:ext cx="5800725" cy="123091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3.3  二阶系统的阶跃响应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续）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3.4 </a:t>
            </a:r>
            <a:r>
              <a:rPr lang="zh-CN" altLang="zh-CN" sz="32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高阶系统的阶跃动态响应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00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87297" y="2276873"/>
            <a:ext cx="6192837" cy="1322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P138   3-5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3-14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zh-CN" sz="32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复习巩固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55640" y="692697"/>
            <a:ext cx="2370336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ea typeface="黑体" pitchFamily="49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95750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075848"/>
              </p:ext>
            </p:extLst>
          </p:nvPr>
        </p:nvGraphicFramePr>
        <p:xfrm>
          <a:off x="1548478" y="1210613"/>
          <a:ext cx="1857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" r:id="rId3" imgW="1016000" imgH="419100" progId="Equation.DSMT4">
                  <p:embed/>
                </p:oleObj>
              </mc:Choice>
              <mc:Fallback>
                <p:oleObj r:id="rId3" imgW="1016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478" y="1210613"/>
                        <a:ext cx="1857375" cy="762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251571" y="240506"/>
            <a:ext cx="4956175" cy="5794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zh-CN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二阶工程最佳参数 </a:t>
            </a:r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583318"/>
              </p:ext>
            </p:extLst>
          </p:nvPr>
        </p:nvGraphicFramePr>
        <p:xfrm>
          <a:off x="5082209" y="1147764"/>
          <a:ext cx="38274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5" name="公式" r:id="rId5" imgW="1764534" imgH="355446" progId="Equation.3">
                  <p:embed/>
                </p:oleObj>
              </mc:Choice>
              <mc:Fallback>
                <p:oleObj name="公式" r:id="rId5" imgW="1764534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209" y="1147764"/>
                        <a:ext cx="3827463" cy="7699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02284"/>
              </p:ext>
            </p:extLst>
          </p:nvPr>
        </p:nvGraphicFramePr>
        <p:xfrm>
          <a:off x="1541307" y="2086337"/>
          <a:ext cx="27178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" name="Equation" r:id="rId7" imgW="876300" imgH="330200" progId="Equation.DSMT4">
                  <p:embed/>
                </p:oleObj>
              </mc:Choice>
              <mc:Fallback>
                <p:oleObj name="Equation" r:id="rId7" imgW="876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307" y="2086337"/>
                        <a:ext cx="27178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026306"/>
              </p:ext>
            </p:extLst>
          </p:nvPr>
        </p:nvGraphicFramePr>
        <p:xfrm>
          <a:off x="6879258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" name="公式" r:id="rId9" imgW="114151" imgH="215619" progId="Equation.3">
                  <p:embed/>
                </p:oleObj>
              </mc:Choice>
              <mc:Fallback>
                <p:oleObj name="公式" r:id="rId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258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82311"/>
              </p:ext>
            </p:extLst>
          </p:nvPr>
        </p:nvGraphicFramePr>
        <p:xfrm>
          <a:off x="1607171" y="3156185"/>
          <a:ext cx="347503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" name="公式" r:id="rId11" imgW="1612900" imgH="431800" progId="Equation.3">
                  <p:embed/>
                </p:oleObj>
              </mc:Choice>
              <mc:Fallback>
                <p:oleObj name="公式" r:id="rId11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171" y="3156185"/>
                        <a:ext cx="347503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85348"/>
              </p:ext>
            </p:extLst>
          </p:nvPr>
        </p:nvGraphicFramePr>
        <p:xfrm>
          <a:off x="4658347" y="5656264"/>
          <a:ext cx="42894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" name="Equation" r:id="rId13" imgW="2514600" imgH="533400" progId="Equation.DSMT4">
                  <p:embed/>
                </p:oleObj>
              </mc:Choice>
              <mc:Fallback>
                <p:oleObj name="Equation" r:id="rId13" imgW="25146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347" y="5656264"/>
                        <a:ext cx="4289425" cy="9858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015763"/>
              </p:ext>
            </p:extLst>
          </p:nvPr>
        </p:nvGraphicFramePr>
        <p:xfrm>
          <a:off x="4479805" y="4349985"/>
          <a:ext cx="29543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0" r:id="rId15" imgW="1447800" imgH="469900" progId="Equation.DSMT4">
                  <p:embed/>
                </p:oleObj>
              </mc:Choice>
              <mc:Fallback>
                <p:oleObj r:id="rId15" imgW="1447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805" y="4349985"/>
                        <a:ext cx="2954337" cy="952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1763729" y="4408488"/>
            <a:ext cx="1956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上升时间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1830616" y="5867586"/>
            <a:ext cx="2139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调节时间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37996"/>
              </p:ext>
            </p:extLst>
          </p:nvPr>
        </p:nvGraphicFramePr>
        <p:xfrm>
          <a:off x="4479805" y="2145506"/>
          <a:ext cx="14128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" name="Equation" r:id="rId17" imgW="482391" imgH="304668" progId="Equation.DSMT4">
                  <p:embed/>
                </p:oleObj>
              </mc:Choice>
              <mc:Fallback>
                <p:oleObj name="Equation" r:id="rId17" imgW="482391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805" y="2145506"/>
                        <a:ext cx="14128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77206"/>
              </p:ext>
            </p:extLst>
          </p:nvPr>
        </p:nvGraphicFramePr>
        <p:xfrm>
          <a:off x="6528048" y="2127249"/>
          <a:ext cx="23050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" name="Equation" r:id="rId19" imgW="787058" imgH="317362" progId="Equation.DSMT4">
                  <p:embed/>
                </p:oleObj>
              </mc:Choice>
              <mc:Fallback>
                <p:oleObj name="Equation" r:id="rId19" imgW="787058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2127249"/>
                        <a:ext cx="23050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63885"/>
              </p:ext>
            </p:extLst>
          </p:nvPr>
        </p:nvGraphicFramePr>
        <p:xfrm>
          <a:off x="9120336" y="2145506"/>
          <a:ext cx="11906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" name="Equation" r:id="rId21" imgW="406048" imgH="291847" progId="Equation.DSMT4">
                  <p:embed/>
                </p:oleObj>
              </mc:Choice>
              <mc:Fallback>
                <p:oleObj name="Equation" r:id="rId21" imgW="406048" imgH="2918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336" y="2145506"/>
                        <a:ext cx="11906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1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422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27448" y="188640"/>
            <a:ext cx="10009112" cy="280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lvl="1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3 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有一位置随动系统，其结构图如下图所示，其中</a:t>
            </a:r>
            <a:r>
              <a:rPr lang="en-US" altLang="zh-CN" sz="2400" b="1" i="1" dirty="0" err="1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sz="2400" b="1" baseline="-4000" dirty="0" err="1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sz="2400" b="1" i="1" baseline="-30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= 4。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求该系统的：1）自然振荡角频率；2）系统的阻尼比；3）超调量和调节时间；4）如果要求           ，应怎样改变系统参数 </a:t>
            </a:r>
            <a:r>
              <a:rPr lang="en-US" altLang="zh-CN" sz="2400" b="1" i="1" dirty="0" err="1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sz="2400" b="1" baseline="-4000" dirty="0" err="1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sz="2400" b="1" i="1" baseline="-4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值。</a:t>
            </a:r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33571"/>
              </p:ext>
            </p:extLst>
          </p:nvPr>
        </p:nvGraphicFramePr>
        <p:xfrm>
          <a:off x="3047716" y="2056505"/>
          <a:ext cx="5112568" cy="222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r:id="rId3" imgW="6114081" imgH="3270142" progId="Imaging.Document">
                  <p:embed/>
                </p:oleObj>
              </mc:Choice>
              <mc:Fallback>
                <p:oleObj r:id="rId3" imgW="6114081" imgH="3270142" progId="Imaging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716" y="2056505"/>
                        <a:ext cx="5112568" cy="222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194650"/>
              </p:ext>
            </p:extLst>
          </p:nvPr>
        </p:nvGraphicFramePr>
        <p:xfrm>
          <a:off x="2783632" y="1412776"/>
          <a:ext cx="15113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1412776"/>
                        <a:ext cx="15113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52708"/>
              </p:ext>
            </p:extLst>
          </p:nvPr>
        </p:nvGraphicFramePr>
        <p:xfrm>
          <a:off x="4007768" y="4725144"/>
          <a:ext cx="31924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公式" r:id="rId7" imgW="1244600" imgH="431800" progId="Equation.3">
                  <p:embed/>
                </p:oleObj>
              </mc:Choice>
              <mc:Fallback>
                <p:oleObj name="公式" r:id="rId7" imgW="124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4725144"/>
                        <a:ext cx="31924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1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039" y="1282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49590" y="305249"/>
            <a:ext cx="199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40153" y="261656"/>
            <a:ext cx="2454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闭环传递函数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32626"/>
              </p:ext>
            </p:extLst>
          </p:nvPr>
        </p:nvGraphicFramePr>
        <p:xfrm>
          <a:off x="1671058" y="921165"/>
          <a:ext cx="2397108" cy="83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" name="公式" r:id="rId3" imgW="1244600" imgH="431800" progId="Equation.3">
                  <p:embed/>
                </p:oleObj>
              </mc:Choice>
              <mc:Fallback>
                <p:oleObj name="公式" r:id="rId3" imgW="124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058" y="921165"/>
                        <a:ext cx="2397108" cy="832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942247"/>
              </p:ext>
            </p:extLst>
          </p:nvPr>
        </p:nvGraphicFramePr>
        <p:xfrm>
          <a:off x="4007768" y="836712"/>
          <a:ext cx="1640069" cy="876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3" name="公式" r:id="rId5" imgW="736280" imgH="393529" progId="Equation.3">
                  <p:embed/>
                </p:oleObj>
              </mc:Choice>
              <mc:Fallback>
                <p:oleObj name="公式" r:id="rId5" imgW="73628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836712"/>
                        <a:ext cx="1640069" cy="876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727923"/>
              </p:ext>
            </p:extLst>
          </p:nvPr>
        </p:nvGraphicFramePr>
        <p:xfrm>
          <a:off x="5652342" y="779677"/>
          <a:ext cx="2520280" cy="100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" name="公式" r:id="rId7" imgW="1143000" imgH="457200" progId="Equation.3">
                  <p:embed/>
                </p:oleObj>
              </mc:Choice>
              <mc:Fallback>
                <p:oleObj name="公式" r:id="rId7" imgW="114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342" y="779677"/>
                        <a:ext cx="2520280" cy="1008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01852" y="2119232"/>
            <a:ext cx="3902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）自然振荡角频率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469944"/>
              </p:ext>
            </p:extLst>
          </p:nvPr>
        </p:nvGraphicFramePr>
        <p:xfrm>
          <a:off x="6052892" y="2102900"/>
          <a:ext cx="163905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" name="公式" r:id="rId9" imgW="787058" imgH="253890" progId="Equation.3">
                  <p:embed/>
                </p:oleObj>
              </mc:Choice>
              <mc:Fallback>
                <p:oleObj name="公式" r:id="rId9" imgW="78705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892" y="2102900"/>
                        <a:ext cx="163905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22490" y="2919332"/>
            <a:ext cx="2878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）阻尼比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04585"/>
              </p:ext>
            </p:extLst>
          </p:nvPr>
        </p:nvGraphicFramePr>
        <p:xfrm>
          <a:off x="6061470" y="2756097"/>
          <a:ext cx="1845065" cy="82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" name="公式" r:id="rId11" imgW="965200" imgH="431800" progId="Equation.3">
                  <p:embed/>
                </p:oleObj>
              </mc:Choice>
              <mc:Fallback>
                <p:oleObj name="公式" r:id="rId11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470" y="2756097"/>
                        <a:ext cx="1845065" cy="825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63751" y="3924220"/>
            <a:ext cx="2878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）超调量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901001"/>
              </p:ext>
            </p:extLst>
          </p:nvPr>
        </p:nvGraphicFramePr>
        <p:xfrm>
          <a:off x="5826771" y="3599026"/>
          <a:ext cx="3558898" cy="70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" name="公式" r:id="rId13" imgW="1803400" imgH="355600" progId="Equation.3">
                  <p:embed/>
                </p:oleObj>
              </mc:Choice>
              <mc:Fallback>
                <p:oleObj name="公式" r:id="rId13" imgW="18034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771" y="3599026"/>
                        <a:ext cx="3558898" cy="701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13422" y="4778195"/>
            <a:ext cx="2878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调节时间</a:t>
            </a: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104903"/>
              </p:ext>
            </p:extLst>
          </p:nvPr>
        </p:nvGraphicFramePr>
        <p:xfrm>
          <a:off x="5912311" y="4563517"/>
          <a:ext cx="2376264" cy="94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" name="公式" r:id="rId15" imgW="1155700" imgH="431800" progId="Equation.3">
                  <p:embed/>
                </p:oleObj>
              </mc:Choice>
              <mc:Fallback>
                <p:oleObj name="公式" r:id="rId15" imgW="115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311" y="4563517"/>
                        <a:ext cx="2376264" cy="94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458358" y="5800903"/>
            <a:ext cx="2878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72667"/>
              </p:ext>
            </p:extLst>
          </p:nvPr>
        </p:nvGraphicFramePr>
        <p:xfrm>
          <a:off x="2593702" y="5800456"/>
          <a:ext cx="1162578" cy="5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9" name="公式" r:id="rId17" imgW="533169" imgH="241195" progId="Equation.3">
                  <p:embed/>
                </p:oleObj>
              </mc:Choice>
              <mc:Fallback>
                <p:oleObj name="公式" r:id="rId17" imgW="5331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702" y="5800456"/>
                        <a:ext cx="1162578" cy="5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795154"/>
              </p:ext>
            </p:extLst>
          </p:nvPr>
        </p:nvGraphicFramePr>
        <p:xfrm>
          <a:off x="3868917" y="5632170"/>
          <a:ext cx="1115475" cy="91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" name="公式" r:id="rId19" imgW="508000" imgH="419100" progId="Equation.3">
                  <p:embed/>
                </p:oleObj>
              </mc:Choice>
              <mc:Fallback>
                <p:oleObj name="公式" r:id="rId19" imgW="508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917" y="5632170"/>
                        <a:ext cx="1115475" cy="919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89507"/>
              </p:ext>
            </p:extLst>
          </p:nvPr>
        </p:nvGraphicFramePr>
        <p:xfrm>
          <a:off x="4973696" y="5816990"/>
          <a:ext cx="1046557" cy="52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" name="公式" r:id="rId21" imgW="355138" imgH="177569" progId="Equation.3">
                  <p:embed/>
                </p:oleObj>
              </mc:Choice>
              <mc:Fallback>
                <p:oleObj name="公式" r:id="rId21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96" y="5816990"/>
                        <a:ext cx="1046557" cy="522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 dirty="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 dirty="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218962" y="127871"/>
            <a:ext cx="45143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改善二阶系统性能的措施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58670" y="1256987"/>
            <a:ext cx="5127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）比例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微分控制（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PD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控制）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069958" y="2988420"/>
            <a:ext cx="10772552" cy="365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由图可见，系统输出量同时受</a:t>
            </a:r>
            <a:r>
              <a:rPr lang="zh-CN" altLang="en-US" sz="2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误差信号及其速率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的双重作用。</a:t>
            </a:r>
            <a:endParaRPr lang="en-US" altLang="zh-CN" sz="2600" b="1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因而，比例</a:t>
            </a:r>
            <a:r>
              <a:rPr lang="en-US" altLang="zh-CN" sz="2600" b="1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微分控制是一种早期控制，可在出现位置误差前，提前产生修正作用，从而达到改善系统性能的目的。</a:t>
            </a:r>
            <a:endParaRPr lang="en-US" altLang="zh-CN" sz="2600" b="1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微分只反映</a:t>
            </a:r>
            <a:r>
              <a:rPr lang="zh-CN" altLang="en-US" sz="26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误差变化的速率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，所以微分控制部分并不影响系统的常值稳态误差。</a:t>
            </a:r>
            <a:endParaRPr lang="en-US" altLang="zh-CN" sz="2600" b="1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但是，它相当于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增大系统的阻尼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，从而容许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选用较大的开环增益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，改善系统的动态性能和稳态精度。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1218962" y="682430"/>
            <a:ext cx="93415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比例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微分控制和测速反馈控制两种常用方法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511824" y="1861873"/>
            <a:ext cx="5257800" cy="1256036"/>
            <a:chOff x="1407544" y="1700808"/>
            <a:chExt cx="5257800" cy="1256036"/>
          </a:xfrm>
        </p:grpSpPr>
        <p:grpSp>
          <p:nvGrpSpPr>
            <p:cNvPr id="31" name="组合 30"/>
            <p:cNvGrpSpPr/>
            <p:nvPr/>
          </p:nvGrpSpPr>
          <p:grpSpPr>
            <a:xfrm>
              <a:off x="1407544" y="1700808"/>
              <a:ext cx="5257800" cy="1256036"/>
              <a:chOff x="1280425" y="1279525"/>
              <a:chExt cx="5257800" cy="1256036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1280425" y="1279525"/>
                <a:ext cx="5257800" cy="1256036"/>
                <a:chOff x="1355" y="250"/>
                <a:chExt cx="2965" cy="679"/>
              </a:xfrm>
            </p:grpSpPr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2931" y="333"/>
                  <a:ext cx="775" cy="373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55" y="262"/>
                  <a:ext cx="517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400" i="1" dirty="0">
                      <a:latin typeface="黑体" pitchFamily="49" charset="-122"/>
                      <a:ea typeface="黑体" pitchFamily="49" charset="-122"/>
                    </a:rPr>
                    <a:t>R</a:t>
                  </a:r>
                  <a:r>
                    <a:rPr kumimoji="0" lang="en-US" altLang="zh-CN" sz="2400" dirty="0">
                      <a:latin typeface="黑体" pitchFamily="49" charset="-122"/>
                      <a:ea typeface="黑体" pitchFamily="49" charset="-122"/>
                    </a:rPr>
                    <a:t>(</a:t>
                  </a:r>
                  <a:r>
                    <a:rPr kumimoji="0" lang="en-US" altLang="zh-CN" sz="2400" i="1" dirty="0">
                      <a:latin typeface="黑体" pitchFamily="49" charset="-122"/>
                      <a:ea typeface="黑体" pitchFamily="49" charset="-122"/>
                    </a:rPr>
                    <a:t>s</a:t>
                  </a:r>
                  <a:r>
                    <a:rPr kumimoji="0" lang="en-US" altLang="zh-CN" sz="2400" dirty="0">
                      <a:latin typeface="黑体" pitchFamily="49" charset="-122"/>
                      <a:ea typeface="黑体" pitchFamily="49" charset="-122"/>
                    </a:rPr>
                    <a:t>)</a:t>
                  </a:r>
                  <a:endParaRPr kumimoji="0" lang="en-US" altLang="zh-CN" sz="2400" baseline="-25000" dirty="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01" y="525"/>
                  <a:ext cx="517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400">
                      <a:latin typeface="黑体" pitchFamily="49" charset="-122"/>
                      <a:ea typeface="黑体" pitchFamily="49" charset="-122"/>
                    </a:rPr>
                    <a:t>(-)</a:t>
                  </a:r>
                  <a:endParaRPr kumimoji="0" lang="en-US" altLang="zh-CN" sz="2400" baseline="-250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99" y="250"/>
                  <a:ext cx="42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400">
                      <a:latin typeface="黑体" pitchFamily="49" charset="-122"/>
                      <a:ea typeface="黑体" pitchFamily="49" charset="-122"/>
                    </a:rPr>
                    <a:t>C(</a:t>
                  </a:r>
                  <a:r>
                    <a:rPr kumimoji="0" lang="en-US" altLang="zh-CN" sz="2400" i="1">
                      <a:latin typeface="黑体" pitchFamily="49" charset="-122"/>
                      <a:ea typeface="黑体" pitchFamily="49" charset="-122"/>
                    </a:rPr>
                    <a:t>s</a:t>
                  </a:r>
                  <a:r>
                    <a:rPr kumimoji="0" lang="en-US" altLang="zh-CN" sz="2400">
                      <a:latin typeface="黑体" pitchFamily="49" charset="-122"/>
                      <a:ea typeface="黑体" pitchFamily="49" charset="-122"/>
                    </a:rPr>
                    <a:t>)</a:t>
                  </a:r>
                  <a:endParaRPr kumimoji="0" lang="en-US" altLang="zh-CN" sz="2400" baseline="-250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graphicFrame>
              <p:nvGraphicFramePr>
                <p:cNvPr id="11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2233184"/>
                    </p:ext>
                  </p:extLst>
                </p:nvPr>
              </p:nvGraphicFramePr>
              <p:xfrm>
                <a:off x="2921" y="312"/>
                <a:ext cx="732" cy="4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35" name="公式" r:id="rId4" imgW="774364" imgH="457002" progId="Equation.3">
                        <p:embed/>
                      </p:oleObj>
                    </mc:Choice>
                    <mc:Fallback>
                      <p:oleObj name="公式" r:id="rId4" imgW="774364" imgH="45700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1" y="312"/>
                              <a:ext cx="732" cy="4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" name="Line 12"/>
                <p:cNvSpPr>
                  <a:spLocks noChangeShapeType="1"/>
                </p:cNvSpPr>
                <p:nvPr/>
              </p:nvSpPr>
              <p:spPr bwMode="auto">
                <a:xfrm>
                  <a:off x="3706" y="520"/>
                  <a:ext cx="51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" name="Line 13"/>
                <p:cNvSpPr>
                  <a:spLocks noChangeShapeType="1"/>
                </p:cNvSpPr>
                <p:nvPr/>
              </p:nvSpPr>
              <p:spPr bwMode="auto">
                <a:xfrm>
                  <a:off x="2618" y="520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4" name="Rectangle 14"/>
                <p:cNvSpPr>
                  <a:spLocks noChangeArrowheads="1"/>
                </p:cNvSpPr>
                <p:nvPr/>
              </p:nvSpPr>
              <p:spPr bwMode="auto">
                <a:xfrm>
                  <a:off x="2220" y="396"/>
                  <a:ext cx="419" cy="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5" name="Oval 15"/>
                <p:cNvSpPr>
                  <a:spLocks noChangeArrowheads="1"/>
                </p:cNvSpPr>
                <p:nvPr/>
              </p:nvSpPr>
              <p:spPr bwMode="auto">
                <a:xfrm>
                  <a:off x="1736" y="458"/>
                  <a:ext cx="129" cy="124"/>
                </a:xfrm>
                <a:prstGeom prst="ellipse">
                  <a:avLst/>
                </a:prstGeom>
                <a:solidFill>
                  <a:srgbClr val="FFFFCC"/>
                </a:solidFill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>
                  <a:off x="1865" y="520"/>
                  <a:ext cx="35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7" name="Line 17"/>
                <p:cNvSpPr>
                  <a:spLocks noChangeShapeType="1"/>
                </p:cNvSpPr>
                <p:nvPr/>
              </p:nvSpPr>
              <p:spPr bwMode="auto">
                <a:xfrm>
                  <a:off x="1413" y="520"/>
                  <a:ext cx="32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>
                  <a:off x="1801" y="850"/>
                  <a:ext cx="213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61" y="391"/>
                  <a:ext cx="58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400" i="1" dirty="0">
                      <a:latin typeface="黑体" pitchFamily="49" charset="-122"/>
                      <a:ea typeface="黑体" pitchFamily="49" charset="-122"/>
                    </a:rPr>
                    <a:t>T</a:t>
                  </a:r>
                  <a:r>
                    <a:rPr kumimoji="0" lang="en-US" altLang="zh-CN" sz="2400" baseline="-25000" dirty="0">
                      <a:latin typeface="黑体" pitchFamily="49" charset="-122"/>
                      <a:ea typeface="黑体" pitchFamily="49" charset="-122"/>
                    </a:rPr>
                    <a:t>d</a:t>
                  </a:r>
                  <a:r>
                    <a:rPr kumimoji="0" lang="en-US" altLang="zh-CN" sz="2400" i="1" dirty="0">
                      <a:latin typeface="黑体" pitchFamily="49" charset="-122"/>
                      <a:ea typeface="黑体" pitchFamily="49" charset="-122"/>
                    </a:rPr>
                    <a:t>s</a:t>
                  </a:r>
                  <a:r>
                    <a:rPr kumimoji="0" lang="en-US" altLang="zh-CN" sz="2400" dirty="0">
                      <a:latin typeface="黑体" pitchFamily="49" charset="-122"/>
                      <a:ea typeface="黑体" pitchFamily="49" charset="-122"/>
                    </a:rPr>
                    <a:t>+1</a:t>
                  </a:r>
                </a:p>
              </p:txBody>
            </p:sp>
          </p:grp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2071312" y="1307273"/>
                <a:ext cx="916790" cy="747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0" lang="en-US" altLang="zh-CN" sz="2400" i="1" dirty="0">
                    <a:latin typeface="黑体" pitchFamily="49" charset="-122"/>
                    <a:ea typeface="黑体" pitchFamily="49" charset="-122"/>
                  </a:rPr>
                  <a:t>E</a:t>
                </a:r>
                <a:r>
                  <a:rPr kumimoji="0" lang="en-US" altLang="zh-CN" sz="2400" dirty="0"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kumimoji="0" lang="en-US" altLang="zh-CN" sz="2400" i="1" dirty="0"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kumimoji="0" lang="en-US" altLang="zh-CN" sz="2400" dirty="0">
                    <a:latin typeface="黑体" pitchFamily="49" charset="-122"/>
                    <a:ea typeface="黑体" pitchFamily="49" charset="-122"/>
                  </a:rPr>
                  <a:t>)</a:t>
                </a:r>
                <a:endParaRPr kumimoji="0" lang="en-US" altLang="zh-CN" sz="2400" baseline="-25000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 flipV="1">
              <a:off x="2198431" y="2277030"/>
              <a:ext cx="0" cy="534602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5968218" y="2180839"/>
              <a:ext cx="0" cy="62986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build="p" bldLvl="5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636" y="-5399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 dirty="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 dirty="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1222654" y="4708898"/>
            <a:ext cx="9746692" cy="179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比例</a:t>
            </a:r>
            <a:r>
              <a:rPr lang="en-US" altLang="zh-CN" sz="2200" b="1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微分控制不改变系统的</a:t>
            </a:r>
            <a:r>
              <a:rPr lang="zh-CN" altLang="en-US" sz="2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自然振荡频率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，但可增大系统的</a:t>
            </a:r>
            <a:r>
              <a:rPr lang="zh-CN" altLang="en-US" sz="2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阻尼比。</a:t>
            </a:r>
            <a:endParaRPr lang="en-US" altLang="zh-CN" sz="2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阻尼比与自然振荡角频率均与放大系数有关，所以适当选择开环增益和微分器时间常数，即可以减小系统在斜波输入时的稳态误差，又可使系统在阶跃输入时有满意的动态性能。</a:t>
            </a: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097482" y="867414"/>
            <a:ext cx="30556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开环传递函数：</a:t>
            </a: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30231"/>
              </p:ext>
            </p:extLst>
          </p:nvPr>
        </p:nvGraphicFramePr>
        <p:xfrm>
          <a:off x="1822385" y="1403575"/>
          <a:ext cx="23018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385" y="1403575"/>
                        <a:ext cx="23018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169797" y="2427254"/>
            <a:ext cx="23342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开环增益：</a:t>
            </a:r>
          </a:p>
        </p:txBody>
      </p:sp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332260"/>
              </p:ext>
            </p:extLst>
          </p:nvPr>
        </p:nvGraphicFramePr>
        <p:xfrm>
          <a:off x="3504090" y="2369797"/>
          <a:ext cx="933773" cy="76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" name="公式" r:id="rId6" imgW="508000" imgH="419100" progId="Equation.3">
                  <p:embed/>
                </p:oleObj>
              </mc:Choice>
              <mc:Fallback>
                <p:oleObj name="公式" r:id="rId6" imgW="508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090" y="2369797"/>
                        <a:ext cx="933773" cy="769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208267" y="3149851"/>
            <a:ext cx="30556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闭环传递函数：</a:t>
            </a:r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91966"/>
              </p:ext>
            </p:extLst>
          </p:nvPr>
        </p:nvGraphicFramePr>
        <p:xfrm>
          <a:off x="3492160" y="3221359"/>
          <a:ext cx="2163763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" name="Equation" r:id="rId8" imgW="1485720" imgH="888840" progId="Equation.DSMT4">
                  <p:embed/>
                </p:oleObj>
              </mc:Choice>
              <mc:Fallback>
                <p:oleObj name="Equation" r:id="rId8" imgW="1485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160" y="3221359"/>
                        <a:ext cx="2163763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6555"/>
              </p:ext>
            </p:extLst>
          </p:nvPr>
        </p:nvGraphicFramePr>
        <p:xfrm>
          <a:off x="6130894" y="2552222"/>
          <a:ext cx="1623245" cy="55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0" name="公式" r:id="rId10" imgW="736560" imgH="228600" progId="Equation.3">
                  <p:embed/>
                </p:oleObj>
              </mc:Choice>
              <mc:Fallback>
                <p:oleObj name="公式" r:id="rId10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894" y="2552222"/>
                        <a:ext cx="1623245" cy="552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066130" y="275032"/>
            <a:ext cx="9150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用分析方法研究比例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微分控制对系统性能的影响。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200613" y="730738"/>
            <a:ext cx="4915556" cy="1233838"/>
            <a:chOff x="1407544" y="1723006"/>
            <a:chExt cx="4915556" cy="1233838"/>
          </a:xfrm>
        </p:grpSpPr>
        <p:grpSp>
          <p:nvGrpSpPr>
            <p:cNvPr id="14" name="组合 13"/>
            <p:cNvGrpSpPr/>
            <p:nvPr/>
          </p:nvGrpSpPr>
          <p:grpSpPr>
            <a:xfrm>
              <a:off x="1407544" y="1723006"/>
              <a:ext cx="4915556" cy="1233838"/>
              <a:chOff x="1280425" y="1301723"/>
              <a:chExt cx="4915556" cy="1233838"/>
            </a:xfrm>
          </p:grpSpPr>
          <p:grpSp>
            <p:nvGrpSpPr>
              <p:cNvPr id="17" name="Group 5"/>
              <p:cNvGrpSpPr>
                <a:grpSpLocks/>
              </p:cNvGrpSpPr>
              <p:nvPr/>
            </p:nvGrpSpPr>
            <p:grpSpPr bwMode="auto">
              <a:xfrm>
                <a:off x="1280425" y="1301723"/>
                <a:ext cx="4915556" cy="1233838"/>
                <a:chOff x="1355" y="262"/>
                <a:chExt cx="2772" cy="667"/>
              </a:xfrm>
            </p:grpSpPr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931" y="333"/>
                  <a:ext cx="775" cy="373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55" y="262"/>
                  <a:ext cx="517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400" i="1" dirty="0">
                      <a:latin typeface="黑体" pitchFamily="49" charset="-122"/>
                      <a:ea typeface="黑体" pitchFamily="49" charset="-122"/>
                    </a:rPr>
                    <a:t>R</a:t>
                  </a:r>
                  <a:r>
                    <a:rPr kumimoji="0" lang="en-US" altLang="zh-CN" sz="2400" dirty="0">
                      <a:latin typeface="黑体" pitchFamily="49" charset="-122"/>
                      <a:ea typeface="黑体" pitchFamily="49" charset="-122"/>
                    </a:rPr>
                    <a:t>(</a:t>
                  </a:r>
                  <a:r>
                    <a:rPr kumimoji="0" lang="en-US" altLang="zh-CN" sz="2400" i="1" dirty="0">
                      <a:latin typeface="黑体" pitchFamily="49" charset="-122"/>
                      <a:ea typeface="黑体" pitchFamily="49" charset="-122"/>
                    </a:rPr>
                    <a:t>s</a:t>
                  </a:r>
                  <a:r>
                    <a:rPr kumimoji="0" lang="en-US" altLang="zh-CN" sz="2400" dirty="0">
                      <a:latin typeface="黑体" pitchFamily="49" charset="-122"/>
                      <a:ea typeface="黑体" pitchFamily="49" charset="-122"/>
                    </a:rPr>
                    <a:t>)</a:t>
                  </a:r>
                  <a:endParaRPr kumimoji="0" lang="en-US" altLang="zh-CN" sz="2400" baseline="-25000" dirty="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01" y="525"/>
                  <a:ext cx="517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400">
                      <a:latin typeface="黑体" pitchFamily="49" charset="-122"/>
                      <a:ea typeface="黑体" pitchFamily="49" charset="-122"/>
                    </a:rPr>
                    <a:t>(-)</a:t>
                  </a:r>
                  <a:endParaRPr kumimoji="0" lang="en-US" altLang="zh-CN" sz="2400" baseline="-250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706" y="265"/>
                  <a:ext cx="42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400" dirty="0">
                      <a:latin typeface="黑体" pitchFamily="49" charset="-122"/>
                      <a:ea typeface="黑体" pitchFamily="49" charset="-122"/>
                    </a:rPr>
                    <a:t>C(</a:t>
                  </a:r>
                  <a:r>
                    <a:rPr kumimoji="0" lang="en-US" altLang="zh-CN" sz="2400" i="1" dirty="0">
                      <a:latin typeface="黑体" pitchFamily="49" charset="-122"/>
                      <a:ea typeface="黑体" pitchFamily="49" charset="-122"/>
                    </a:rPr>
                    <a:t>s</a:t>
                  </a:r>
                  <a:r>
                    <a:rPr kumimoji="0" lang="en-US" altLang="zh-CN" sz="2400" dirty="0">
                      <a:latin typeface="黑体" pitchFamily="49" charset="-122"/>
                      <a:ea typeface="黑体" pitchFamily="49" charset="-122"/>
                    </a:rPr>
                    <a:t>)</a:t>
                  </a:r>
                  <a:endParaRPr kumimoji="0" lang="en-US" altLang="zh-CN" sz="2400" baseline="-25000" dirty="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graphicFrame>
              <p:nvGraphicFramePr>
                <p:cNvPr id="23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2058998"/>
                    </p:ext>
                  </p:extLst>
                </p:nvPr>
              </p:nvGraphicFramePr>
              <p:xfrm>
                <a:off x="2921" y="312"/>
                <a:ext cx="732" cy="4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41" name="公式" r:id="rId12" imgW="774364" imgH="457002" progId="Equation.3">
                        <p:embed/>
                      </p:oleObj>
                    </mc:Choice>
                    <mc:Fallback>
                      <p:oleObj name="公式" r:id="rId12" imgW="774364" imgH="45700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1" y="312"/>
                              <a:ext cx="732" cy="4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706" y="519"/>
                  <a:ext cx="421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2618" y="520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6" name="Rectangle 14"/>
                <p:cNvSpPr>
                  <a:spLocks noChangeArrowheads="1"/>
                </p:cNvSpPr>
                <p:nvPr/>
              </p:nvSpPr>
              <p:spPr bwMode="auto">
                <a:xfrm>
                  <a:off x="2220" y="396"/>
                  <a:ext cx="419" cy="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auto">
                <a:xfrm>
                  <a:off x="1736" y="458"/>
                  <a:ext cx="129" cy="124"/>
                </a:xfrm>
                <a:prstGeom prst="ellipse">
                  <a:avLst/>
                </a:prstGeom>
                <a:solidFill>
                  <a:srgbClr val="FFFFCC"/>
                </a:solidFill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1865" y="520"/>
                  <a:ext cx="35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1413" y="520"/>
                  <a:ext cx="32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auto">
                <a:xfrm>
                  <a:off x="1801" y="850"/>
                  <a:ext cx="213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61" y="391"/>
                  <a:ext cx="58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>
                    <a:defRPr kumimoji="1" sz="32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hangingPunct="0"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0" lang="en-US" altLang="zh-CN" sz="2400" i="1">
                      <a:latin typeface="黑体" pitchFamily="49" charset="-122"/>
                      <a:ea typeface="黑体" pitchFamily="49" charset="-122"/>
                    </a:rPr>
                    <a:t>T</a:t>
                  </a:r>
                  <a:r>
                    <a:rPr kumimoji="0" lang="en-US" altLang="zh-CN" sz="2400" baseline="-25000">
                      <a:latin typeface="黑体" pitchFamily="49" charset="-122"/>
                      <a:ea typeface="黑体" pitchFamily="49" charset="-122"/>
                    </a:rPr>
                    <a:t>d</a:t>
                  </a:r>
                  <a:r>
                    <a:rPr kumimoji="0" lang="en-US" altLang="zh-CN" sz="2400" i="1">
                      <a:latin typeface="黑体" pitchFamily="49" charset="-122"/>
                      <a:ea typeface="黑体" pitchFamily="49" charset="-122"/>
                    </a:rPr>
                    <a:t>s</a:t>
                  </a:r>
                  <a:r>
                    <a:rPr kumimoji="0" lang="en-US" altLang="zh-CN" sz="2400">
                      <a:latin typeface="黑体" pitchFamily="49" charset="-122"/>
                      <a:ea typeface="黑体" pitchFamily="49" charset="-122"/>
                    </a:rPr>
                    <a:t>+1</a:t>
                  </a:r>
                </a:p>
              </p:txBody>
            </p:sp>
          </p:grpSp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2071312" y="1307273"/>
                <a:ext cx="916790" cy="747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36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0" lang="en-US" altLang="zh-CN" sz="2400" i="1" dirty="0">
                    <a:latin typeface="黑体" pitchFamily="49" charset="-122"/>
                    <a:ea typeface="黑体" pitchFamily="49" charset="-122"/>
                  </a:rPr>
                  <a:t>E</a:t>
                </a:r>
                <a:r>
                  <a:rPr kumimoji="0" lang="en-US" altLang="zh-CN" sz="2400" dirty="0"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kumimoji="0" lang="en-US" altLang="zh-CN" sz="2400" i="1" dirty="0"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kumimoji="0" lang="en-US" altLang="zh-CN" sz="2400" dirty="0">
                    <a:latin typeface="黑体" pitchFamily="49" charset="-122"/>
                    <a:ea typeface="黑体" pitchFamily="49" charset="-122"/>
                  </a:rPr>
                  <a:t>)</a:t>
                </a:r>
                <a:endParaRPr kumimoji="0" lang="en-US" altLang="zh-CN" sz="2400" baseline="-25000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flipV="1">
              <a:off x="2198431" y="2277030"/>
              <a:ext cx="0" cy="534602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968218" y="2180839"/>
              <a:ext cx="0" cy="62986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16796"/>
              </p:ext>
            </p:extLst>
          </p:nvPr>
        </p:nvGraphicFramePr>
        <p:xfrm>
          <a:off x="8243011" y="2475838"/>
          <a:ext cx="1391552" cy="80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2" name="Equation" r:id="rId14" imgW="749160" imgH="393480" progId="Equation.DSMT4">
                  <p:embed/>
                </p:oleObj>
              </mc:Choice>
              <mc:Fallback>
                <p:oleObj name="Equation" r:id="rId14" imgW="749160" imgH="393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011" y="2475838"/>
                        <a:ext cx="1391552" cy="802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3">
            <a:extLst>
              <a:ext uri="{FF2B5EF4-FFF2-40B4-BE49-F238E27FC236}">
                <a16:creationId xmlns:a16="http://schemas.microsoft.com/office/drawing/2014/main" id="{C70AC69D-6CD1-4946-A7E1-68804ABC7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62758"/>
              </p:ext>
            </p:extLst>
          </p:nvPr>
        </p:nvGraphicFramePr>
        <p:xfrm>
          <a:off x="4124281" y="1485421"/>
          <a:ext cx="2498278" cy="812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3" name="Equation" r:id="rId16" imgW="1193760" imgH="431640" progId="Equation.DSMT4">
                  <p:embed/>
                </p:oleObj>
              </mc:Choice>
              <mc:Fallback>
                <p:oleObj name="Equation" r:id="rId16" imgW="1193760" imgH="431640" progId="Equation.DSMT4">
                  <p:embed/>
                  <p:pic>
                    <p:nvPicPr>
                      <p:cNvPr id="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281" y="1485421"/>
                        <a:ext cx="2498278" cy="812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7">
            <a:extLst>
              <a:ext uri="{FF2B5EF4-FFF2-40B4-BE49-F238E27FC236}">
                <a16:creationId xmlns:a16="http://schemas.microsoft.com/office/drawing/2014/main" id="{744201F4-B4CB-4C43-9627-1213E5140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40410"/>
              </p:ext>
            </p:extLst>
          </p:nvPr>
        </p:nvGraphicFramePr>
        <p:xfrm>
          <a:off x="5633033" y="3493310"/>
          <a:ext cx="3088310" cy="1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4" name="Equation" r:id="rId18" imgW="1790640" imgH="609480" progId="Equation.DSMT4">
                  <p:embed/>
                </p:oleObj>
              </mc:Choice>
              <mc:Fallback>
                <p:oleObj name="Equation" r:id="rId18" imgW="1790640" imgH="609480" progId="Equation.DSMT4">
                  <p:embed/>
                  <p:pic>
                    <p:nvPicPr>
                      <p:cNvPr id="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3033" y="3493310"/>
                        <a:ext cx="3088310" cy="1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7">
            <a:extLst>
              <a:ext uri="{FF2B5EF4-FFF2-40B4-BE49-F238E27FC236}">
                <a16:creationId xmlns:a16="http://schemas.microsoft.com/office/drawing/2014/main" id="{C82CB901-8182-42B0-93A2-A4197AB5F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85211"/>
              </p:ext>
            </p:extLst>
          </p:nvPr>
        </p:nvGraphicFramePr>
        <p:xfrm>
          <a:off x="8804769" y="3545209"/>
          <a:ext cx="23114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" name="Equation" r:id="rId20" imgW="1587240" imgH="482400" progId="Equation.DSMT4">
                  <p:embed/>
                </p:oleObj>
              </mc:Choice>
              <mc:Fallback>
                <p:oleObj name="Equation" r:id="rId20" imgW="1587240" imgH="482400" progId="Equation.DSMT4">
                  <p:embed/>
                  <p:pic>
                    <p:nvPicPr>
                      <p:cNvPr id="34" name="Object 27">
                        <a:extLst>
                          <a:ext uri="{FF2B5EF4-FFF2-40B4-BE49-F238E27FC236}">
                            <a16:creationId xmlns:a16="http://schemas.microsoft.com/office/drawing/2014/main" id="{744201F4-B4CB-4C43-9627-1213E5140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769" y="3545209"/>
                        <a:ext cx="231140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0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545" y="-12220"/>
            <a:ext cx="906366" cy="68580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44000" rIns="144000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4000"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0"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0" lang="zh-CN" altLang="en-US" sz="3200">
                <a:solidFill>
                  <a:schemeClr val="bg1"/>
                </a:solidFill>
                <a:latin typeface="Arial" charset="0"/>
              </a:rPr>
              <a:t>江西理工大学</a:t>
            </a: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1071117" y="189843"/>
            <a:ext cx="8120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由于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PD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控制相当于给系统增加了一个闭环零点，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47743"/>
              </p:ext>
            </p:extLst>
          </p:nvPr>
        </p:nvGraphicFramePr>
        <p:xfrm>
          <a:off x="8979905" y="311715"/>
          <a:ext cx="1467825" cy="38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4" name="公式" r:id="rId3" imgW="965160" imgH="228600" progId="Equation.3">
                  <p:embed/>
                </p:oleObj>
              </mc:Choice>
              <mc:Fallback>
                <p:oleObj name="公式" r:id="rId3" imgW="96516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9905" y="311715"/>
                        <a:ext cx="1467825" cy="380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071117" y="702051"/>
            <a:ext cx="100811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故比例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微分控制的二阶系统称为有零点的二阶系统；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比例控制的二阶系统称为无零点的二阶系统。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71117" y="1689064"/>
            <a:ext cx="8120063" cy="67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具有零点的二阶系统的动态特性分析  </a:t>
            </a:r>
          </a:p>
        </p:txBody>
      </p:sp>
      <p:graphicFrame>
        <p:nvGraphicFramePr>
          <p:cNvPr id="1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6103"/>
              </p:ext>
            </p:extLst>
          </p:nvPr>
        </p:nvGraphicFramePr>
        <p:xfrm>
          <a:off x="5460231" y="2246878"/>
          <a:ext cx="3655058" cy="104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5" name="Equation" r:id="rId5" imgW="1600200" imgH="457200" progId="Equation.DSMT4">
                  <p:embed/>
                </p:oleObj>
              </mc:Choice>
              <mc:Fallback>
                <p:oleObj name="Equation" r:id="rId5" imgW="1600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231" y="2246878"/>
                        <a:ext cx="3655058" cy="1044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03772"/>
              </p:ext>
            </p:extLst>
          </p:nvPr>
        </p:nvGraphicFramePr>
        <p:xfrm>
          <a:off x="1363724" y="3602846"/>
          <a:ext cx="3938838" cy="92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" name="公式" r:id="rId7" imgW="1726920" imgH="406080" progId="Equation.3">
                  <p:embed/>
                </p:oleObj>
              </mc:Choice>
              <mc:Fallback>
                <p:oleObj name="公式" r:id="rId7" imgW="1726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724" y="3602846"/>
                        <a:ext cx="3938838" cy="92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92309"/>
              </p:ext>
            </p:extLst>
          </p:nvPr>
        </p:nvGraphicFramePr>
        <p:xfrm>
          <a:off x="1386490" y="2246753"/>
          <a:ext cx="3916072" cy="104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7" name="Equation" r:id="rId9" imgW="1981080" imgH="482400" progId="Equation.DSMT4">
                  <p:embed/>
                </p:oleObj>
              </mc:Choice>
              <mc:Fallback>
                <p:oleObj name="Equation" r:id="rId9" imgW="1981080" imgH="482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490" y="2246753"/>
                        <a:ext cx="3916072" cy="1044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99089"/>
              </p:ext>
            </p:extLst>
          </p:nvPr>
        </p:nvGraphicFramePr>
        <p:xfrm>
          <a:off x="9001962" y="1831140"/>
          <a:ext cx="969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8" name="Equation" r:id="rId11" imgW="749160" imgH="393480" progId="Equation.DSMT4">
                  <p:embed/>
                </p:oleObj>
              </mc:Choice>
              <mc:Fallback>
                <p:oleObj name="Equation" r:id="rId11" imgW="749160" imgH="39348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962" y="1831140"/>
                        <a:ext cx="9699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58322"/>
              </p:ext>
            </p:extLst>
          </p:nvPr>
        </p:nvGraphicFramePr>
        <p:xfrm>
          <a:off x="5769015" y="3566532"/>
          <a:ext cx="1874823" cy="89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9" name="公式" r:id="rId13" imgW="825500" imgH="393700" progId="Equation.3">
                  <p:embed/>
                </p:oleObj>
              </mc:Choice>
              <mc:Fallback>
                <p:oleObj name="公式" r:id="rId13" imgW="8255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015" y="3566532"/>
                        <a:ext cx="1874823" cy="894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85485"/>
              </p:ext>
            </p:extLst>
          </p:nvPr>
        </p:nvGraphicFramePr>
        <p:xfrm>
          <a:off x="1363724" y="4450018"/>
          <a:ext cx="4526561" cy="104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0" name="Equation" r:id="rId15" imgW="1981080" imgH="457200" progId="Equation.DSMT4">
                  <p:embed/>
                </p:oleObj>
              </mc:Choice>
              <mc:Fallback>
                <p:oleObj name="Equation" r:id="rId15" imgW="19810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724" y="4450018"/>
                        <a:ext cx="4526561" cy="1044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142407"/>
              </p:ext>
            </p:extLst>
          </p:nvPr>
        </p:nvGraphicFramePr>
        <p:xfrm>
          <a:off x="1419417" y="5502101"/>
          <a:ext cx="4973997" cy="95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1" name="公式" r:id="rId17" imgW="2057400" imgH="393700" progId="Equation.3">
                  <p:embed/>
                </p:oleObj>
              </mc:Choice>
              <mc:Fallback>
                <p:oleObj name="公式" r:id="rId17" imgW="20574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417" y="5502101"/>
                        <a:ext cx="4973997" cy="95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65532"/>
              </p:ext>
            </p:extLst>
          </p:nvPr>
        </p:nvGraphicFramePr>
        <p:xfrm>
          <a:off x="6490111" y="5530539"/>
          <a:ext cx="2625178" cy="89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2" name="公式" r:id="rId19" imgW="1155700" imgH="393700" progId="Equation.3">
                  <p:embed/>
                </p:oleObj>
              </mc:Choice>
              <mc:Fallback>
                <p:oleObj name="公式" r:id="rId19" imgW="1155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111" y="5530539"/>
                        <a:ext cx="2625178" cy="894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8379"/>
              </p:ext>
            </p:extLst>
          </p:nvPr>
        </p:nvGraphicFramePr>
        <p:xfrm>
          <a:off x="7896200" y="3806304"/>
          <a:ext cx="1381589" cy="51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" name="Equation" r:id="rId21" imgW="609480" imgH="228600" progId="Equation.DSMT4">
                  <p:embed/>
                </p:oleObj>
              </mc:Choice>
              <mc:Fallback>
                <p:oleObj name="Equation" r:id="rId21" imgW="6094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3806304"/>
                        <a:ext cx="1381589" cy="515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7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  <p:bldP spid="7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2307</Words>
  <Application>Microsoft Office PowerPoint</Application>
  <PresentationFormat>宽屏</PresentationFormat>
  <Paragraphs>258</Paragraphs>
  <Slides>30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方正姚体</vt:lpstr>
      <vt:lpstr>黑体</vt:lpstr>
      <vt:lpstr>华文细黑</vt:lpstr>
      <vt:lpstr>宋体</vt:lpstr>
      <vt:lpstr>Arial</vt:lpstr>
      <vt:lpstr>Calibri</vt:lpstr>
      <vt:lpstr>Tahoma</vt:lpstr>
      <vt:lpstr>Times New Roman</vt:lpstr>
      <vt:lpstr>Wingdings</vt:lpstr>
      <vt:lpstr>Office 主题​​</vt:lpstr>
      <vt:lpstr>Equation</vt:lpstr>
      <vt:lpstr>公式</vt:lpstr>
      <vt:lpstr>MathType 6.0 Equation</vt:lpstr>
      <vt:lpstr>Imaging.Document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asus</cp:lastModifiedBy>
  <cp:revision>204</cp:revision>
  <dcterms:created xsi:type="dcterms:W3CDTF">2021-03-22T02:55:17Z</dcterms:created>
  <dcterms:modified xsi:type="dcterms:W3CDTF">2022-03-17T07:35:51Z</dcterms:modified>
</cp:coreProperties>
</file>