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1" r:id="rId4"/>
    <p:sldId id="280" r:id="rId5"/>
    <p:sldId id="287" r:id="rId6"/>
    <p:sldId id="288" r:id="rId7"/>
    <p:sldId id="285" r:id="rId8"/>
    <p:sldId id="290" r:id="rId9"/>
    <p:sldId id="289" r:id="rId10"/>
    <p:sldId id="291" r:id="rId11"/>
    <p:sldId id="264" r:id="rId12"/>
    <p:sldId id="293" r:id="rId13"/>
    <p:sldId id="29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216"/>
    <a:srgbClr val="E43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2A5B95-A591-46C4-B18D-26273366B064}">
  <a:tblStyle styleId="{412A5B95-A591-46C4-B18D-26273366B06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18" autoAdjust="0"/>
  </p:normalViewPr>
  <p:slideViewPr>
    <p:cSldViewPr snapToGrid="0">
      <p:cViewPr varScale="1">
        <p:scale>
          <a:sx n="96" d="100"/>
          <a:sy n="96" d="100"/>
        </p:scale>
        <p:origin x="3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7ED61-A483-4AE7-A603-5FF7BB0F5798}" type="datetimeFigureOut">
              <a:rPr lang="vi-VN" smtClean="0"/>
              <a:t>17/03/2017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B6CA-C2C3-48BA-B6A3-DE3A54F780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9245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9430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724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-VN" smtClean="0"/>
              <a:t>POCO</a:t>
            </a:r>
            <a:r>
              <a:rPr lang="vi-VN" baseline="0" smtClean="0"/>
              <a:t> class???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738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029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788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81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736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vi-VN" sz="11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O/RM là cộng cụ để generate class từ database.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1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O/RM gồm 3 phần chính: Domain O/RM là một công cụ để lưu dữ liệu từ domain objects tới quan hệ dữ liệu như MS SQL Server, nhưng tự động hóa.</a:t>
            </a:r>
          </a:p>
          <a:p>
            <a:pPr fontAlgn="base"/>
            <a:r>
              <a:rPr lang="vi-VN" sz="11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objects, Relational database objects, Mapping information on how domain objects map to relational database objects (table, views, storedprocedures).</a:t>
            </a:r>
          </a:p>
          <a:p>
            <a:pPr fontAlgn="base"/>
            <a:r>
              <a:rPr lang="vi-VN" sz="11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(những thuật ngữ trên không dịch thì sẽ dễ hiểu hơn)</a:t>
            </a:r>
          </a:p>
          <a:p>
            <a:pPr fontAlgn="base"/>
            <a:r>
              <a:rPr lang="vi-VN" sz="11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O/RM giúp tách riêng database và  domain class để dễ phát triển và maintain.</a:t>
            </a:r>
            <a:r>
              <a:rPr lang="vi-VN" sz="11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vi-VN" sz="11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/>
          </a:p>
        </p:txBody>
      </p:sp>
    </p:spTree>
    <p:extLst>
      <p:ext uri="{BB962C8B-B14F-4D97-AF65-F5344CB8AC3E}">
        <p14:creationId xmlns:p14="http://schemas.microsoft.com/office/powerpoint/2010/main" val="4016236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158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mtClean="0"/>
              <a:t>Code sample</a:t>
            </a:r>
            <a:r>
              <a:rPr lang="en-US" baseline="0" smtClean="0"/>
              <a:t> khi muốn truy cập và sử dụng dữ liệu từ cơ sở dữ liệu.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0417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mtClean="0"/>
              <a:t>Code sample</a:t>
            </a:r>
            <a:r>
              <a:rPr lang="en-US" baseline="0" smtClean="0"/>
              <a:t> khi muốn truy cập và sử dụng dữ liệu từ cơ sở dữ liệu.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0076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678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553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25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13347" y="333269"/>
            <a:ext cx="5324100" cy="42658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31065" y="779177"/>
            <a:ext cx="7463307" cy="376063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483294" y="1580848"/>
            <a:ext cx="4611219" cy="183918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600" smtClean="0"/>
              <a:t>Entity </a:t>
            </a:r>
            <a:br>
              <a:rPr lang="en" sz="5600" smtClean="0"/>
            </a:br>
            <a:r>
              <a:rPr lang="en" sz="5600" smtClean="0">
                <a:solidFill>
                  <a:srgbClr val="00BCD4"/>
                </a:solidFill>
              </a:rPr>
              <a:t>Framework</a:t>
            </a:r>
            <a:endParaRPr lang="en" sz="5600"/>
          </a:p>
        </p:txBody>
      </p:sp>
      <p:sp>
        <p:nvSpPr>
          <p:cNvPr id="2" name="TextBox 1"/>
          <p:cNvSpPr txBox="1"/>
          <p:nvPr/>
        </p:nvSpPr>
        <p:spPr>
          <a:xfrm>
            <a:off x="5692657" y="3228886"/>
            <a:ext cx="310070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cs typeface="Segoe UI" panose="020B0502040204020203" pitchFamily="34" charset="0"/>
              </a:rPr>
              <a:t>Nhóm thực hiện: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cs typeface="Segoe UI" panose="020B0502040204020203" pitchFamily="34" charset="0"/>
              </a:rPr>
              <a:t>Nguyễn Văn Quang – 13520675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cs typeface="Segoe UI" panose="020B0502040204020203" pitchFamily="34" charset="0"/>
              </a:rPr>
              <a:t>Bùi Đình Lộc Thọ     – 13520844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cs typeface="Segoe UI" panose="020B0502040204020203" pitchFamily="34" charset="0"/>
              </a:rPr>
              <a:t>Nguyễn Thanh Hải   – 13520231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cs typeface="Segoe UI" panose="020B0502040204020203" pitchFamily="34" charset="0"/>
              </a:rPr>
              <a:t>Đoàn Duy Phương   – 13520657</a:t>
            </a:r>
            <a:endParaRPr lang="vi-VN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cs typeface="Segoe UI" panose="020B0502040204020203" pitchFamily="34" charset="0"/>
            </a:endParaRPr>
          </a:p>
        </p:txBody>
      </p:sp>
      <p:pic>
        <p:nvPicPr>
          <p:cNvPr id="1028" name="Picture 4" descr="Kết quả hình ảnh cho entity framework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57" y="702981"/>
            <a:ext cx="3100707" cy="168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692657" y="2582942"/>
            <a:ext cx="3100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cs typeface="Segoe UI" panose="020B0502040204020203" pitchFamily="34" charset="0"/>
              </a:rPr>
              <a:t>GVHD:</a:t>
            </a:r>
          </a:p>
          <a:p>
            <a:r>
              <a:rPr lang="en-US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cs typeface="Segoe UI" panose="020B0502040204020203" pitchFamily="34" charset="0"/>
              </a:rPr>
              <a:t>     Th.S Phạm Thi Vương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first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500"/>
              </a:spcBef>
              <a:buNone/>
            </a:pPr>
            <a:r>
              <a:rPr lang="vi-VN" smtClean="0"/>
              <a:t>Viết POCO </a:t>
            </a:r>
            <a:r>
              <a:rPr lang="vi-VN"/>
              <a:t>class trước, sau đó generate </a:t>
            </a:r>
            <a:r>
              <a:rPr lang="vi-VN"/>
              <a:t>database </a:t>
            </a:r>
            <a:endParaRPr lang="vi-VN" smtClean="0"/>
          </a:p>
          <a:p>
            <a:pPr>
              <a:spcBef>
                <a:spcPts val="1500"/>
              </a:spcBef>
              <a:buNone/>
            </a:pPr>
            <a:r>
              <a:rPr lang="vi-VN" smtClean="0"/>
              <a:t>từ </a:t>
            </a:r>
            <a:r>
              <a:rPr lang="vi-VN"/>
              <a:t>nhưng POCO class này.</a:t>
            </a:r>
          </a:p>
        </p:txBody>
      </p:sp>
      <p:pic>
        <p:nvPicPr>
          <p:cNvPr id="9220" name="Picture 4" descr="code-fir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180" y="3234720"/>
            <a:ext cx="479107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60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?</a:t>
            </a:r>
            <a:endParaRPr lang="vi-VN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500"/>
              </a:spcBef>
            </a:pPr>
            <a:r>
              <a:rPr lang="vi-VN" smtClean="0"/>
              <a:t>Cài đặt Entity Framework</a:t>
            </a:r>
          </a:p>
          <a:p>
            <a:pPr marL="342900" indent="-342900">
              <a:spcBef>
                <a:spcPts val="1500"/>
              </a:spcBef>
            </a:pPr>
            <a:r>
              <a:rPr lang="vi-VN" smtClean="0"/>
              <a:t>Tạo Entity Data Model (EDM)</a:t>
            </a:r>
          </a:p>
          <a:p>
            <a:pPr marL="342900" indent="-342900">
              <a:spcBef>
                <a:spcPts val="1500"/>
              </a:spcBef>
            </a:pPr>
            <a:r>
              <a:rPr lang="vi-VN"/>
              <a:t>Sử </a:t>
            </a:r>
            <a:r>
              <a:rPr lang="vi-VN"/>
              <a:t>dụng </a:t>
            </a:r>
            <a:r>
              <a:rPr lang="vi-VN" smtClean="0"/>
              <a:t>DBContext</a:t>
            </a:r>
          </a:p>
          <a:p>
            <a:pPr marL="342900" indent="-342900">
              <a:spcBef>
                <a:spcPts val="1500"/>
              </a:spcBef>
            </a:pPr>
            <a:r>
              <a:rPr lang="vi-VN" smtClean="0"/>
              <a:t>Demo sử dụng Databases First</a:t>
            </a:r>
          </a:p>
          <a:p>
            <a:pPr marL="342900" indent="-342900">
              <a:spcBef>
                <a:spcPts val="1500"/>
              </a:spcBef>
            </a:pPr>
            <a:r>
              <a:rPr lang="vi-VN"/>
              <a:t>Demo sử </a:t>
            </a:r>
            <a:r>
              <a:rPr lang="vi-VN"/>
              <a:t>dụng </a:t>
            </a:r>
            <a:r>
              <a:rPr lang="vi-VN" smtClean="0"/>
              <a:t>Models First</a:t>
            </a:r>
          </a:p>
          <a:p>
            <a:pPr marL="342900" indent="-342900">
              <a:spcBef>
                <a:spcPts val="1500"/>
              </a:spcBef>
            </a:pPr>
            <a:r>
              <a:rPr lang="vi-VN"/>
              <a:t>Demo sử </a:t>
            </a:r>
            <a:r>
              <a:rPr lang="vi-VN"/>
              <a:t>dụng </a:t>
            </a:r>
            <a:r>
              <a:rPr lang="vi-VN" smtClean="0"/>
              <a:t>Code </a:t>
            </a:r>
            <a:r>
              <a:rPr lang="vi-VN"/>
              <a:t>First</a:t>
            </a:r>
            <a:endParaRPr lang="vi-VN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Discuss ?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500"/>
              </a:spcBef>
              <a:buNone/>
            </a:pPr>
            <a:r>
              <a:rPr lang="en-US" smtClean="0"/>
              <a:t>Có 3 cách để sử dụng Entity Framework:</a:t>
            </a:r>
          </a:p>
          <a:p>
            <a:pPr marL="342900" indent="-342900">
              <a:spcBef>
                <a:spcPts val="1500"/>
              </a:spcBef>
            </a:pPr>
            <a:r>
              <a:rPr lang="en-US" smtClean="0"/>
              <a:t>Code First </a:t>
            </a:r>
          </a:p>
          <a:p>
            <a:pPr marL="342900" indent="-342900">
              <a:spcBef>
                <a:spcPts val="1500"/>
              </a:spcBef>
            </a:pPr>
            <a:r>
              <a:rPr lang="en-US" smtClean="0"/>
              <a:t>Models </a:t>
            </a:r>
            <a:r>
              <a:rPr lang="en-US"/>
              <a:t>First </a:t>
            </a:r>
            <a:endParaRPr lang="en-US" smtClean="0"/>
          </a:p>
          <a:p>
            <a:pPr marL="342900" indent="-342900">
              <a:spcBef>
                <a:spcPts val="1500"/>
              </a:spcBef>
            </a:pPr>
            <a:r>
              <a:rPr lang="en-US" smtClean="0"/>
              <a:t>Database First</a:t>
            </a:r>
          </a:p>
          <a:p>
            <a:pPr>
              <a:spcBef>
                <a:spcPts val="1500"/>
              </a:spcBef>
              <a:buNone/>
            </a:pPr>
            <a:endParaRPr lang="en-US"/>
          </a:p>
          <a:p>
            <a:pPr>
              <a:spcBef>
                <a:spcPts val="1500"/>
              </a:spcBef>
              <a:buNone/>
            </a:pPr>
            <a:r>
              <a:rPr lang="en-US" smtClean="0"/>
              <a:t>Vậy </a:t>
            </a:r>
            <a:r>
              <a:rPr lang="en-US" b="1" smtClean="0"/>
              <a:t>nên</a:t>
            </a:r>
            <a:r>
              <a:rPr lang="en-US" smtClean="0"/>
              <a:t> sử dụng cách nào? </a:t>
            </a:r>
            <a:endParaRPr lang="vi-VN"/>
          </a:p>
        </p:txBody>
      </p:sp>
      <p:grpSp>
        <p:nvGrpSpPr>
          <p:cNvPr id="26" name="Shape 125"/>
          <p:cNvGrpSpPr/>
          <p:nvPr/>
        </p:nvGrpSpPr>
        <p:grpSpPr>
          <a:xfrm>
            <a:off x="5405121" y="2011253"/>
            <a:ext cx="664652" cy="1053756"/>
            <a:chOff x="6718575" y="2318625"/>
            <a:chExt cx="256950" cy="407375"/>
          </a:xfrm>
        </p:grpSpPr>
        <p:sp>
          <p:nvSpPr>
            <p:cNvPr id="27" name="Shape 12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2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12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12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13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1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13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13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739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Discuss ?</a:t>
            </a:r>
            <a:endParaRPr lang="vi-VN"/>
          </a:p>
        </p:txBody>
      </p:sp>
      <p:grpSp>
        <p:nvGrpSpPr>
          <p:cNvPr id="15" name="Shape 125"/>
          <p:cNvGrpSpPr/>
          <p:nvPr/>
        </p:nvGrpSpPr>
        <p:grpSpPr>
          <a:xfrm>
            <a:off x="3813045" y="1529787"/>
            <a:ext cx="664652" cy="1053756"/>
            <a:chOff x="6718575" y="2318625"/>
            <a:chExt cx="256950" cy="407375"/>
          </a:xfrm>
        </p:grpSpPr>
        <p:sp>
          <p:nvSpPr>
            <p:cNvPr id="16" name="Shape 12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2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2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2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3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1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13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13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" name="Shape 123"/>
          <p:cNvSpPr txBox="1">
            <a:spLocks/>
          </p:cNvSpPr>
          <p:nvPr/>
        </p:nvSpPr>
        <p:spPr>
          <a:xfrm>
            <a:off x="1333384" y="2952071"/>
            <a:ext cx="5853932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6000" smtClean="0"/>
              <a:t>Any </a:t>
            </a:r>
            <a:r>
              <a:rPr lang="en" sz="6000">
                <a:solidFill>
                  <a:srgbClr val="F44336"/>
                </a:solidFill>
              </a:rPr>
              <a:t>q</a:t>
            </a:r>
            <a:r>
              <a:rPr lang="en" sz="6000" smtClean="0">
                <a:solidFill>
                  <a:srgbClr val="F44336"/>
                </a:solidFill>
              </a:rPr>
              <a:t>uestion?</a:t>
            </a:r>
            <a:endParaRPr lang="en" sz="6000">
              <a:solidFill>
                <a:srgbClr val="F443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93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</a:t>
            </a:r>
            <a:endParaRPr lang="en" sz="2400">
              <a:solidFill>
                <a:srgbClr val="CDDC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500"/>
              </a:spcBef>
            </a:pPr>
            <a:r>
              <a:rPr lang="en" smtClean="0"/>
              <a:t>Entity Framework (EF) là gì</a:t>
            </a:r>
            <a:r>
              <a:rPr lang="en-US" smtClean="0">
                <a:latin typeface="Montserrat"/>
              </a:rPr>
              <a:t>?</a:t>
            </a:r>
          </a:p>
          <a:p>
            <a:pPr marL="342900" indent="-342900">
              <a:spcBef>
                <a:spcPts val="1500"/>
              </a:spcBef>
            </a:pPr>
            <a:r>
              <a:rPr lang="en-US" smtClean="0">
                <a:latin typeface="Montserrat"/>
              </a:rPr>
              <a:t>Vì sao phải sử dụng EF?</a:t>
            </a:r>
          </a:p>
          <a:p>
            <a:pPr marL="342900" indent="-342900">
              <a:spcBef>
                <a:spcPts val="1500"/>
              </a:spcBef>
            </a:pPr>
            <a:r>
              <a:rPr lang="en-US" smtClean="0">
                <a:latin typeface="Montserrat"/>
              </a:rPr>
              <a:t>Khi nào dùng đến EF?</a:t>
            </a:r>
          </a:p>
          <a:p>
            <a:pPr marL="342900" indent="-342900">
              <a:spcBef>
                <a:spcPts val="1500"/>
              </a:spcBef>
            </a:pPr>
            <a:r>
              <a:rPr lang="en-US" smtClean="0">
                <a:latin typeface="Montserrat"/>
              </a:rPr>
              <a:t>Làm sao để sử dụng EF?</a:t>
            </a:r>
          </a:p>
          <a:p>
            <a:pPr marL="342900" indent="-342900">
              <a:spcBef>
                <a:spcPts val="1500"/>
              </a:spcBef>
            </a:pPr>
            <a:r>
              <a:rPr lang="en-US" smtClean="0">
                <a:latin typeface="Montserrat"/>
              </a:rPr>
              <a:t>Thảo luận, hỏi đáp về EF?</a:t>
            </a: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5737447" y="875762"/>
            <a:ext cx="1434630" cy="36640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None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r">
              <a:spcBef>
                <a:spcPts val="1500"/>
              </a:spcBef>
              <a:buNone/>
            </a:pPr>
            <a:r>
              <a:rPr lang="en" b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?</a:t>
            </a:r>
            <a:endParaRPr lang="en-US" b="1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</a:endParaRPr>
          </a:p>
          <a:p>
            <a:pPr algn="r">
              <a:spcBef>
                <a:spcPts val="1500"/>
              </a:spcBef>
              <a:buNone/>
            </a:pPr>
            <a:r>
              <a:rPr lang="en-US" b="1" smtClean="0">
                <a:solidFill>
                  <a:srgbClr val="EA62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</a:rPr>
              <a:t>Why ?</a:t>
            </a:r>
          </a:p>
          <a:p>
            <a:pPr algn="r">
              <a:spcBef>
                <a:spcPts val="1500"/>
              </a:spcBef>
              <a:buNone/>
            </a:pPr>
            <a:r>
              <a:rPr lang="en-US" b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</a:rPr>
              <a:t>When ?</a:t>
            </a:r>
          </a:p>
          <a:p>
            <a:pPr algn="r">
              <a:spcBef>
                <a:spcPts val="1500"/>
              </a:spcBef>
              <a:buNone/>
            </a:pPr>
            <a:r>
              <a:rPr lang="en-US" b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</a:rPr>
              <a:t>How ?</a:t>
            </a:r>
          </a:p>
          <a:p>
            <a:pPr algn="r">
              <a:spcBef>
                <a:spcPts val="1500"/>
              </a:spcBef>
              <a:buNone/>
            </a:pPr>
            <a:r>
              <a:rPr lang="en-US" b="1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</a:rPr>
              <a:t>Discuss ?</a:t>
            </a:r>
            <a:endParaRPr lang="en-US" b="1" smtClean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?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500"/>
              </a:spcBef>
            </a:pPr>
            <a:r>
              <a:rPr lang="vi-VN" smtClean="0"/>
              <a:t>Sản phẩm của </a:t>
            </a:r>
            <a:r>
              <a:rPr lang="vi-VN" b="1" smtClean="0"/>
              <a:t>Microsoft</a:t>
            </a:r>
            <a:r>
              <a:rPr lang="vi-VN" smtClean="0"/>
              <a:t>.</a:t>
            </a:r>
          </a:p>
          <a:p>
            <a:pPr marL="342900" indent="-342900">
              <a:spcBef>
                <a:spcPts val="1500"/>
              </a:spcBef>
            </a:pPr>
            <a:r>
              <a:rPr lang="vi-VN" smtClean="0"/>
              <a:t>Object/Relational </a:t>
            </a:r>
            <a:r>
              <a:rPr lang="vi-VN"/>
              <a:t>Mapping </a:t>
            </a:r>
            <a:r>
              <a:rPr lang="vi-VN"/>
              <a:t>(</a:t>
            </a:r>
            <a:r>
              <a:rPr lang="vi-VN" b="1" smtClean="0"/>
              <a:t>O/RM</a:t>
            </a:r>
            <a:r>
              <a:rPr lang="vi-VN"/>
              <a:t>) </a:t>
            </a:r>
            <a:r>
              <a:rPr lang="vi-VN" smtClean="0"/>
              <a:t>framework</a:t>
            </a:r>
            <a:r>
              <a:rPr lang="en-US" smtClean="0"/>
              <a:t>.</a:t>
            </a:r>
          </a:p>
          <a:p>
            <a:pPr marL="342900" indent="-342900">
              <a:spcBef>
                <a:spcPts val="1500"/>
              </a:spcBef>
            </a:pPr>
            <a:r>
              <a:rPr lang="vi-VN"/>
              <a:t>B</a:t>
            </a:r>
            <a:r>
              <a:rPr lang="vi-VN" smtClean="0"/>
              <a:t>ộ </a:t>
            </a:r>
            <a:r>
              <a:rPr lang="vi-VN" b="1"/>
              <a:t>ánh xạ </a:t>
            </a:r>
            <a:r>
              <a:rPr lang="vi-VN"/>
              <a:t>đối tượng – </a:t>
            </a:r>
            <a:r>
              <a:rPr lang="vi-VN"/>
              <a:t>quan </a:t>
            </a:r>
            <a:r>
              <a:rPr lang="vi-VN" smtClean="0"/>
              <a:t>hệ.</a:t>
            </a:r>
            <a:endParaRPr lang="en-US" smtClean="0"/>
          </a:p>
          <a:p>
            <a:pPr marL="342900" indent="-342900">
              <a:spcBef>
                <a:spcPts val="1500"/>
              </a:spcBef>
            </a:pPr>
            <a:endParaRPr lang="vi-VN"/>
          </a:p>
        </p:txBody>
      </p:sp>
      <p:pic>
        <p:nvPicPr>
          <p:cNvPr id="4098" name="Picture 2" descr="Kết quả hình ảnh cho microso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351" y="2646650"/>
            <a:ext cx="5130734" cy="189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A62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?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Đây là cách chúng ta </a:t>
            </a:r>
            <a:r>
              <a:rPr lang="en-US" b="1" smtClean="0"/>
              <a:t>thường</a:t>
            </a:r>
            <a:r>
              <a:rPr lang="en-US" smtClean="0"/>
              <a:t> làm khi muốn </a:t>
            </a:r>
          </a:p>
          <a:p>
            <a:pPr>
              <a:buNone/>
            </a:pPr>
            <a:r>
              <a:rPr lang="en-US" smtClean="0"/>
              <a:t>truy cập dữ liệu (</a:t>
            </a:r>
            <a:r>
              <a:rPr lang="en-US" b="1" smtClean="0"/>
              <a:t>data access</a:t>
            </a:r>
            <a:r>
              <a:rPr lang="en-US" smtClean="0"/>
              <a:t>).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Đây là cách </a:t>
            </a:r>
            <a:r>
              <a:rPr lang="en-US" b="1" smtClean="0"/>
              <a:t>phổ biến</a:t>
            </a:r>
            <a:r>
              <a:rPr lang="en-US" smtClean="0"/>
              <a:t>, nhưng </a:t>
            </a:r>
            <a:r>
              <a:rPr lang="en-US" b="1" smtClean="0"/>
              <a:t>dễ xảy ra lỗi</a:t>
            </a:r>
            <a:r>
              <a:rPr lang="en-US" smtClean="0"/>
              <a:t> và </a:t>
            </a:r>
            <a:r>
              <a:rPr lang="en-US" b="1" smtClean="0"/>
              <a:t>tốn thời gian</a:t>
            </a:r>
            <a:r>
              <a:rPr lang="en-US" smtClean="0"/>
              <a:t>!</a:t>
            </a:r>
            <a:endParaRPr lang="vi-VN"/>
          </a:p>
        </p:txBody>
      </p:sp>
      <p:pic>
        <p:nvPicPr>
          <p:cNvPr id="12" name="Picture 8" descr="C:\Users\Lushanthan\Desktop\IronOne Presentation\Web-Coding-icon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9888" y="1763449"/>
            <a:ext cx="1052224" cy="918520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>
          <a:xfrm>
            <a:off x="3928189" y="1913538"/>
            <a:ext cx="590819" cy="32966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3891713" y="2242733"/>
            <a:ext cx="590819" cy="32966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Kết quả hình ảnh cho data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085" y="1763449"/>
            <a:ext cx="914439" cy="91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145" y="2700753"/>
            <a:ext cx="4217933" cy="15041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A62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?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en-US" sz="130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300">
                <a:solidFill>
                  <a:srgbClr val="2B91A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</a:t>
            </a:r>
            <a:r>
              <a:rPr lang="en-US" sz="1300">
                <a:latin typeface="Courier New" pitchFamily="49" charset="0"/>
                <a:ea typeface="Calibri" pitchFamily="34" charset="0"/>
                <a:cs typeface="Courier New" pitchFamily="49" charset="0"/>
              </a:rPr>
              <a:t> conn = </a:t>
            </a:r>
            <a:r>
              <a:rPr lang="en-US" sz="13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en-US" sz="130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>
                <a:solidFill>
                  <a:srgbClr val="2B91A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</a:t>
            </a:r>
            <a:r>
              <a:rPr lang="en-US" sz="1300"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30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"&lt;conn string&gt;"</a:t>
            </a:r>
            <a:r>
              <a:rPr lang="en-US" sz="1300">
                <a:latin typeface="Courier New" pitchFamily="49" charset="0"/>
                <a:ea typeface="Calibri" pitchFamily="34" charset="0"/>
                <a:cs typeface="Courier New" pitchFamily="49" charset="0"/>
              </a:rPr>
              <a:t>))</a:t>
            </a:r>
            <a:endParaRPr lang="en-US" sz="130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0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en-US" sz="130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0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conn.Open</a:t>
            </a:r>
            <a:r>
              <a:rPr lang="en-US" sz="1300"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en-US" sz="130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00" smtClean="0">
                <a:solidFill>
                  <a:srgbClr val="2B91A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SqlCommand</a:t>
            </a:r>
            <a:r>
              <a:rPr lang="en-US" sz="130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>
                <a:latin typeface="Courier New" pitchFamily="49" charset="0"/>
                <a:ea typeface="Calibri" pitchFamily="34" charset="0"/>
                <a:cs typeface="Courier New" pitchFamily="49" charset="0"/>
              </a:rPr>
              <a:t>cmd = conn.CreateCommand();</a:t>
            </a:r>
            <a:endParaRPr lang="en-US" sz="130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0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cmd.CommandText </a:t>
            </a:r>
            <a:r>
              <a:rPr lang="en-US" sz="1300"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30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"sp_StoredProc"</a:t>
            </a:r>
            <a:r>
              <a:rPr lang="en-US" sz="130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en-US" sz="130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0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cmd.parameters.AddWithValue</a:t>
            </a:r>
            <a:r>
              <a:rPr lang="en-US" sz="1300"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30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"@City"</a:t>
            </a:r>
            <a:r>
              <a:rPr lang="en-US" sz="1300"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1300">
                <a:solidFill>
                  <a:srgbClr val="A31515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"Colombo"</a:t>
            </a:r>
            <a:r>
              <a:rPr lang="en-US" sz="1300"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30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0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using</a:t>
            </a:r>
            <a:r>
              <a:rPr lang="en-US" sz="130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300"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300">
                <a:solidFill>
                  <a:srgbClr val="2B91A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</a:t>
            </a:r>
            <a:r>
              <a:rPr lang="en-US" sz="1300">
                <a:latin typeface="Courier New" pitchFamily="49" charset="0"/>
                <a:ea typeface="Calibri" pitchFamily="34" charset="0"/>
                <a:cs typeface="Courier New" pitchFamily="49" charset="0"/>
              </a:rPr>
              <a:t> rdr = cmd.ExecuteReader())</a:t>
            </a:r>
            <a:endParaRPr lang="en-US" sz="130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0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{</a:t>
            </a:r>
            <a:endParaRPr lang="en-US" sz="130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0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</a:t>
            </a:r>
            <a:r>
              <a:rPr lang="en-US" sz="13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en-US" sz="1300">
                <a:latin typeface="Courier New" pitchFamily="49" charset="0"/>
                <a:ea typeface="Calibri" pitchFamily="34" charset="0"/>
                <a:cs typeface="Courier New" pitchFamily="49" charset="0"/>
              </a:rPr>
              <a:t> (rdr.read())</a:t>
            </a:r>
            <a:endParaRPr lang="en-US" sz="130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0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en-US" sz="130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0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3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en-US" sz="1300">
                <a:latin typeface="Courier New" pitchFamily="49" charset="0"/>
                <a:ea typeface="Calibri" pitchFamily="34" charset="0"/>
                <a:cs typeface="Courier New" pitchFamily="49" charset="0"/>
              </a:rPr>
              <a:t> name = rdr.GetString(0);</a:t>
            </a:r>
            <a:endParaRPr lang="en-US" sz="130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0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3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en-US" sz="1300">
                <a:latin typeface="Courier New" pitchFamily="49" charset="0"/>
                <a:ea typeface="Calibri" pitchFamily="34" charset="0"/>
                <a:cs typeface="Courier New" pitchFamily="49" charset="0"/>
              </a:rPr>
              <a:t> city = rdr.GetString(1);</a:t>
            </a:r>
            <a:endParaRPr lang="en-US" sz="130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0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30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0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lang="en-US" sz="130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0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300">
              <a:latin typeface="Courier New" pitchFamily="49" charset="0"/>
              <a:cs typeface="Courier New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smtClean="0"/>
              <a:t>Phức tạp</a:t>
            </a:r>
            <a:r>
              <a:rPr lang="en-US" sz="2200" smtClean="0"/>
              <a:t>, phải viết nhiều </a:t>
            </a:r>
            <a:r>
              <a:rPr lang="en-US" sz="2200" b="1" smtClean="0"/>
              <a:t>câu lệnh </a:t>
            </a:r>
            <a:r>
              <a:rPr lang="en-US" sz="2200" smtClean="0"/>
              <a:t>đối với </a:t>
            </a:r>
            <a:r>
              <a:rPr lang="en-US" sz="2200" b="1" smtClean="0"/>
              <a:t>dữ liệu lớn</a:t>
            </a:r>
            <a:r>
              <a:rPr lang="en-US" sz="2200" smtClean="0"/>
              <a:t>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332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A62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?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>
              <a:spcBef>
                <a:spcPts val="1500"/>
              </a:spcBef>
              <a:spcAft>
                <a:spcPct val="0"/>
              </a:spcAft>
              <a:buNone/>
            </a:pPr>
            <a:r>
              <a:rPr lang="en-US" sz="2200" smtClean="0"/>
              <a:t>Vì vậy Microsoft </a:t>
            </a:r>
            <a:r>
              <a:rPr lang="en-US" sz="2200" b="1" smtClean="0"/>
              <a:t>cung cấp </a:t>
            </a:r>
            <a:r>
              <a:rPr lang="en-US" sz="2200" smtClean="0"/>
              <a:t>cho chúng ta </a:t>
            </a:r>
            <a:r>
              <a:rPr lang="en-US" sz="2200" b="1" smtClean="0"/>
              <a:t>công cụ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None/>
            </a:pPr>
            <a:r>
              <a:rPr lang="en-US" sz="2200" smtClean="0"/>
              <a:t>để </a:t>
            </a:r>
            <a:r>
              <a:rPr lang="en-US" sz="2200" b="1" smtClean="0"/>
              <a:t>tự động hoá</a:t>
            </a:r>
            <a:r>
              <a:rPr lang="en-US" sz="2200" smtClean="0"/>
              <a:t> </a:t>
            </a:r>
            <a:r>
              <a:rPr lang="vi-VN" sz="2200"/>
              <a:t>các </a:t>
            </a:r>
            <a:r>
              <a:rPr lang="vi-VN" sz="2200"/>
              <a:t>hoạt </a:t>
            </a:r>
            <a:r>
              <a:rPr lang="vi-VN" sz="2200" smtClean="0"/>
              <a:t>động liên quan </a:t>
            </a:r>
            <a:r>
              <a:rPr lang="vi-VN" sz="2200"/>
              <a:t>tới</a:t>
            </a:r>
            <a:r>
              <a:rPr lang="vi-VN" sz="2200" smtClean="0"/>
              <a:t> cơ sở 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None/>
            </a:pPr>
            <a:r>
              <a:rPr lang="vi-VN" sz="2200" smtClean="0"/>
              <a:t>dữ liệu </a:t>
            </a:r>
            <a:r>
              <a:rPr lang="vi-VN" sz="2200"/>
              <a:t>(</a:t>
            </a:r>
            <a:r>
              <a:rPr lang="vi-VN" sz="2200" b="1"/>
              <a:t>kết </a:t>
            </a:r>
            <a:r>
              <a:rPr lang="vi-VN" sz="2200" b="1" smtClean="0"/>
              <a:t>nối</a:t>
            </a:r>
            <a:r>
              <a:rPr lang="vi-VN" sz="2200" smtClean="0"/>
              <a:t>, </a:t>
            </a:r>
            <a:r>
              <a:rPr lang="vi-VN" sz="2200" b="1" smtClean="0"/>
              <a:t>truy suất</a:t>
            </a:r>
            <a:r>
              <a:rPr lang="vi-VN" sz="2200" smtClean="0"/>
              <a:t>) khi viết </a:t>
            </a:r>
            <a:r>
              <a:rPr lang="vi-VN" sz="2200"/>
              <a:t>ứng </a:t>
            </a:r>
            <a:r>
              <a:rPr lang="vi-VN" sz="2200" smtClean="0"/>
              <a:t>dụng</a:t>
            </a:r>
            <a:r>
              <a:rPr lang="en-US" sz="2200" smtClean="0"/>
              <a:t>.</a:t>
            </a:r>
          </a:p>
          <a:p>
            <a:pPr lvl="1" fontAlgn="base">
              <a:spcBef>
                <a:spcPts val="1500"/>
              </a:spcBef>
              <a:spcAft>
                <a:spcPct val="0"/>
              </a:spcAft>
              <a:buNone/>
            </a:pPr>
            <a:r>
              <a:rPr lang="en-US" sz="2200" smtClean="0"/>
              <a:t>Đó là </a:t>
            </a:r>
            <a:r>
              <a:rPr lang="en-US" sz="2200" b="1" smtClean="0"/>
              <a:t>Entity Framework</a:t>
            </a:r>
            <a:r>
              <a:rPr lang="en-US" sz="2200" smtClean="0"/>
              <a:t>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20433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?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500"/>
              </a:spcBef>
            </a:pPr>
            <a:r>
              <a:rPr lang="vi-VN" smtClean="0"/>
              <a:t>Đã có sẵn CSDL	  	=&gt; </a:t>
            </a:r>
            <a:r>
              <a:rPr lang="vi-VN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first</a:t>
            </a:r>
            <a:endParaRPr lang="vi-VN" smtClean="0"/>
          </a:p>
          <a:p>
            <a:pPr marL="342900" indent="-342900">
              <a:spcBef>
                <a:spcPts val="1500"/>
              </a:spcBef>
            </a:pPr>
            <a:r>
              <a:rPr lang="vi-VN" smtClean="0"/>
              <a:t>Bắt đầu thiết kế CSDL 	=&gt; </a:t>
            </a:r>
            <a:r>
              <a:rPr lang="vi-VN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first</a:t>
            </a:r>
            <a:endParaRPr lang="vi-VN" smtClean="0"/>
          </a:p>
          <a:p>
            <a:pPr marL="342900" indent="-342900">
              <a:spcBef>
                <a:spcPts val="1500"/>
              </a:spcBef>
            </a:pPr>
            <a:r>
              <a:rPr lang="vi-VN" smtClean="0"/>
              <a:t>Đã có mô hình CSDL	=&gt; </a:t>
            </a:r>
            <a:r>
              <a:rPr lang="vi-VN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first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289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first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500"/>
              </a:spcBef>
              <a:buNone/>
            </a:pPr>
            <a:r>
              <a:rPr lang="vi-VN"/>
              <a:t>L</a:t>
            </a:r>
            <a:r>
              <a:rPr lang="vi-VN" smtClean="0"/>
              <a:t>à </a:t>
            </a:r>
            <a:r>
              <a:rPr lang="vi-VN"/>
              <a:t>phương pháp chỉ nên dùng khi bạn đã có </a:t>
            </a:r>
            <a:r>
              <a:rPr lang="vi-VN"/>
              <a:t>sẵn </a:t>
            </a:r>
            <a:endParaRPr lang="vi-VN" smtClean="0"/>
          </a:p>
          <a:p>
            <a:pPr>
              <a:spcBef>
                <a:spcPts val="1500"/>
              </a:spcBef>
              <a:buNone/>
            </a:pPr>
            <a:r>
              <a:rPr lang="vi-VN" smtClean="0"/>
              <a:t>CSDL</a:t>
            </a:r>
            <a:r>
              <a:rPr lang="vi-VN"/>
              <a:t>, EF Wizard sẽ tạo Model </a:t>
            </a:r>
            <a:r>
              <a:rPr lang="vi-VN"/>
              <a:t>và </a:t>
            </a:r>
            <a:r>
              <a:rPr lang="vi-VN" smtClean="0"/>
              <a:t>Code bằng cách </a:t>
            </a:r>
          </a:p>
          <a:p>
            <a:pPr>
              <a:spcBef>
                <a:spcPts val="1500"/>
              </a:spcBef>
              <a:buNone/>
            </a:pPr>
            <a:r>
              <a:rPr lang="vi-VN" smtClean="0"/>
              <a:t>generate </a:t>
            </a:r>
            <a:r>
              <a:rPr lang="vi-VN"/>
              <a:t>EDMX từ database đã </a:t>
            </a:r>
            <a:r>
              <a:rPr lang="vi-VN"/>
              <a:t>có </a:t>
            </a:r>
            <a:r>
              <a:rPr lang="vi-VN" smtClean="0"/>
              <a:t>sẵn.</a:t>
            </a:r>
            <a:endParaRPr lang="vi-VN"/>
          </a:p>
        </p:txBody>
      </p:sp>
      <p:pic>
        <p:nvPicPr>
          <p:cNvPr id="8194" name="Picture 2" descr="databasefir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93" y="3263295"/>
            <a:ext cx="489585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15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first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500"/>
              </a:spcBef>
              <a:buNone/>
            </a:pPr>
            <a:r>
              <a:rPr lang="vi-VN"/>
              <a:t>D</a:t>
            </a:r>
            <a:r>
              <a:rPr lang="vi-VN" smtClean="0"/>
              <a:t>ùng </a:t>
            </a:r>
            <a:r>
              <a:rPr lang="vi-VN"/>
              <a:t>khi bạn bắt đầu thiết kế CSDL </a:t>
            </a:r>
            <a:r>
              <a:rPr lang="vi-VN"/>
              <a:t>từ </a:t>
            </a:r>
            <a:r>
              <a:rPr lang="vi-VN" smtClean="0"/>
              <a:t>đầu.</a:t>
            </a:r>
          </a:p>
          <a:p>
            <a:pPr>
              <a:spcBef>
                <a:spcPts val="1500"/>
              </a:spcBef>
              <a:buNone/>
            </a:pPr>
            <a:r>
              <a:rPr lang="en-US"/>
              <a:t>T</a:t>
            </a:r>
            <a:r>
              <a:rPr lang="en-US" smtClean="0"/>
              <a:t>ạo </a:t>
            </a:r>
            <a:r>
              <a:rPr lang="en-US"/>
              <a:t>e</a:t>
            </a:r>
            <a:r>
              <a:rPr lang="en-US" smtClean="0"/>
              <a:t>ntities</a:t>
            </a:r>
            <a:r>
              <a:rPr lang="en-US"/>
              <a:t>, relationships, sau đó </a:t>
            </a:r>
            <a:r>
              <a:rPr lang="en-US"/>
              <a:t>generate </a:t>
            </a:r>
            <a:endParaRPr lang="en-US" smtClean="0"/>
          </a:p>
          <a:p>
            <a:pPr>
              <a:spcBef>
                <a:spcPts val="1500"/>
              </a:spcBef>
              <a:buNone/>
            </a:pPr>
            <a:r>
              <a:rPr lang="en-US" smtClean="0"/>
              <a:t>database từ </a:t>
            </a:r>
            <a:r>
              <a:rPr lang="en-US"/>
              <a:t>model.</a:t>
            </a:r>
            <a:endParaRPr lang="vi-V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381" y="2929036"/>
            <a:ext cx="4618673" cy="15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63092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347</Words>
  <Application>Microsoft Office PowerPoint</Application>
  <PresentationFormat>On-screen Show (16:9)</PresentationFormat>
  <Paragraphs>97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Karla</vt:lpstr>
      <vt:lpstr>Montserrat</vt:lpstr>
      <vt:lpstr>Segoe UI</vt:lpstr>
      <vt:lpstr>Arvirargus template</vt:lpstr>
      <vt:lpstr>Entity  Framework</vt:lpstr>
      <vt:lpstr>Nội dung</vt:lpstr>
      <vt:lpstr>What ?</vt:lpstr>
      <vt:lpstr>Why ?</vt:lpstr>
      <vt:lpstr>Why ?</vt:lpstr>
      <vt:lpstr>Why ?</vt:lpstr>
      <vt:lpstr>When ?</vt:lpstr>
      <vt:lpstr>Database first</vt:lpstr>
      <vt:lpstr>Models first</vt:lpstr>
      <vt:lpstr>Code first</vt:lpstr>
      <vt:lpstr>How ?</vt:lpstr>
      <vt:lpstr>Discuss ?</vt:lpstr>
      <vt:lpstr>Discuss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</dc:title>
  <cp:lastModifiedBy>Quang Nguyễn Văn</cp:lastModifiedBy>
  <cp:revision>92</cp:revision>
  <dcterms:modified xsi:type="dcterms:W3CDTF">2017-03-17T10:11:03Z</dcterms:modified>
</cp:coreProperties>
</file>