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handoutMasterIdLst>
    <p:handoutMasterId r:id="rId13"/>
  </p:handoutMasterIdLst>
  <p:sldIdLst>
    <p:sldId id="256" r:id="rId2"/>
    <p:sldId id="257" r:id="rId3"/>
    <p:sldId id="271" r:id="rId4"/>
    <p:sldId id="298" r:id="rId5"/>
    <p:sldId id="299" r:id="rId6"/>
    <p:sldId id="300" r:id="rId7"/>
    <p:sldId id="302" r:id="rId8"/>
    <p:sldId id="301" r:id="rId9"/>
    <p:sldId id="303" r:id="rId10"/>
    <p:sldId id="29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BFD0"/>
    <a:srgbClr val="EA6216"/>
    <a:srgbClr val="E43D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2A5B95-A591-46C4-B18D-26273366B064}">
  <a:tblStyle styleId="{412A5B95-A591-46C4-B18D-26273366B06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212" autoAdjust="0"/>
  </p:normalViewPr>
  <p:slideViewPr>
    <p:cSldViewPr snapToGrid="0">
      <p:cViewPr varScale="1">
        <p:scale>
          <a:sx n="76" d="100"/>
          <a:sy n="76" d="100"/>
        </p:scale>
        <p:origin x="1642" y="62"/>
      </p:cViewPr>
      <p:guideLst>
        <p:guide orient="horz" pos="1620"/>
        <p:guide pos="2880"/>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7ED61-A483-4AE7-A603-5FF7BB0F5798}" type="datetimeFigureOut">
              <a:rPr lang="vi-VN" smtClean="0"/>
              <a:t>21/04/2017</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17B6CA-C2C3-48BA-B6A3-DE3A54F78023}" type="slidenum">
              <a:rPr lang="vi-VN" smtClean="0"/>
              <a:t>‹#›</a:t>
            </a:fld>
            <a:endParaRPr lang="vi-VN"/>
          </a:p>
        </p:txBody>
      </p:sp>
    </p:spTree>
    <p:extLst>
      <p:ext uri="{BB962C8B-B14F-4D97-AF65-F5344CB8AC3E}">
        <p14:creationId xmlns:p14="http://schemas.microsoft.com/office/powerpoint/2010/main" val="549245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59430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2724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481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273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sz="1100" b="0" i="0" kern="1200" smtClean="0">
                <a:solidFill>
                  <a:schemeClr val="tx1"/>
                </a:solidFill>
                <a:effectLst/>
                <a:latin typeface="+mn-lt"/>
                <a:ea typeface="+mn-ea"/>
                <a:cs typeface="+mn-cs"/>
              </a:rPr>
              <a:t>AJAX, là viết tắt của </a:t>
            </a:r>
            <a:r>
              <a:rPr lang="vi-VN" sz="1100" b="1" i="0" kern="1200" smtClean="0">
                <a:solidFill>
                  <a:schemeClr val="tx1"/>
                </a:solidFill>
                <a:effectLst/>
                <a:latin typeface="+mn-lt"/>
                <a:ea typeface="+mn-ea"/>
                <a:cs typeface="+mn-cs"/>
              </a:rPr>
              <a:t>A</a:t>
            </a:r>
            <a:r>
              <a:rPr lang="vi-VN" sz="1100" b="0" i="0" kern="1200" smtClean="0">
                <a:solidFill>
                  <a:schemeClr val="tx1"/>
                </a:solidFill>
                <a:effectLst/>
                <a:latin typeface="+mn-lt"/>
                <a:ea typeface="+mn-ea"/>
                <a:cs typeface="+mn-cs"/>
              </a:rPr>
              <a:t>synchronous </a:t>
            </a:r>
            <a:r>
              <a:rPr lang="vi-VN" sz="1100" b="1" i="0" kern="1200" smtClean="0">
                <a:solidFill>
                  <a:schemeClr val="tx1"/>
                </a:solidFill>
                <a:effectLst/>
                <a:latin typeface="+mn-lt"/>
                <a:ea typeface="+mn-ea"/>
                <a:cs typeface="+mn-cs"/>
              </a:rPr>
              <a:t>Ja</a:t>
            </a:r>
            <a:r>
              <a:rPr lang="vi-VN" sz="1100" b="0" i="0" kern="1200" smtClean="0">
                <a:solidFill>
                  <a:schemeClr val="tx1"/>
                </a:solidFill>
                <a:effectLst/>
                <a:latin typeface="+mn-lt"/>
                <a:ea typeface="+mn-ea"/>
                <a:cs typeface="+mn-cs"/>
              </a:rPr>
              <a:t>vaScript and </a:t>
            </a:r>
            <a:r>
              <a:rPr lang="vi-VN" sz="1100" b="1" i="0" kern="1200" smtClean="0">
                <a:solidFill>
                  <a:schemeClr val="tx1"/>
                </a:solidFill>
                <a:effectLst/>
                <a:latin typeface="+mn-lt"/>
                <a:ea typeface="+mn-ea"/>
                <a:cs typeface="+mn-cs"/>
              </a:rPr>
              <a:t>X</a:t>
            </a:r>
            <a:r>
              <a:rPr lang="vi-VN" sz="1100" b="0" i="0" kern="1200" smtClean="0">
                <a:solidFill>
                  <a:schemeClr val="tx1"/>
                </a:solidFill>
                <a:effectLst/>
                <a:latin typeface="+mn-lt"/>
                <a:ea typeface="+mn-ea"/>
                <a:cs typeface="+mn-cs"/>
              </a:rPr>
              <a:t>ML, (tạm dịch là JavaScript và XML không đồng bộ).</a:t>
            </a:r>
          </a:p>
          <a:p>
            <a:r>
              <a:rPr lang="vi-VN" sz="1100" b="0" i="0" kern="1200" smtClean="0">
                <a:solidFill>
                  <a:schemeClr val="tx1"/>
                </a:solidFill>
                <a:effectLst/>
                <a:latin typeface="+mn-lt"/>
                <a:ea typeface="+mn-ea"/>
                <a:cs typeface="+mn-cs"/>
              </a:rPr>
              <a:t>Là một bộ công cụ cho phép load dữ liệu từ server mà không yêu cầu tải lại trang.</a:t>
            </a:r>
          </a:p>
          <a:p>
            <a:r>
              <a:rPr lang="vi-VN" sz="1100" smtClean="0"/>
              <a:t>Chạy</a:t>
            </a:r>
            <a:r>
              <a:rPr lang="vi-VN" sz="1100" baseline="0" smtClean="0"/>
              <a:t> trên client.</a:t>
            </a:r>
            <a:endParaRPr lang="vi-VN" sz="1100" b="0" i="0" kern="1200" smtClean="0">
              <a:solidFill>
                <a:schemeClr val="tx1"/>
              </a:solidFill>
              <a:effectLst/>
              <a:latin typeface="+mn-lt"/>
              <a:ea typeface="+mn-ea"/>
              <a:cs typeface="+mn-cs"/>
            </a:endParaRPr>
          </a:p>
          <a:p>
            <a:r>
              <a:rPr lang="vi-VN" sz="1100" b="0" i="0" kern="1200" smtClean="0">
                <a:solidFill>
                  <a:schemeClr val="tx1"/>
                </a:solidFill>
                <a:effectLst/>
                <a:latin typeface="+mn-lt"/>
                <a:ea typeface="+mn-ea"/>
                <a:cs typeface="+mn-cs"/>
              </a:rPr>
              <a:t>Là một kỹ thuật mới để tạo các ứng dụng web giàu tính tương tác, nhanh hơn và mượt mà hơn với sự giúp đỡ của XML, HTML, CSS và JavaScript.</a:t>
            </a:r>
          </a:p>
          <a:p>
            <a:r>
              <a:rPr lang="vi-VN" sz="1100" b="0" i="0" kern="1200" smtClean="0">
                <a:solidFill>
                  <a:schemeClr val="tx1"/>
                </a:solidFill>
                <a:effectLst/>
                <a:latin typeface="+mn-lt"/>
                <a:ea typeface="+mn-ea"/>
                <a:cs typeface="+mn-cs"/>
              </a:rPr>
              <a:t>Người dùng có thể tiếp tục sử dụng ứng dụng trong khi các chương trình trên Client tạo Request để lấy thông tin từ Server.</a:t>
            </a:r>
          </a:p>
          <a:p>
            <a:r>
              <a:rPr lang="vi-VN" sz="1100" smtClean="0"/>
              <a:t>Khái niệm "Ajax" được Jesse James Garrett sử dụng phổ biến làn đầu là vào ngày 18 tháng 02 năm 2005 trong một bài viết có nhan đề "Ajax: A New Approach to Web Applications", dựa trên công nghệ được sử dụng trên trang web của Google.</a:t>
            </a:r>
            <a:endParaRPr sz="1100"/>
          </a:p>
        </p:txBody>
      </p:sp>
    </p:spTree>
    <p:extLst>
      <p:ext uri="{BB962C8B-B14F-4D97-AF65-F5344CB8AC3E}">
        <p14:creationId xmlns:p14="http://schemas.microsoft.com/office/powerpoint/2010/main" val="401623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sz="1100" b="0" i="0" kern="1200" smtClean="0">
                <a:solidFill>
                  <a:schemeClr val="tx1"/>
                </a:solidFill>
                <a:effectLst/>
                <a:latin typeface="+mn-lt"/>
                <a:ea typeface="+mn-ea"/>
                <a:cs typeface="+mn-cs"/>
              </a:rPr>
              <a:t>AJAX không thể làm việc một cách độc lập. Kỹ thuật mới này được sử dụng kết hợp với các công nghệ khác để tạo các trang web có tính tương tác cao. Các công nghệ này bao gồm JavaScript, mô hình DOM, CSS và đối tượng XMLHttpRequest.</a:t>
            </a:r>
          </a:p>
          <a:p>
            <a:r>
              <a:rPr lang="vi-VN" smtClean="0"/>
              <a:t/>
            </a:r>
            <a:br>
              <a:rPr lang="vi-VN" smtClean="0"/>
            </a:br>
            <a:endParaRPr/>
          </a:p>
        </p:txBody>
      </p:sp>
    </p:spTree>
    <p:extLst>
      <p:ext uri="{BB962C8B-B14F-4D97-AF65-F5344CB8AC3E}">
        <p14:creationId xmlns:p14="http://schemas.microsoft.com/office/powerpoint/2010/main" val="4212816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sz="1100" b="0" i="0" kern="1200" smtClean="0">
                <a:solidFill>
                  <a:schemeClr val="tx1"/>
                </a:solidFill>
                <a:effectLst/>
                <a:latin typeface="+mn-lt"/>
                <a:ea typeface="+mn-ea"/>
                <a:cs typeface="+mn-cs"/>
              </a:rPr>
              <a:t>XMLHttpRequest là thành phần cốt lõi trong Ajax. </a:t>
            </a:r>
          </a:p>
          <a:p>
            <a:r>
              <a:rPr lang="vi-VN" smtClean="0"/>
              <a:t>Đối tượng XMLHttpRequest được sử dụng để trao đổi dữ liệu với một Server ở Background. Tức là với đối tượng XMLHttpRequest này, bạn có thể cập nhật các phần nhỏ của trang mà không cần tải lại toàn bộ trang.</a:t>
            </a:r>
          </a:p>
          <a:p>
            <a:r>
              <a:rPr lang="vi-VN" sz="1100" b="0" i="0" kern="1200" smtClean="0">
                <a:solidFill>
                  <a:schemeClr val="tx1"/>
                </a:solidFill>
                <a:effectLst/>
                <a:latin typeface="+mn-lt"/>
                <a:ea typeface="+mn-ea"/>
                <a:cs typeface="+mn-cs"/>
              </a:rPr>
              <a:t>Đối tượng XMLHttpRequest (viết tắt là XHR) là một API có thể được sử dụng bởi JavaScript, Jscript, VBScript hay các</a:t>
            </a:r>
            <a:r>
              <a:rPr lang="vi-VN" sz="1100" b="0" i="0" kern="1200" baseline="0" smtClean="0">
                <a:solidFill>
                  <a:schemeClr val="tx1"/>
                </a:solidFill>
                <a:effectLst/>
                <a:latin typeface="+mn-lt"/>
                <a:ea typeface="+mn-ea"/>
                <a:cs typeface="+mn-cs"/>
              </a:rPr>
              <a:t> </a:t>
            </a:r>
            <a:r>
              <a:rPr lang="vi-VN" sz="1100" b="0" i="0" kern="1200" smtClean="0">
                <a:solidFill>
                  <a:schemeClr val="tx1"/>
                </a:solidFill>
                <a:effectLst/>
                <a:latin typeface="+mn-lt"/>
                <a:ea typeface="+mn-ea"/>
                <a:cs typeface="+mn-cs"/>
              </a:rPr>
              <a:t>ngôn ngữ kịch</a:t>
            </a:r>
            <a:r>
              <a:rPr lang="vi-VN" sz="1100" b="0" i="0" kern="1200" baseline="0" smtClean="0">
                <a:solidFill>
                  <a:schemeClr val="tx1"/>
                </a:solidFill>
                <a:effectLst/>
                <a:latin typeface="+mn-lt"/>
                <a:ea typeface="+mn-ea"/>
                <a:cs typeface="+mn-cs"/>
              </a:rPr>
              <a:t> bản khác</a:t>
            </a:r>
            <a:r>
              <a:rPr lang="vi-VN" sz="1100" b="0" i="0" kern="1200" smtClean="0">
                <a:solidFill>
                  <a:schemeClr val="tx1"/>
                </a:solidFill>
                <a:effectLst/>
                <a:latin typeface="+mn-lt"/>
                <a:ea typeface="+mn-ea"/>
                <a:cs typeface="+mn-cs"/>
              </a:rPr>
              <a:t> để truyền tải và thao tác dữ liệu XML đến</a:t>
            </a:r>
            <a:r>
              <a:rPr lang="vi-VN" sz="1100" b="0" i="0" kern="1200" baseline="0" smtClean="0">
                <a:solidFill>
                  <a:schemeClr val="tx1"/>
                </a:solidFill>
                <a:effectLst/>
                <a:latin typeface="+mn-lt"/>
                <a:ea typeface="+mn-ea"/>
                <a:cs typeface="+mn-cs"/>
              </a:rPr>
              <a:t> và đi từ </a:t>
            </a:r>
            <a:r>
              <a:rPr lang="vi-VN" sz="1100" b="0" i="0" kern="1200" smtClean="0">
                <a:solidFill>
                  <a:schemeClr val="tx1"/>
                </a:solidFill>
                <a:effectLst/>
                <a:latin typeface="+mn-lt"/>
                <a:ea typeface="+mn-ea"/>
                <a:cs typeface="+mn-cs"/>
              </a:rPr>
              <a:t>một WebServer bởi sử dụng HTTP bằng cách thiết lập một </a:t>
            </a:r>
            <a:r>
              <a:rPr lang="vi-VN" sz="1100" b="1" i="0" kern="1200" smtClean="0">
                <a:solidFill>
                  <a:schemeClr val="tx1"/>
                </a:solidFill>
                <a:effectLst/>
                <a:latin typeface="+mn-lt"/>
                <a:ea typeface="+mn-ea"/>
                <a:cs typeface="+mn-cs"/>
              </a:rPr>
              <a:t>kênh kết nối độc lập </a:t>
            </a:r>
            <a:r>
              <a:rPr lang="vi-VN" sz="1100" b="0" i="0" kern="1200" smtClean="0">
                <a:solidFill>
                  <a:schemeClr val="tx1"/>
                </a:solidFill>
                <a:effectLst/>
                <a:latin typeface="+mn-lt"/>
                <a:ea typeface="+mn-ea"/>
                <a:cs typeface="+mn-cs"/>
              </a:rPr>
              <a:t>giữa Client-Side và Server-Side.</a:t>
            </a:r>
          </a:p>
          <a:p>
            <a:endParaRPr lang="vi-VN" smtClean="0"/>
          </a:p>
          <a:p>
            <a:r>
              <a:rPr lang="vi-VN" sz="1100" b="0" i="0" kern="1200" smtClean="0">
                <a:solidFill>
                  <a:schemeClr val="tx1"/>
                </a:solidFill>
                <a:effectLst/>
                <a:latin typeface="+mn-lt"/>
                <a:ea typeface="+mn-ea"/>
                <a:cs typeface="+mn-cs"/>
              </a:rPr>
              <a:t>Nó được ra mắt lần đầu từ phiên bản IE 5.5, phát hành vào năm 2000, nhưng phải đến tận năm 2005 mới được thực sực chú ý đến khi người ta bắt đầu quan tâm đến Ajax và Web 2.0</a:t>
            </a:r>
            <a:r>
              <a:rPr lang="vi-VN" smtClean="0"/>
              <a:t/>
            </a:r>
            <a:br>
              <a:rPr lang="vi-VN" smtClean="0"/>
            </a:br>
            <a:endParaRPr lang="vi-VN" smtClean="0"/>
          </a:p>
          <a:p>
            <a:r>
              <a:rPr lang="vi-VN" sz="1100" b="0" i="0" kern="1200" smtClean="0">
                <a:solidFill>
                  <a:schemeClr val="tx1"/>
                </a:solidFill>
                <a:effectLst/>
                <a:latin typeface="+mn-lt"/>
                <a:ea typeface="+mn-ea"/>
                <a:cs typeface="+mn-cs"/>
              </a:rPr>
              <a:t>Tất cả trình duyệt hiện đại (Chrome, IE7+, FireFox, Safari và Opera) đều đã có sẵn và hỗ trợ đối tượng XMLHttpRequest.</a:t>
            </a:r>
          </a:p>
          <a:p>
            <a:r>
              <a:rPr lang="vi-VN" smtClean="0"/>
              <a:t/>
            </a:r>
            <a:br>
              <a:rPr lang="vi-VN" smtClean="0"/>
            </a:br>
            <a:endParaRPr/>
          </a:p>
        </p:txBody>
      </p:sp>
    </p:spTree>
    <p:extLst>
      <p:ext uri="{BB962C8B-B14F-4D97-AF65-F5344CB8AC3E}">
        <p14:creationId xmlns:p14="http://schemas.microsoft.com/office/powerpoint/2010/main" val="857448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sz="1100" b="1" i="0" kern="1200" smtClean="0">
                <a:solidFill>
                  <a:schemeClr val="tx1"/>
                </a:solidFill>
                <a:effectLst/>
                <a:latin typeface="+mn-lt"/>
                <a:ea typeface="+mn-ea"/>
                <a:cs typeface="+mn-cs"/>
              </a:rPr>
              <a:t>CÁC</a:t>
            </a:r>
            <a:r>
              <a:rPr lang="vi-VN" sz="1100" b="1" i="0" kern="1200" baseline="0" smtClean="0">
                <a:solidFill>
                  <a:schemeClr val="tx1"/>
                </a:solidFill>
                <a:effectLst/>
                <a:latin typeface="+mn-lt"/>
                <a:ea typeface="+mn-ea"/>
                <a:cs typeface="+mn-cs"/>
              </a:rPr>
              <a:t> PHƯƠNG THỨC:</a:t>
            </a:r>
            <a:endParaRPr lang="vi-VN" sz="1100" b="1" i="0" kern="1200" smtClean="0">
              <a:solidFill>
                <a:schemeClr val="tx1"/>
              </a:solidFill>
              <a:effectLst/>
              <a:latin typeface="+mn-lt"/>
              <a:ea typeface="+mn-ea"/>
              <a:cs typeface="+mn-cs"/>
            </a:endParaRPr>
          </a:p>
          <a:p>
            <a:pPr marL="171450" indent="-171450">
              <a:buFont typeface="Arial" panose="020B0604020202020204" pitchFamily="34" charset="0"/>
              <a:buChar char="•"/>
            </a:pPr>
            <a:r>
              <a:rPr lang="vi-VN" sz="1100" b="1" i="0" kern="1200" smtClean="0">
                <a:solidFill>
                  <a:schemeClr val="tx1"/>
                </a:solidFill>
                <a:effectLst/>
                <a:latin typeface="+mn-lt"/>
                <a:ea typeface="+mn-ea"/>
                <a:cs typeface="+mn-cs"/>
              </a:rPr>
              <a:t>abort()</a:t>
            </a:r>
            <a:r>
              <a:rPr lang="vi-VN" sz="1100" b="0" i="0" kern="1200" smtClean="0">
                <a:solidFill>
                  <a:schemeClr val="tx1"/>
                </a:solidFill>
                <a:effectLst/>
                <a:latin typeface="+mn-lt"/>
                <a:ea typeface="+mn-ea"/>
                <a:cs typeface="+mn-cs"/>
              </a:rPr>
              <a:t>: Hủy request hiện tại.</a:t>
            </a:r>
          </a:p>
          <a:p>
            <a:pPr marL="171450" indent="-171450">
              <a:buFont typeface="Arial" panose="020B0604020202020204" pitchFamily="34" charset="0"/>
              <a:buChar char="•"/>
            </a:pPr>
            <a:r>
              <a:rPr lang="vi-VN" sz="1100" b="1" i="0" kern="1200" smtClean="0">
                <a:solidFill>
                  <a:schemeClr val="tx1"/>
                </a:solidFill>
                <a:effectLst/>
                <a:latin typeface="+mn-lt"/>
                <a:ea typeface="+mn-ea"/>
                <a:cs typeface="+mn-cs"/>
              </a:rPr>
              <a:t>getAllResponseHeaders()</a:t>
            </a:r>
            <a:r>
              <a:rPr lang="vi-VN" sz="1100" b="0" i="0" kern="1200" smtClean="0">
                <a:solidFill>
                  <a:schemeClr val="tx1"/>
                </a:solidFill>
                <a:effectLst/>
                <a:latin typeface="+mn-lt"/>
                <a:ea typeface="+mn-ea"/>
                <a:cs typeface="+mn-cs"/>
              </a:rPr>
              <a:t>: Trả về HTTP Header dưới dạng một chuỗi.</a:t>
            </a:r>
          </a:p>
          <a:p>
            <a:pPr marL="171450" indent="-171450">
              <a:buFont typeface="Arial" panose="020B0604020202020204" pitchFamily="34" charset="0"/>
              <a:buChar char="•"/>
            </a:pPr>
            <a:r>
              <a:rPr lang="vi-VN" sz="1100" b="1" i="0" kern="1200" smtClean="0">
                <a:solidFill>
                  <a:schemeClr val="tx1"/>
                </a:solidFill>
                <a:effectLst/>
                <a:latin typeface="+mn-lt"/>
                <a:ea typeface="+mn-ea"/>
                <a:cs typeface="+mn-cs"/>
              </a:rPr>
              <a:t>getResponseHeader(headerName)</a:t>
            </a:r>
            <a:r>
              <a:rPr lang="vi-VN" sz="1100" b="0" i="0" kern="1200" smtClean="0">
                <a:solidFill>
                  <a:schemeClr val="tx1"/>
                </a:solidFill>
                <a:effectLst/>
                <a:latin typeface="+mn-lt"/>
                <a:ea typeface="+mn-ea"/>
                <a:cs typeface="+mn-cs"/>
              </a:rPr>
              <a:t>: Trả về giá trị của HTTP Header nhất định.</a:t>
            </a:r>
          </a:p>
          <a:p>
            <a:pPr marL="171450" indent="-171450">
              <a:buFont typeface="Arial" panose="020B0604020202020204" pitchFamily="34" charset="0"/>
              <a:buChar char="•"/>
            </a:pPr>
            <a:r>
              <a:rPr lang="vi-VN" sz="1100" b="1" i="0" kern="1200" smtClean="0">
                <a:solidFill>
                  <a:schemeClr val="tx1"/>
                </a:solidFill>
                <a:effectLst/>
                <a:latin typeface="+mn-lt"/>
                <a:ea typeface="+mn-ea"/>
                <a:cs typeface="+mn-cs"/>
              </a:rPr>
              <a:t>open(method, URL), open(method, URL, async ), open(method, URL, async, userName), open(method, URL, async, userName, password)</a:t>
            </a:r>
            <a:r>
              <a:rPr lang="vi-VN" sz="1100" b="0" i="0" kern="1200" smtClean="0">
                <a:solidFill>
                  <a:schemeClr val="tx1"/>
                </a:solidFill>
                <a:effectLst/>
                <a:latin typeface="+mn-lt"/>
                <a:ea typeface="+mn-ea"/>
                <a:cs typeface="+mn-cs"/>
              </a:rPr>
              <a:t>: Chỉ định phương thức, URL và các lựa chọn khác cho một request. Trong đó </a:t>
            </a:r>
            <a:r>
              <a:rPr lang="vi-VN" sz="1100" b="1" i="0" kern="1200" smtClean="0">
                <a:solidFill>
                  <a:schemeClr val="tx1"/>
                </a:solidFill>
                <a:effectLst/>
                <a:latin typeface="+mn-lt"/>
                <a:ea typeface="+mn-ea"/>
                <a:cs typeface="+mn-cs"/>
              </a:rPr>
              <a:t>method </a:t>
            </a:r>
            <a:r>
              <a:rPr lang="vi-VN" sz="1100" b="0" i="0" kern="1200" smtClean="0">
                <a:solidFill>
                  <a:schemeClr val="tx1"/>
                </a:solidFill>
                <a:effectLst/>
                <a:latin typeface="+mn-lt"/>
                <a:ea typeface="+mn-ea"/>
                <a:cs typeface="+mn-cs"/>
              </a:rPr>
              <a:t>là các giá trị bao gồm “GET”, “POST”, hoặc “HEAD”(có thể bao gồm cả “PUT” hay “DELETE”). Tham số </a:t>
            </a:r>
            <a:r>
              <a:rPr lang="vi-VN" sz="1100" b="1" i="0" kern="1200" smtClean="0">
                <a:solidFill>
                  <a:schemeClr val="tx1"/>
                </a:solidFill>
                <a:effectLst/>
                <a:latin typeface="+mn-lt"/>
                <a:ea typeface="+mn-ea"/>
                <a:cs typeface="+mn-cs"/>
              </a:rPr>
              <a:t>async </a:t>
            </a:r>
            <a:r>
              <a:rPr lang="vi-VN" sz="1100" b="0" i="0" kern="1200" smtClean="0">
                <a:solidFill>
                  <a:schemeClr val="tx1"/>
                </a:solidFill>
                <a:effectLst/>
                <a:latin typeface="+mn-lt"/>
                <a:ea typeface="+mn-ea"/>
                <a:cs typeface="+mn-cs"/>
              </a:rPr>
              <a:t>là tham số dạng bool, nó sẽ xác định xem request có cần phải được xử lý đồng bộ hay không.</a:t>
            </a:r>
          </a:p>
          <a:p>
            <a:pPr marL="171450" indent="-171450">
              <a:buFont typeface="Arial" panose="020B0604020202020204" pitchFamily="34" charset="0"/>
              <a:buChar char="•"/>
            </a:pPr>
            <a:r>
              <a:rPr lang="vi-VN" sz="1100" b="1" i="0" kern="1200" smtClean="0">
                <a:solidFill>
                  <a:schemeClr val="tx1"/>
                </a:solidFill>
                <a:effectLst/>
                <a:latin typeface="+mn-lt"/>
                <a:ea typeface="+mn-ea"/>
                <a:cs typeface="+mn-cs"/>
              </a:rPr>
              <a:t>send(content)</a:t>
            </a:r>
            <a:r>
              <a:rPr lang="vi-VN" sz="1100" b="0" i="0" kern="1200" smtClean="0">
                <a:solidFill>
                  <a:schemeClr val="tx1"/>
                </a:solidFill>
                <a:effectLst/>
                <a:latin typeface="+mn-lt"/>
                <a:ea typeface="+mn-ea"/>
                <a:cs typeface="+mn-cs"/>
              </a:rPr>
              <a:t>: gửi request.</a:t>
            </a:r>
          </a:p>
          <a:p>
            <a:pPr marL="171450" indent="-171450">
              <a:buFont typeface="Arial" panose="020B0604020202020204" pitchFamily="34" charset="0"/>
              <a:buChar char="•"/>
            </a:pPr>
            <a:r>
              <a:rPr lang="vi-VN" sz="1100" b="1" i="0" kern="1200" smtClean="0">
                <a:solidFill>
                  <a:schemeClr val="tx1"/>
                </a:solidFill>
                <a:effectLst/>
                <a:latin typeface="+mn-lt"/>
                <a:ea typeface="+mn-ea"/>
                <a:cs typeface="+mn-cs"/>
              </a:rPr>
              <a:t>setRequestHeader(label, value)</a:t>
            </a:r>
            <a:r>
              <a:rPr lang="vi-VN" sz="1100" b="0" i="0" kern="1200" smtClean="0">
                <a:solidFill>
                  <a:schemeClr val="tx1"/>
                </a:solidFill>
                <a:effectLst/>
                <a:latin typeface="+mn-lt"/>
                <a:ea typeface="+mn-ea"/>
                <a:cs typeface="+mn-cs"/>
              </a:rPr>
              <a:t>: Thêm nhãn/giá trị cho HTTP Header được gửi đi.</a:t>
            </a:r>
          </a:p>
          <a:p>
            <a:endParaRPr/>
          </a:p>
        </p:txBody>
      </p:sp>
    </p:spTree>
    <p:extLst>
      <p:ext uri="{BB962C8B-B14F-4D97-AF65-F5344CB8AC3E}">
        <p14:creationId xmlns:p14="http://schemas.microsoft.com/office/powerpoint/2010/main" val="2224413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sz="1100" b="1" i="0" kern="1200" smtClean="0">
                <a:solidFill>
                  <a:schemeClr val="tx1"/>
                </a:solidFill>
                <a:effectLst/>
                <a:latin typeface="+mn-lt"/>
                <a:ea typeface="+mn-ea"/>
                <a:cs typeface="+mn-cs"/>
              </a:rPr>
              <a:t>CÁC</a:t>
            </a:r>
            <a:r>
              <a:rPr lang="vi-VN" sz="1100" b="1" i="0" kern="1200" baseline="0" smtClean="0">
                <a:solidFill>
                  <a:schemeClr val="tx1"/>
                </a:solidFill>
                <a:effectLst/>
                <a:latin typeface="+mn-lt"/>
                <a:ea typeface="+mn-ea"/>
                <a:cs typeface="+mn-cs"/>
              </a:rPr>
              <a:t> THUỘC TÍNH: </a:t>
            </a:r>
            <a:endParaRPr lang="vi-VN" sz="1100" b="1" i="0" kern="1200" smtClean="0">
              <a:solidFill>
                <a:schemeClr val="tx1"/>
              </a:solidFill>
              <a:effectLst/>
              <a:latin typeface="+mn-lt"/>
              <a:ea typeface="+mn-ea"/>
              <a:cs typeface="+mn-cs"/>
            </a:endParaRPr>
          </a:p>
          <a:p>
            <a:pPr marL="171450" indent="-171450">
              <a:buFont typeface="Arial" panose="020B0604020202020204" pitchFamily="34" charset="0"/>
              <a:buChar char="•"/>
            </a:pPr>
            <a:r>
              <a:rPr lang="vi-VN" sz="1100" b="1" i="0" kern="1200" smtClean="0">
                <a:solidFill>
                  <a:schemeClr val="tx1"/>
                </a:solidFill>
                <a:effectLst/>
                <a:latin typeface="+mn-lt"/>
                <a:ea typeface="+mn-ea"/>
                <a:cs typeface="+mn-cs"/>
              </a:rPr>
              <a:t>onreadystatechange: </a:t>
            </a:r>
            <a:r>
              <a:rPr lang="vi-VN" sz="1100" b="0" i="0" kern="1200" smtClean="0">
                <a:solidFill>
                  <a:schemeClr val="tx1"/>
                </a:solidFill>
                <a:effectLst/>
                <a:latin typeface="+mn-lt"/>
                <a:ea typeface="+mn-ea"/>
                <a:cs typeface="+mn-cs"/>
              </a:rPr>
              <a:t>Một Event Handler lắng nghe và xử lý một sự kiện khi có thay đổi về trạng thái nào diễn ra.</a:t>
            </a:r>
          </a:p>
          <a:p>
            <a:pPr marL="171450" indent="-171450">
              <a:buFont typeface="Arial" panose="020B0604020202020204" pitchFamily="34" charset="0"/>
              <a:buChar char="•"/>
            </a:pPr>
            <a:r>
              <a:rPr lang="vi-VN" sz="1100" b="1" i="0" kern="1200" smtClean="0">
                <a:solidFill>
                  <a:schemeClr val="tx1"/>
                </a:solidFill>
                <a:effectLst/>
                <a:latin typeface="+mn-lt"/>
                <a:ea typeface="+mn-ea"/>
                <a:cs typeface="+mn-cs"/>
              </a:rPr>
              <a:t>readyState: </a:t>
            </a:r>
            <a:r>
              <a:rPr lang="vi-VN" sz="1100" b="0" i="0" kern="1200" smtClean="0">
                <a:solidFill>
                  <a:schemeClr val="tx1"/>
                </a:solidFill>
                <a:effectLst/>
                <a:latin typeface="+mn-lt"/>
                <a:ea typeface="+mn-ea"/>
                <a:cs typeface="+mn-cs"/>
              </a:rPr>
              <a:t>Thuộc tính này định nghĩa trạng thái hiện tại của đối tượng XMLHttpRequest.</a:t>
            </a:r>
          </a:p>
          <a:p>
            <a:pPr lvl="1"/>
            <a:r>
              <a:rPr lang="vi-VN" sz="1100" b="0" i="0" kern="1200" smtClean="0">
                <a:solidFill>
                  <a:schemeClr val="tx1"/>
                </a:solidFill>
                <a:effectLst/>
                <a:latin typeface="+mn-lt"/>
                <a:ea typeface="+mn-ea"/>
                <a:cs typeface="+mn-cs"/>
              </a:rPr>
              <a:t>0</a:t>
            </a:r>
            <a:r>
              <a:rPr lang="vi-VN" sz="1100" b="0" i="0" kern="1200" baseline="0" smtClean="0">
                <a:solidFill>
                  <a:schemeClr val="tx1"/>
                </a:solidFill>
                <a:effectLst/>
                <a:latin typeface="+mn-lt"/>
                <a:ea typeface="+mn-ea"/>
                <a:cs typeface="+mn-cs"/>
              </a:rPr>
              <a:t> </a:t>
            </a:r>
            <a:r>
              <a:rPr lang="vi-VN" sz="1100" b="0" i="0" kern="1200" smtClean="0">
                <a:solidFill>
                  <a:schemeClr val="tx1"/>
                </a:solidFill>
                <a:effectLst/>
                <a:latin typeface="+mn-lt"/>
                <a:ea typeface="+mn-ea"/>
                <a:cs typeface="+mn-cs"/>
              </a:rPr>
              <a:t>- Request chưa được khởi tạo</a:t>
            </a:r>
          </a:p>
          <a:p>
            <a:pPr lvl="1"/>
            <a:r>
              <a:rPr lang="vi-VN" sz="1100" b="0" i="0" kern="1200" smtClean="0">
                <a:solidFill>
                  <a:schemeClr val="tx1"/>
                </a:solidFill>
                <a:effectLst/>
                <a:latin typeface="+mn-lt"/>
                <a:ea typeface="+mn-ea"/>
                <a:cs typeface="+mn-cs"/>
              </a:rPr>
              <a:t>1 - Request đã được thiết lập</a:t>
            </a:r>
          </a:p>
          <a:p>
            <a:pPr lvl="1"/>
            <a:r>
              <a:rPr lang="vi-VN" sz="1100" b="0" i="0" kern="1200" smtClean="0">
                <a:solidFill>
                  <a:schemeClr val="tx1"/>
                </a:solidFill>
                <a:effectLst/>
                <a:latin typeface="+mn-lt"/>
                <a:ea typeface="+mn-ea"/>
                <a:cs typeface="+mn-cs"/>
              </a:rPr>
              <a:t>2 - Request đã được gửi</a:t>
            </a:r>
          </a:p>
          <a:p>
            <a:pPr lvl="1"/>
            <a:r>
              <a:rPr lang="vi-VN" sz="1100" b="0" i="0" kern="1200" smtClean="0">
                <a:solidFill>
                  <a:schemeClr val="tx1"/>
                </a:solidFill>
                <a:effectLst/>
                <a:latin typeface="+mn-lt"/>
                <a:ea typeface="+mn-ea"/>
                <a:cs typeface="+mn-cs"/>
              </a:rPr>
              <a:t>3 - Request đang được xử lý</a:t>
            </a:r>
          </a:p>
          <a:p>
            <a:pPr lvl="1"/>
            <a:r>
              <a:rPr lang="vi-VN" sz="1100" b="0" i="0" kern="1200" smtClean="0">
                <a:solidFill>
                  <a:schemeClr val="tx1"/>
                </a:solidFill>
                <a:effectLst/>
                <a:latin typeface="+mn-lt"/>
                <a:ea typeface="+mn-ea"/>
                <a:cs typeface="+mn-cs"/>
              </a:rPr>
              <a:t>4 - Kết thúc Request</a:t>
            </a:r>
          </a:p>
          <a:p>
            <a:pPr marL="171450" indent="-171450">
              <a:buFont typeface="Arial" panose="020B0604020202020204" pitchFamily="34" charset="0"/>
              <a:buChar char="•"/>
            </a:pPr>
            <a:r>
              <a:rPr lang="vi-VN" sz="1100" b="1" i="0" kern="1200" smtClean="0">
                <a:solidFill>
                  <a:schemeClr val="tx1"/>
                </a:solidFill>
                <a:effectLst/>
                <a:latin typeface="+mn-lt"/>
                <a:ea typeface="+mn-ea"/>
                <a:cs typeface="+mn-cs"/>
              </a:rPr>
              <a:t>responseText: </a:t>
            </a:r>
            <a:r>
              <a:rPr lang="vi-VN" sz="1100" b="0" i="0" kern="1200" smtClean="0">
                <a:solidFill>
                  <a:schemeClr val="tx1"/>
                </a:solidFill>
                <a:effectLst/>
                <a:latin typeface="+mn-lt"/>
                <a:ea typeface="+mn-ea"/>
                <a:cs typeface="+mn-cs"/>
              </a:rPr>
              <a:t>Trả về phản hồi dưới dạng một chuỗi.</a:t>
            </a:r>
          </a:p>
          <a:p>
            <a:pPr marL="171450" indent="-171450">
              <a:buFont typeface="Arial" panose="020B0604020202020204" pitchFamily="34" charset="0"/>
              <a:buChar char="•"/>
            </a:pPr>
            <a:r>
              <a:rPr lang="vi-VN" sz="1100" b="1" i="0" kern="1200" smtClean="0">
                <a:solidFill>
                  <a:schemeClr val="tx1"/>
                </a:solidFill>
                <a:effectLst/>
                <a:latin typeface="+mn-lt"/>
                <a:ea typeface="+mn-ea"/>
                <a:cs typeface="+mn-cs"/>
              </a:rPr>
              <a:t>responseXML: </a:t>
            </a:r>
            <a:r>
              <a:rPr lang="vi-VN" sz="1100" b="0" i="0" kern="1200" smtClean="0">
                <a:solidFill>
                  <a:schemeClr val="tx1"/>
                </a:solidFill>
                <a:effectLst/>
                <a:latin typeface="+mn-lt"/>
                <a:ea typeface="+mn-ea"/>
                <a:cs typeface="+mn-cs"/>
              </a:rPr>
              <a:t>Trả về phản hồi dưới định dạng XML. Thuộc tính này trả về một đối tượng XML để có thể được parse bởi sử dụng các phương thức và thuộc tính của mô hình DOM.</a:t>
            </a:r>
          </a:p>
          <a:p>
            <a:pPr marL="171450" indent="-171450">
              <a:buFont typeface="Arial" panose="020B0604020202020204" pitchFamily="34" charset="0"/>
              <a:buChar char="•"/>
            </a:pPr>
            <a:r>
              <a:rPr lang="vi-VN" sz="1100" b="1" i="0" kern="1200" smtClean="0">
                <a:solidFill>
                  <a:schemeClr val="tx1"/>
                </a:solidFill>
                <a:effectLst/>
                <a:latin typeface="+mn-lt"/>
                <a:ea typeface="+mn-ea"/>
                <a:cs typeface="+mn-cs"/>
              </a:rPr>
              <a:t>Status: </a:t>
            </a:r>
            <a:r>
              <a:rPr lang="vi-VN" sz="1100" b="0" i="0" kern="1200" smtClean="0">
                <a:solidFill>
                  <a:schemeClr val="tx1"/>
                </a:solidFill>
                <a:effectLst/>
                <a:latin typeface="+mn-lt"/>
                <a:ea typeface="+mn-ea"/>
                <a:cs typeface="+mn-cs"/>
              </a:rPr>
              <a:t>Trả về trạng thái dưới dạng một số (ví dụ: 404 cho "Not Found", 200 cho "OK")</a:t>
            </a:r>
          </a:p>
          <a:p>
            <a:pPr marL="171450" indent="-171450">
              <a:buFont typeface="Arial" panose="020B0604020202020204" pitchFamily="34" charset="0"/>
              <a:buChar char="•"/>
            </a:pPr>
            <a:r>
              <a:rPr lang="vi-VN" sz="1100" b="1" i="0" kern="1200" smtClean="0">
                <a:solidFill>
                  <a:schemeClr val="tx1"/>
                </a:solidFill>
                <a:effectLst/>
                <a:latin typeface="+mn-lt"/>
                <a:ea typeface="+mn-ea"/>
                <a:cs typeface="+mn-cs"/>
              </a:rPr>
              <a:t>statusText: </a:t>
            </a:r>
            <a:r>
              <a:rPr lang="vi-VN" sz="1100" b="0" i="0" kern="1200" smtClean="0">
                <a:solidFill>
                  <a:schemeClr val="tx1"/>
                </a:solidFill>
                <a:effectLst/>
                <a:latin typeface="+mn-lt"/>
                <a:ea typeface="+mn-ea"/>
                <a:cs typeface="+mn-cs"/>
              </a:rPr>
              <a:t>Trả về trạng thái dưới dạng một số (ví dụ: "Not Found", "OK").</a:t>
            </a:r>
          </a:p>
          <a:p>
            <a:pPr marL="171450" indent="-171450">
              <a:buFont typeface="Arial" panose="020B0604020202020204" pitchFamily="34" charset="0"/>
              <a:buChar char="•"/>
            </a:pPr>
            <a:endParaRPr lang="vi-VN" sz="1100" b="0" i="0" kern="1200" smtClean="0">
              <a:solidFill>
                <a:schemeClr val="tx1"/>
              </a:solidFill>
              <a:effectLst/>
              <a:latin typeface="+mn-lt"/>
              <a:ea typeface="+mn-ea"/>
              <a:cs typeface="+mn-cs"/>
            </a:endParaRPr>
          </a:p>
          <a:p>
            <a:endParaRPr/>
          </a:p>
        </p:txBody>
      </p:sp>
    </p:spTree>
    <p:extLst>
      <p:ext uri="{BB962C8B-B14F-4D97-AF65-F5344CB8AC3E}">
        <p14:creationId xmlns:p14="http://schemas.microsoft.com/office/powerpoint/2010/main" val="937962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39036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02833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413347" y="333269"/>
            <a:ext cx="5324100" cy="426585"/>
          </a:xfrm>
          <a:prstGeom prst="rect">
            <a:avLst/>
          </a:prstGeom>
        </p:spPr>
        <p:txBody>
          <a:bodyPr lIns="91425" tIns="91425" rIns="91425" bIns="91425" anchor="b" anchorCtr="0"/>
          <a:lstStyle>
            <a:lvl1pPr lvl="0">
              <a:spcBef>
                <a:spcPts val="0"/>
              </a:spcBef>
              <a:defRPr sz="2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631065" y="779177"/>
            <a:ext cx="7463307" cy="3760631"/>
          </a:xfrm>
          <a:prstGeom prst="rect">
            <a:avLst/>
          </a:prstGeom>
        </p:spPr>
        <p:txBody>
          <a:bodyPr lIns="91425" tIns="91425" rIns="91425" bIns="91425" anchor="t" anchorCtr="0"/>
          <a:lstStyle>
            <a:lvl1pPr lvl="0">
              <a:spcBef>
                <a:spcPts val="0"/>
              </a:spcBef>
              <a:defRPr sz="22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199" cy="4745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199" cy="22557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BFD0"/>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483294" y="1580848"/>
            <a:ext cx="4311343" cy="1839185"/>
          </a:xfrm>
          <a:prstGeom prst="rect">
            <a:avLst/>
          </a:prstGeom>
        </p:spPr>
        <p:txBody>
          <a:bodyPr lIns="91425" tIns="91425" rIns="91425" bIns="91425" anchor="b" anchorCtr="0">
            <a:noAutofit/>
          </a:bodyPr>
          <a:lstStyle/>
          <a:p>
            <a:pPr lvl="0"/>
            <a:r>
              <a:rPr lang="en" sz="5600" smtClean="0">
                <a:effectLst>
                  <a:outerShdw blurRad="38100" dist="38100" dir="2700000" algn="tl">
                    <a:srgbClr val="000000">
                      <a:alpha val="43137"/>
                    </a:srgbClr>
                  </a:outerShdw>
                </a:effectLst>
              </a:rPr>
              <a:t>Ajax &amp;</a:t>
            </a:r>
            <a:br>
              <a:rPr lang="en" sz="5600" smtClean="0">
                <a:effectLst>
                  <a:outerShdw blurRad="38100" dist="38100" dir="2700000" algn="tl">
                    <a:srgbClr val="000000">
                      <a:alpha val="43137"/>
                    </a:srgbClr>
                  </a:outerShdw>
                </a:effectLst>
              </a:rPr>
            </a:br>
            <a:r>
              <a:rPr lang="vi-VN" sz="5600" smtClean="0">
                <a:effectLst>
                  <a:outerShdw blurRad="38100" dist="38100" dir="2700000" algn="tl">
                    <a:srgbClr val="000000">
                      <a:alpha val="43137"/>
                    </a:srgbClr>
                  </a:outerShdw>
                </a:effectLst>
              </a:rPr>
              <a:t>	</a:t>
            </a:r>
            <a:r>
              <a:rPr lang="en" sz="5600" smtClean="0">
                <a:solidFill>
                  <a:srgbClr val="00BCD4"/>
                </a:solidFill>
                <a:effectLst>
                  <a:outerShdw blurRad="38100" dist="38100" dir="2700000" algn="tl">
                    <a:srgbClr val="000000">
                      <a:alpha val="43137"/>
                    </a:srgbClr>
                  </a:outerShdw>
                </a:effectLst>
              </a:rPr>
              <a:t>Java </a:t>
            </a:r>
            <a:r>
              <a:rPr lang="en" sz="5600">
                <a:solidFill>
                  <a:srgbClr val="00BCD4"/>
                </a:solidFill>
                <a:effectLst>
                  <a:outerShdw blurRad="38100" dist="38100" dir="2700000" algn="tl">
                    <a:srgbClr val="000000">
                      <a:alpha val="43137"/>
                    </a:srgbClr>
                  </a:outerShdw>
                </a:effectLst>
              </a:rPr>
              <a:t>EE</a:t>
            </a:r>
            <a:endParaRPr lang="en" sz="5600">
              <a:effectLst>
                <a:outerShdw blurRad="38100" dist="38100" dir="2700000" algn="tl">
                  <a:srgbClr val="000000">
                    <a:alpha val="43137"/>
                  </a:srgbClr>
                </a:outerShdw>
              </a:effectLst>
            </a:endParaRPr>
          </a:p>
        </p:txBody>
      </p:sp>
      <p:sp>
        <p:nvSpPr>
          <p:cNvPr id="2" name="TextBox 1"/>
          <p:cNvSpPr txBox="1"/>
          <p:nvPr/>
        </p:nvSpPr>
        <p:spPr>
          <a:xfrm>
            <a:off x="5414362" y="3523085"/>
            <a:ext cx="3597558" cy="1300356"/>
          </a:xfrm>
          <a:prstGeom prst="rect">
            <a:avLst/>
          </a:prstGeom>
          <a:noFill/>
        </p:spPr>
        <p:txBody>
          <a:bodyPr wrap="square" rtlCol="0">
            <a:spAutoFit/>
          </a:bodyPr>
          <a:lstStyle/>
          <a:p>
            <a:pPr>
              <a:spcBef>
                <a:spcPts val="500"/>
              </a:spcBef>
            </a:pPr>
            <a:r>
              <a:rPr lang="en-US" sz="1800" b="1"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Nhóm thực hiện:</a:t>
            </a:r>
          </a:p>
          <a:p>
            <a:pPr>
              <a:spcBef>
                <a:spcPts val="500"/>
              </a:spcBef>
            </a:pPr>
            <a:r>
              <a:rPr lang="en-US" sz="1600" b="1">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600" b="1"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13520675 - Nguyễn Văn Quang</a:t>
            </a:r>
          </a:p>
          <a:p>
            <a:pPr>
              <a:spcBef>
                <a:spcPts val="500"/>
              </a:spcBef>
            </a:pPr>
            <a:r>
              <a:rPr lang="en-US" sz="1600" b="1"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13520844 - Bùi Đình Lộc Thọ</a:t>
            </a:r>
          </a:p>
          <a:p>
            <a:pPr>
              <a:spcBef>
                <a:spcPts val="500"/>
              </a:spcBef>
            </a:pPr>
            <a:r>
              <a:rPr lang="en-US" sz="1600" b="1"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13520231 - Nguyễn Thanh Hải</a:t>
            </a:r>
            <a:endParaRPr lang="vi-VN" sz="1600" b="1">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4" name="TextBox 13"/>
          <p:cNvSpPr txBox="1"/>
          <p:nvPr/>
        </p:nvSpPr>
        <p:spPr>
          <a:xfrm>
            <a:off x="5414363" y="2683324"/>
            <a:ext cx="3100706" cy="679673"/>
          </a:xfrm>
          <a:prstGeom prst="rect">
            <a:avLst/>
          </a:prstGeom>
          <a:noFill/>
        </p:spPr>
        <p:txBody>
          <a:bodyPr wrap="square" rtlCol="0">
            <a:spAutoFit/>
          </a:bodyPr>
          <a:lstStyle/>
          <a:p>
            <a:r>
              <a:rPr lang="en-US" sz="1800" b="1"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GVHD:</a:t>
            </a:r>
          </a:p>
          <a:p>
            <a:pPr>
              <a:spcBef>
                <a:spcPts val="500"/>
              </a:spcBef>
            </a:pPr>
            <a:r>
              <a:rPr lang="en-US" sz="1600" b="1">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600" b="1"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600" b="1">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ThS. Nguyễn Trác Thức</a:t>
            </a:r>
            <a:endParaRPr lang="en-US" sz="1600" b="1"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3" name="TextBox 2"/>
          <p:cNvSpPr txBox="1"/>
          <p:nvPr/>
        </p:nvSpPr>
        <p:spPr>
          <a:xfrm flipH="1">
            <a:off x="289936" y="4173502"/>
            <a:ext cx="4804577" cy="461665"/>
          </a:xfrm>
          <a:prstGeom prst="rect">
            <a:avLst/>
          </a:prstGeom>
          <a:noFill/>
        </p:spPr>
        <p:txBody>
          <a:bodyPr wrap="square" rtlCol="0">
            <a:spAutoFit/>
          </a:bodyPr>
          <a:lstStyle/>
          <a:p>
            <a:r>
              <a:rPr lang="en-US" sz="2300">
                <a:solidFill>
                  <a:schemeClr val="tx1">
                    <a:lumMod val="65000"/>
                    <a:lumOff val="35000"/>
                  </a:schemeClr>
                </a:solidFill>
                <a:effectLst>
                  <a:outerShdw blurRad="38100" dist="38100" dir="2700000" algn="tl">
                    <a:srgbClr val="000000">
                      <a:alpha val="43137"/>
                    </a:srgbClr>
                  </a:outerShdw>
                </a:effectLst>
                <a:latin typeface="Montserrat"/>
              </a:rPr>
              <a:t>Chuyên đề J2EE </a:t>
            </a:r>
            <a:r>
              <a:rPr lang="en-US" sz="2300" smtClean="0">
                <a:solidFill>
                  <a:schemeClr val="tx1">
                    <a:lumMod val="65000"/>
                    <a:lumOff val="35000"/>
                  </a:schemeClr>
                </a:solidFill>
                <a:effectLst>
                  <a:outerShdw blurRad="38100" dist="38100" dir="2700000" algn="tl">
                    <a:srgbClr val="000000">
                      <a:alpha val="43137"/>
                    </a:srgbClr>
                  </a:outerShdw>
                </a:effectLst>
                <a:latin typeface="Montserrat"/>
              </a:rPr>
              <a:t>- </a:t>
            </a:r>
            <a:r>
              <a:rPr lang="en-US" sz="2300">
                <a:solidFill>
                  <a:schemeClr val="tx1">
                    <a:lumMod val="65000"/>
                    <a:lumOff val="35000"/>
                  </a:schemeClr>
                </a:solidFill>
                <a:effectLst>
                  <a:outerShdw blurRad="38100" dist="38100" dir="2700000" algn="tl">
                    <a:srgbClr val="000000">
                      <a:alpha val="43137"/>
                    </a:srgbClr>
                  </a:outerShdw>
                </a:effectLst>
                <a:latin typeface="Montserrat"/>
              </a:rPr>
              <a:t>SE325.H22</a:t>
            </a:r>
            <a:endParaRPr lang="vi-VN" sz="2300">
              <a:solidFill>
                <a:schemeClr val="tx1">
                  <a:lumMod val="65000"/>
                  <a:lumOff val="35000"/>
                </a:schemeClr>
              </a:solidFill>
              <a:effectLst>
                <a:outerShdw blurRad="38100" dist="38100" dir="2700000" algn="tl">
                  <a:srgbClr val="000000">
                    <a:alpha val="43137"/>
                  </a:srgbClr>
                </a:outerShdw>
              </a:effectLst>
              <a:latin typeface="Montserrat"/>
            </a:endParaRPr>
          </a:p>
        </p:txBody>
      </p:sp>
      <p:pic>
        <p:nvPicPr>
          <p:cNvPr id="1026" name="Picture 2" descr="Kết quả hình ảnh cho aj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3437" y="453903"/>
            <a:ext cx="2942559" cy="19083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BFD0"/>
        </a:solidFill>
        <a:effectLst/>
      </p:bgPr>
    </p:bg>
    <p:spTree>
      <p:nvGrpSpPr>
        <p:cNvPr id="1" name="Shape 122"/>
        <p:cNvGrpSpPr/>
        <p:nvPr/>
      </p:nvGrpSpPr>
      <p:grpSpPr>
        <a:xfrm>
          <a:off x="0" y="0"/>
          <a:ext cx="0" cy="0"/>
          <a:chOff x="0" y="0"/>
          <a:chExt cx="0" cy="0"/>
        </a:xfrm>
      </p:grpSpPr>
      <p:grpSp>
        <p:nvGrpSpPr>
          <p:cNvPr id="15" name="Shape 125"/>
          <p:cNvGrpSpPr/>
          <p:nvPr/>
        </p:nvGrpSpPr>
        <p:grpSpPr>
          <a:xfrm>
            <a:off x="3450504" y="1641547"/>
            <a:ext cx="664652" cy="1053756"/>
            <a:chOff x="6718575" y="2318625"/>
            <a:chExt cx="256950" cy="407375"/>
          </a:xfrm>
        </p:grpSpPr>
        <p:sp>
          <p:nvSpPr>
            <p:cNvPr id="16"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133"/>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4" name="Shape 123"/>
          <p:cNvSpPr txBox="1">
            <a:spLocks/>
          </p:cNvSpPr>
          <p:nvPr/>
        </p:nvSpPr>
        <p:spPr>
          <a:xfrm>
            <a:off x="1188190" y="2952071"/>
            <a:ext cx="5853932"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 sz="6000" smtClean="0"/>
              <a:t>Any </a:t>
            </a:r>
            <a:r>
              <a:rPr lang="en" sz="6000">
                <a:solidFill>
                  <a:srgbClr val="F44336"/>
                </a:solidFill>
              </a:rPr>
              <a:t>q</a:t>
            </a:r>
            <a:r>
              <a:rPr lang="en" sz="6000" smtClean="0">
                <a:solidFill>
                  <a:srgbClr val="F44336"/>
                </a:solidFill>
              </a:rPr>
              <a:t>uestion?</a:t>
            </a:r>
            <a:endParaRPr lang="en" sz="6000">
              <a:solidFill>
                <a:srgbClr val="F44336"/>
              </a:solidFill>
            </a:endParaRPr>
          </a:p>
        </p:txBody>
      </p:sp>
      <p:sp>
        <p:nvSpPr>
          <p:cNvPr id="14" name="Title 1"/>
          <p:cNvSpPr>
            <a:spLocks noGrp="1"/>
          </p:cNvSpPr>
          <p:nvPr>
            <p:ph type="title"/>
          </p:nvPr>
        </p:nvSpPr>
        <p:spPr>
          <a:xfrm>
            <a:off x="413347" y="333269"/>
            <a:ext cx="5324100" cy="426585"/>
          </a:xfrm>
        </p:spPr>
        <p:txBody>
          <a:bodyPr/>
          <a:lstStyle/>
          <a:p>
            <a:r>
              <a:rPr lang="vi-VN" smtClean="0">
                <a:solidFill>
                  <a:srgbClr val="00B0F0"/>
                </a:solidFill>
                <a:effectLst>
                  <a:outerShdw blurRad="38100" dist="38100" dir="2700000" algn="tl">
                    <a:srgbClr val="000000">
                      <a:alpha val="43137"/>
                    </a:srgbClr>
                  </a:outerShdw>
                </a:effectLst>
              </a:rPr>
              <a:t>Discuss</a:t>
            </a:r>
            <a:endParaRPr lang="vi-VN"/>
          </a:p>
        </p:txBody>
      </p:sp>
    </p:spTree>
    <p:extLst>
      <p:ext uri="{BB962C8B-B14F-4D97-AF65-F5344CB8AC3E}">
        <p14:creationId xmlns:p14="http://schemas.microsoft.com/office/powerpoint/2010/main" val="335893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BFD0"/>
        </a:solidFill>
        <a:effectLst/>
      </p:bgPr>
    </p:bg>
    <p:spTree>
      <p:nvGrpSpPr>
        <p:cNvPr id="1" name="Shape 77"/>
        <p:cNvGrpSpPr/>
        <p:nvPr/>
      </p:nvGrpSpPr>
      <p:grpSpPr>
        <a:xfrm>
          <a:off x="0" y="0"/>
          <a:ext cx="0" cy="0"/>
          <a:chOff x="0" y="0"/>
          <a:chExt cx="0" cy="0"/>
        </a:xfrm>
      </p:grpSpPr>
      <p:sp>
        <p:nvSpPr>
          <p:cNvPr id="3" name="Text Placeholder 2"/>
          <p:cNvSpPr>
            <a:spLocks noGrp="1"/>
          </p:cNvSpPr>
          <p:nvPr>
            <p:ph type="body" idx="1"/>
          </p:nvPr>
        </p:nvSpPr>
        <p:spPr/>
        <p:txBody>
          <a:bodyPr/>
          <a:lstStyle/>
          <a:p>
            <a:pPr marL="571500" indent="-571500">
              <a:spcBef>
                <a:spcPts val="1500"/>
              </a:spcBef>
            </a:pPr>
            <a:r>
              <a:rPr lang="en" sz="3000" smtClean="0"/>
              <a:t>Ajax</a:t>
            </a:r>
            <a:endParaRPr lang="en-US" sz="3000" smtClean="0">
              <a:latin typeface="Montserrat"/>
            </a:endParaRPr>
          </a:p>
          <a:p>
            <a:pPr marL="571500" indent="-571500">
              <a:spcBef>
                <a:spcPts val="1500"/>
              </a:spcBef>
            </a:pPr>
            <a:r>
              <a:rPr lang="en-US" sz="3000">
                <a:latin typeface="Montserrat"/>
              </a:rPr>
              <a:t>XMLHttpRequest</a:t>
            </a:r>
            <a:endParaRPr lang="en-US" sz="3000" smtClean="0">
              <a:latin typeface="Montserrat"/>
            </a:endParaRPr>
          </a:p>
          <a:p>
            <a:pPr marL="571500" indent="-571500">
              <a:spcBef>
                <a:spcPts val="1500"/>
              </a:spcBef>
            </a:pPr>
            <a:r>
              <a:rPr lang="en-US" sz="3000" smtClean="0">
                <a:latin typeface="Montserrat"/>
              </a:rPr>
              <a:t>Demo</a:t>
            </a:r>
          </a:p>
          <a:p>
            <a:pPr marL="571500" indent="-571500">
              <a:spcBef>
                <a:spcPts val="1500"/>
              </a:spcBef>
            </a:pPr>
            <a:r>
              <a:rPr lang="en-US" sz="3000" smtClean="0">
                <a:latin typeface="Montserrat"/>
              </a:rPr>
              <a:t>Question</a:t>
            </a:r>
          </a:p>
        </p:txBody>
      </p:sp>
      <p:sp>
        <p:nvSpPr>
          <p:cNvPr id="7" name="Title 1"/>
          <p:cNvSpPr>
            <a:spLocks noGrp="1"/>
          </p:cNvSpPr>
          <p:nvPr>
            <p:ph type="title"/>
          </p:nvPr>
        </p:nvSpPr>
        <p:spPr>
          <a:xfrm>
            <a:off x="413347" y="333269"/>
            <a:ext cx="5324100" cy="426585"/>
          </a:xfrm>
        </p:spPr>
        <p:txBody>
          <a:bodyPr/>
          <a:lstStyle/>
          <a:p>
            <a:r>
              <a:rPr lang="en" smtClean="0">
                <a:solidFill>
                  <a:srgbClr val="00B0F0"/>
                </a:solidFill>
                <a:effectLst>
                  <a:outerShdw blurRad="38100" dist="38100" dir="2700000" algn="tl">
                    <a:srgbClr val="000000">
                      <a:alpha val="43137"/>
                    </a:srgbClr>
                  </a:outerShdw>
                </a:effectLst>
              </a:rPr>
              <a:t>Agenda</a:t>
            </a:r>
            <a:endParaRPr lang="vi-V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BFD0"/>
        </a:solidFill>
        <a:effectLst/>
      </p:bgPr>
    </p:bg>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en" smtClean="0">
                <a:solidFill>
                  <a:srgbClr val="00B0F0"/>
                </a:solidFill>
                <a:effectLst>
                  <a:outerShdw blurRad="38100" dist="38100" dir="2700000" algn="tl">
                    <a:srgbClr val="000000">
                      <a:alpha val="43137"/>
                    </a:srgbClr>
                  </a:outerShdw>
                </a:effectLst>
              </a:rPr>
              <a:t>Ajax</a:t>
            </a:r>
            <a:endParaRPr lang="vi-VN"/>
          </a:p>
        </p:txBody>
      </p:sp>
      <p:sp>
        <p:nvSpPr>
          <p:cNvPr id="3" name="Text Placeholder 2"/>
          <p:cNvSpPr>
            <a:spLocks noGrp="1"/>
          </p:cNvSpPr>
          <p:nvPr>
            <p:ph type="body" idx="1"/>
          </p:nvPr>
        </p:nvSpPr>
        <p:spPr/>
        <p:txBody>
          <a:bodyPr/>
          <a:lstStyle/>
          <a:p>
            <a:pPr marL="342900" indent="-342900">
              <a:spcBef>
                <a:spcPts val="1500"/>
              </a:spcBef>
            </a:pPr>
            <a:r>
              <a:rPr lang="vi-VN"/>
              <a:t>Ajax </a:t>
            </a:r>
            <a:r>
              <a:rPr lang="vi-VN" smtClean="0"/>
              <a:t>(</a:t>
            </a:r>
            <a:r>
              <a:rPr lang="vi-VN" b="1" smtClean="0"/>
              <a:t>A</a:t>
            </a:r>
            <a:r>
              <a:rPr lang="vi-VN" smtClean="0"/>
              <a:t>synchronous </a:t>
            </a:r>
            <a:r>
              <a:rPr lang="vi-VN" b="1"/>
              <a:t>J</a:t>
            </a:r>
            <a:r>
              <a:rPr lang="vi-VN"/>
              <a:t>avaScript </a:t>
            </a:r>
            <a:r>
              <a:rPr lang="vi-VN" b="1" smtClean="0"/>
              <a:t>A</a:t>
            </a:r>
            <a:r>
              <a:rPr lang="vi-VN" smtClean="0"/>
              <a:t>nd </a:t>
            </a:r>
            <a:r>
              <a:rPr lang="vi-VN" b="1" smtClean="0"/>
              <a:t>X</a:t>
            </a:r>
            <a:r>
              <a:rPr lang="vi-VN" smtClean="0"/>
              <a:t>ML).</a:t>
            </a:r>
          </a:p>
          <a:p>
            <a:pPr marL="342900" indent="-342900">
              <a:spcBef>
                <a:spcPts val="1500"/>
              </a:spcBef>
            </a:pPr>
            <a:r>
              <a:rPr lang="vi-VN" b="1" smtClean="0"/>
              <a:t>Load</a:t>
            </a:r>
            <a:r>
              <a:rPr lang="vi-VN" smtClean="0"/>
              <a:t> dữ liệu mà </a:t>
            </a:r>
            <a:r>
              <a:rPr lang="vi-VN" b="1" smtClean="0"/>
              <a:t>không</a:t>
            </a:r>
            <a:r>
              <a:rPr lang="vi-VN" smtClean="0"/>
              <a:t> yêu cầu </a:t>
            </a:r>
            <a:r>
              <a:rPr lang="vi-VN" b="1" smtClean="0"/>
              <a:t>tải lại trang</a:t>
            </a:r>
            <a:r>
              <a:rPr lang="vi-VN" smtClean="0"/>
              <a:t>.</a:t>
            </a:r>
          </a:p>
          <a:p>
            <a:pPr marL="342900" indent="-342900">
              <a:spcBef>
                <a:spcPts val="1500"/>
              </a:spcBef>
            </a:pPr>
            <a:r>
              <a:rPr lang="en-US" smtClean="0"/>
              <a:t>Được viết bằng </a:t>
            </a:r>
            <a:r>
              <a:rPr lang="en-US" b="1" smtClean="0"/>
              <a:t>Javascript</a:t>
            </a:r>
            <a:r>
              <a:rPr lang="en-US" smtClean="0"/>
              <a:t>.</a:t>
            </a:r>
          </a:p>
          <a:p>
            <a:pPr marL="342900" indent="-342900">
              <a:spcBef>
                <a:spcPts val="1500"/>
              </a:spcBef>
            </a:pPr>
            <a:r>
              <a:rPr lang="vi-VN" smtClean="0"/>
              <a:t>Tăng tính </a:t>
            </a:r>
            <a:r>
              <a:rPr lang="vi-VN" b="1" smtClean="0"/>
              <a:t>tương tác</a:t>
            </a:r>
            <a:r>
              <a:rPr lang="vi-VN" smtClean="0"/>
              <a:t>, </a:t>
            </a:r>
            <a:r>
              <a:rPr lang="vi-VN" b="1" smtClean="0"/>
              <a:t>nhanh hơn</a:t>
            </a:r>
            <a:r>
              <a:rPr lang="vi-VN" smtClean="0"/>
              <a:t>.</a:t>
            </a:r>
          </a:p>
          <a:p>
            <a:pPr marL="342900" indent="-342900">
              <a:spcBef>
                <a:spcPts val="1500"/>
              </a:spcBef>
            </a:pPr>
            <a:r>
              <a:rPr lang="vi-VN" smtClean="0"/>
              <a:t>2/2005 khái niệm “Ajax” </a:t>
            </a:r>
            <a:r>
              <a:rPr lang="en-US" smtClean="0"/>
              <a:t>xuất hiện trong Ajax</a:t>
            </a:r>
            <a:r>
              <a:rPr lang="en-US"/>
              <a:t>: A New Approach </a:t>
            </a:r>
            <a:r>
              <a:rPr lang="en-US" smtClean="0"/>
              <a:t>to </a:t>
            </a:r>
            <a:r>
              <a:rPr lang="en-US"/>
              <a:t>Web </a:t>
            </a:r>
            <a:r>
              <a:rPr lang="en-US" smtClean="0"/>
              <a:t>Applications vi</a:t>
            </a:r>
            <a:r>
              <a:rPr lang="vi-VN" smtClean="0"/>
              <a:t>ết bởi </a:t>
            </a:r>
            <a:r>
              <a:rPr lang="vi-VN" b="1" smtClean="0"/>
              <a:t>Jesse </a:t>
            </a:r>
            <a:r>
              <a:rPr lang="vi-VN" b="1"/>
              <a:t>James </a:t>
            </a:r>
            <a:r>
              <a:rPr lang="vi-VN" b="1" smtClean="0"/>
              <a:t>Garrett</a:t>
            </a:r>
            <a:r>
              <a:rPr lang="vi-VN" smtClean="0"/>
              <a:t>.</a:t>
            </a: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BFD0"/>
        </a:solidFill>
        <a:effectLst/>
      </p:bgPr>
    </p:bg>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en" smtClean="0">
                <a:solidFill>
                  <a:srgbClr val="00B0F0"/>
                </a:solidFill>
                <a:effectLst>
                  <a:outerShdw blurRad="38100" dist="38100" dir="2700000" algn="tl">
                    <a:srgbClr val="000000">
                      <a:alpha val="43137"/>
                    </a:srgbClr>
                  </a:outerShdw>
                </a:effectLst>
              </a:rPr>
              <a:t>Ajax</a:t>
            </a:r>
            <a:endParaRPr lang="vi-VN"/>
          </a:p>
        </p:txBody>
      </p:sp>
      <p:pic>
        <p:nvPicPr>
          <p:cNvPr id="2050" name="Picture 2" descr="Kết quả hình ảnh cho difference between classic web application model and ajax web application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119" y="66802"/>
            <a:ext cx="5283201" cy="500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88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BFD0"/>
        </a:solidFill>
        <a:effectLst/>
      </p:bgPr>
    </p:bg>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00B0F0"/>
                </a:solidFill>
                <a:effectLst>
                  <a:outerShdw blurRad="38100" dist="38100" dir="2700000" algn="tl">
                    <a:srgbClr val="000000">
                      <a:alpha val="43137"/>
                    </a:srgbClr>
                  </a:outerShdw>
                </a:effectLst>
              </a:rPr>
              <a:t>XMLHttpRequest</a:t>
            </a:r>
            <a:endParaRPr lang="vi-VN"/>
          </a:p>
        </p:txBody>
      </p:sp>
      <p:sp>
        <p:nvSpPr>
          <p:cNvPr id="4" name="Text Placeholder 2"/>
          <p:cNvSpPr>
            <a:spLocks noGrp="1"/>
          </p:cNvSpPr>
          <p:nvPr>
            <p:ph type="body" idx="1"/>
          </p:nvPr>
        </p:nvSpPr>
        <p:spPr>
          <a:xfrm>
            <a:off x="631065" y="779177"/>
            <a:ext cx="7463307" cy="3760631"/>
          </a:xfrm>
        </p:spPr>
        <p:txBody>
          <a:bodyPr/>
          <a:lstStyle/>
          <a:p>
            <a:pPr marL="342900" indent="-342900">
              <a:spcBef>
                <a:spcPts val="1500"/>
              </a:spcBef>
            </a:pPr>
            <a:r>
              <a:rPr lang="vi-VN" smtClean="0"/>
              <a:t>Là thành phần cốt lõi của Ajax.</a:t>
            </a:r>
          </a:p>
          <a:p>
            <a:pPr marL="342900" indent="-342900">
              <a:spcBef>
                <a:spcPts val="1500"/>
              </a:spcBef>
            </a:pPr>
            <a:r>
              <a:rPr lang="vi-VN" b="1" smtClean="0"/>
              <a:t>Trao đổi dữ liệu </a:t>
            </a:r>
            <a:r>
              <a:rPr lang="vi-VN" smtClean="0"/>
              <a:t>với </a:t>
            </a:r>
            <a:r>
              <a:rPr lang="vi-VN" b="1" smtClean="0"/>
              <a:t>Server</a:t>
            </a:r>
            <a:r>
              <a:rPr lang="vi-VN" smtClean="0"/>
              <a:t> ở Background.</a:t>
            </a:r>
          </a:p>
          <a:p>
            <a:pPr marL="342900" indent="-342900">
              <a:spcBef>
                <a:spcPts val="1500"/>
              </a:spcBef>
            </a:pPr>
            <a:r>
              <a:rPr lang="vi-VN"/>
              <a:t>API sử dụng bởi </a:t>
            </a:r>
            <a:r>
              <a:rPr lang="vi-VN" b="1"/>
              <a:t>JavaScript</a:t>
            </a:r>
            <a:r>
              <a:rPr lang="vi-VN"/>
              <a:t>, Jscript, </a:t>
            </a:r>
            <a:r>
              <a:rPr lang="vi-VN" smtClean="0"/>
              <a:t>VBScript,...        để </a:t>
            </a:r>
            <a:r>
              <a:rPr lang="vi-VN" b="1" smtClean="0"/>
              <a:t>truyền tải </a:t>
            </a:r>
            <a:r>
              <a:rPr lang="vi-VN" smtClean="0"/>
              <a:t>và </a:t>
            </a:r>
            <a:r>
              <a:rPr lang="vi-VN" b="1"/>
              <a:t>thao tác </a:t>
            </a:r>
            <a:r>
              <a:rPr lang="vi-VN"/>
              <a:t>dữ liệu XML </a:t>
            </a:r>
            <a:r>
              <a:rPr lang="vi-VN" b="1"/>
              <a:t>đến và đi </a:t>
            </a:r>
            <a:r>
              <a:rPr lang="vi-VN"/>
              <a:t>từ </a:t>
            </a:r>
            <a:r>
              <a:rPr lang="vi-VN" smtClean="0"/>
              <a:t>một máy </a:t>
            </a:r>
            <a:r>
              <a:rPr lang="vi-VN"/>
              <a:t>chủ web sử dụng </a:t>
            </a:r>
            <a:r>
              <a:rPr lang="vi-VN" b="1"/>
              <a:t>phương thức </a:t>
            </a:r>
            <a:r>
              <a:rPr lang="vi-VN" b="1" smtClean="0"/>
              <a:t>HTTP</a:t>
            </a:r>
            <a:r>
              <a:rPr lang="vi-VN" smtClean="0"/>
              <a:t>.</a:t>
            </a:r>
          </a:p>
          <a:p>
            <a:pPr marL="342900" indent="-342900">
              <a:spcBef>
                <a:spcPts val="1500"/>
              </a:spcBef>
            </a:pPr>
            <a:r>
              <a:rPr lang="en-US" smtClean="0"/>
              <a:t>Ra mắt </a:t>
            </a:r>
            <a:r>
              <a:rPr lang="en-US"/>
              <a:t>từ phiên bản </a:t>
            </a:r>
            <a:r>
              <a:rPr lang="en-US" b="1"/>
              <a:t>IE 5.5</a:t>
            </a:r>
            <a:r>
              <a:rPr lang="en-US"/>
              <a:t>, phát hành </a:t>
            </a:r>
            <a:r>
              <a:rPr lang="en-US" smtClean="0"/>
              <a:t>năm </a:t>
            </a:r>
            <a:r>
              <a:rPr lang="en-US" b="1" smtClean="0"/>
              <a:t>2000</a:t>
            </a:r>
            <a:r>
              <a:rPr lang="en-US" smtClean="0"/>
              <a:t>. </a:t>
            </a:r>
          </a:p>
          <a:p>
            <a:pPr marL="342900" indent="-342900">
              <a:spcBef>
                <a:spcPts val="1500"/>
              </a:spcBef>
            </a:pPr>
            <a:r>
              <a:rPr lang="vi-VN" smtClean="0"/>
              <a:t>Hỗ trợ trên </a:t>
            </a:r>
            <a:r>
              <a:rPr lang="vi-VN" b="1" smtClean="0"/>
              <a:t>nhiều trình duyệt </a:t>
            </a:r>
            <a:r>
              <a:rPr lang="vi-VN" smtClean="0"/>
              <a:t>(IE, Chrome, Firefox, Safari, Opera,...)</a:t>
            </a:r>
            <a:endParaRPr lang="en-US" smtClean="0"/>
          </a:p>
        </p:txBody>
      </p:sp>
    </p:spTree>
    <p:extLst>
      <p:ext uri="{BB962C8B-B14F-4D97-AF65-F5344CB8AC3E}">
        <p14:creationId xmlns:p14="http://schemas.microsoft.com/office/powerpoint/2010/main" val="136767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BFD0"/>
        </a:solidFill>
        <a:effectLst/>
      </p:bgPr>
    </p:bg>
    <p:spTree>
      <p:nvGrpSpPr>
        <p:cNvPr id="1" name="Shape 290"/>
        <p:cNvGrpSpPr/>
        <p:nvPr/>
      </p:nvGrpSpPr>
      <p:grpSpPr>
        <a:xfrm>
          <a:off x="0" y="0"/>
          <a:ext cx="0" cy="0"/>
          <a:chOff x="0" y="0"/>
          <a:chExt cx="0" cy="0"/>
        </a:xfrm>
      </p:grpSpPr>
      <p:sp>
        <p:nvSpPr>
          <p:cNvPr id="2" name="Title 1"/>
          <p:cNvSpPr>
            <a:spLocks noGrp="1"/>
          </p:cNvSpPr>
          <p:nvPr>
            <p:ph type="title"/>
          </p:nvPr>
        </p:nvSpPr>
        <p:spPr>
          <a:xfrm>
            <a:off x="413346" y="333269"/>
            <a:ext cx="6556413" cy="426585"/>
          </a:xfrm>
        </p:spPr>
        <p:txBody>
          <a:bodyPr/>
          <a:lstStyle/>
          <a:p>
            <a:r>
              <a:rPr lang="vi-VN" smtClean="0">
                <a:solidFill>
                  <a:srgbClr val="00B0F0"/>
                </a:solidFill>
                <a:effectLst>
                  <a:outerShdw blurRad="38100" dist="38100" dir="2700000" algn="tl">
                    <a:srgbClr val="000000">
                      <a:alpha val="43137"/>
                    </a:srgbClr>
                  </a:outerShdw>
                </a:effectLst>
              </a:rPr>
              <a:t>XMLHttpRequest – phương thức</a:t>
            </a:r>
            <a:endParaRPr lang="vi-VN"/>
          </a:p>
        </p:txBody>
      </p:sp>
      <p:sp>
        <p:nvSpPr>
          <p:cNvPr id="3" name="Text Placeholder 2"/>
          <p:cNvSpPr>
            <a:spLocks noGrp="1"/>
          </p:cNvSpPr>
          <p:nvPr>
            <p:ph type="body" idx="1"/>
          </p:nvPr>
        </p:nvSpPr>
        <p:spPr>
          <a:xfrm>
            <a:off x="631065" y="779177"/>
            <a:ext cx="7463307" cy="3760631"/>
          </a:xfrm>
        </p:spPr>
        <p:txBody>
          <a:bodyPr/>
          <a:lstStyle/>
          <a:p>
            <a:pPr marL="342900" indent="-342900">
              <a:spcBef>
                <a:spcPts val="1000"/>
              </a:spcBef>
            </a:pPr>
            <a:r>
              <a:rPr lang="vi-VN">
                <a:effectLst>
                  <a:outerShdw blurRad="38100" dist="38100" dir="2700000" algn="tl">
                    <a:srgbClr val="000000">
                      <a:alpha val="43137"/>
                    </a:srgbClr>
                  </a:outerShdw>
                </a:effectLst>
              </a:rPr>
              <a:t>abort</a:t>
            </a:r>
            <a:r>
              <a:rPr lang="vi-VN" smtClean="0"/>
              <a:t>()</a:t>
            </a:r>
            <a:endParaRPr lang="vi-VN"/>
          </a:p>
          <a:p>
            <a:pPr marL="342900" indent="-342900">
              <a:spcBef>
                <a:spcPts val="1000"/>
              </a:spcBef>
            </a:pPr>
            <a:r>
              <a:rPr lang="vi-VN">
                <a:effectLst>
                  <a:outerShdw blurRad="38100" dist="38100" dir="2700000" algn="tl">
                    <a:srgbClr val="000000">
                      <a:alpha val="43137"/>
                    </a:srgbClr>
                  </a:outerShdw>
                </a:effectLst>
              </a:rPr>
              <a:t>getAllResponseHeaders</a:t>
            </a:r>
            <a:r>
              <a:rPr lang="vi-VN" smtClean="0"/>
              <a:t>()</a:t>
            </a:r>
            <a:endParaRPr lang="vi-VN"/>
          </a:p>
          <a:p>
            <a:pPr marL="342900" indent="-342900">
              <a:spcBef>
                <a:spcPts val="1000"/>
              </a:spcBef>
            </a:pPr>
            <a:r>
              <a:rPr lang="vi-VN" smtClean="0">
                <a:effectLst>
                  <a:outerShdw blurRad="38100" dist="38100" dir="2700000" algn="tl">
                    <a:srgbClr val="000000">
                      <a:alpha val="43137"/>
                    </a:srgbClr>
                  </a:outerShdw>
                </a:effectLst>
              </a:rPr>
              <a:t>getResponseHeader</a:t>
            </a:r>
            <a:r>
              <a:rPr lang="vi-VN" smtClean="0"/>
              <a:t>(headerName)</a:t>
            </a:r>
            <a:endParaRPr lang="vi-VN"/>
          </a:p>
          <a:p>
            <a:pPr marL="342900" indent="-342900">
              <a:spcBef>
                <a:spcPts val="1000"/>
              </a:spcBef>
            </a:pPr>
            <a:r>
              <a:rPr lang="vi-VN" smtClean="0">
                <a:effectLst>
                  <a:outerShdw blurRad="38100" dist="38100" dir="2700000" algn="tl">
                    <a:srgbClr val="000000">
                      <a:alpha val="43137"/>
                    </a:srgbClr>
                  </a:outerShdw>
                </a:effectLst>
              </a:rPr>
              <a:t>open</a:t>
            </a:r>
            <a:r>
              <a:rPr lang="vi-VN" smtClean="0"/>
              <a:t>(method</a:t>
            </a:r>
            <a:r>
              <a:rPr lang="vi-VN"/>
              <a:t>, </a:t>
            </a:r>
            <a:r>
              <a:rPr lang="vi-VN" smtClean="0"/>
              <a:t>URL)	</a:t>
            </a:r>
            <a:r>
              <a:rPr lang="vi-VN"/>
              <a:t> </a:t>
            </a:r>
            <a:r>
              <a:rPr lang="vi-VN" smtClean="0"/>
              <a:t>		 </a:t>
            </a:r>
            <a:r>
              <a:rPr lang="vi-VN" smtClean="0">
                <a:effectLst>
                  <a:outerShdw blurRad="38100" dist="38100" dir="2700000" algn="tl">
                    <a:srgbClr val="000000">
                      <a:alpha val="43137"/>
                    </a:srgbClr>
                  </a:outerShdw>
                </a:effectLst>
              </a:rPr>
              <a:t>open</a:t>
            </a:r>
            <a:r>
              <a:rPr lang="vi-VN" smtClean="0"/>
              <a:t>(method</a:t>
            </a:r>
            <a:r>
              <a:rPr lang="vi-VN"/>
              <a:t>, URL, </a:t>
            </a:r>
            <a:r>
              <a:rPr lang="vi-VN" smtClean="0"/>
              <a:t>async)</a:t>
            </a:r>
            <a:r>
              <a:rPr lang="vi-VN"/>
              <a:t> </a:t>
            </a:r>
            <a:r>
              <a:rPr lang="vi-VN" smtClean="0"/>
              <a:t>		 </a:t>
            </a:r>
            <a:r>
              <a:rPr lang="vi-VN" smtClean="0">
                <a:effectLst>
                  <a:outerShdw blurRad="38100" dist="38100" dir="2700000" algn="tl">
                    <a:srgbClr val="000000">
                      <a:alpha val="43137"/>
                    </a:srgbClr>
                  </a:outerShdw>
                </a:effectLst>
              </a:rPr>
              <a:t>open</a:t>
            </a:r>
            <a:r>
              <a:rPr lang="vi-VN" smtClean="0"/>
              <a:t>(method</a:t>
            </a:r>
            <a:r>
              <a:rPr lang="vi-VN"/>
              <a:t>, URL, async, </a:t>
            </a:r>
            <a:r>
              <a:rPr lang="vi-VN" smtClean="0"/>
              <a:t>userName) 	 </a:t>
            </a:r>
            <a:r>
              <a:rPr lang="vi-VN" smtClean="0">
                <a:effectLst>
                  <a:outerShdw blurRad="38100" dist="38100" dir="2700000" algn="tl">
                    <a:srgbClr val="000000">
                      <a:alpha val="43137"/>
                    </a:srgbClr>
                  </a:outerShdw>
                </a:effectLst>
              </a:rPr>
              <a:t>open</a:t>
            </a:r>
            <a:r>
              <a:rPr lang="vi-VN" smtClean="0"/>
              <a:t>(method</a:t>
            </a:r>
            <a:r>
              <a:rPr lang="vi-VN"/>
              <a:t>, URL, async, userName, </a:t>
            </a:r>
            <a:r>
              <a:rPr lang="vi-VN" smtClean="0"/>
              <a:t>password) </a:t>
            </a:r>
          </a:p>
          <a:p>
            <a:pPr marL="342900" indent="-342900">
              <a:spcBef>
                <a:spcPts val="1000"/>
              </a:spcBef>
            </a:pPr>
            <a:r>
              <a:rPr lang="vi-VN" smtClean="0">
                <a:effectLst>
                  <a:outerShdw blurRad="38100" dist="38100" dir="2700000" algn="tl">
                    <a:srgbClr val="000000">
                      <a:alpha val="43137"/>
                    </a:srgbClr>
                  </a:outerShdw>
                </a:effectLst>
              </a:rPr>
              <a:t>send</a:t>
            </a:r>
            <a:r>
              <a:rPr lang="vi-VN" smtClean="0"/>
              <a:t>(content)</a:t>
            </a:r>
          </a:p>
          <a:p>
            <a:pPr marL="342900" indent="-342900">
              <a:spcBef>
                <a:spcPts val="1000"/>
              </a:spcBef>
            </a:pPr>
            <a:r>
              <a:rPr lang="vi-VN" smtClean="0">
                <a:effectLst>
                  <a:outerShdw blurRad="38100" dist="38100" dir="2700000" algn="tl">
                    <a:srgbClr val="000000">
                      <a:alpha val="43137"/>
                    </a:srgbClr>
                  </a:outerShdw>
                </a:effectLst>
              </a:rPr>
              <a:t>setRequestHeader</a:t>
            </a:r>
            <a:r>
              <a:rPr lang="vi-VN" smtClean="0"/>
              <a:t>(label, value)</a:t>
            </a:r>
            <a:endParaRPr lang="en-US" smtClean="0"/>
          </a:p>
        </p:txBody>
      </p:sp>
    </p:spTree>
    <p:extLst>
      <p:ext uri="{BB962C8B-B14F-4D97-AF65-F5344CB8AC3E}">
        <p14:creationId xmlns:p14="http://schemas.microsoft.com/office/powerpoint/2010/main" val="17079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BFD0"/>
        </a:solidFill>
        <a:effectLst/>
      </p:bgPr>
    </p:bg>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00B0F0"/>
                </a:solidFill>
                <a:effectLst>
                  <a:outerShdw blurRad="38100" dist="38100" dir="2700000" algn="tl">
                    <a:srgbClr val="000000">
                      <a:alpha val="43137"/>
                    </a:srgbClr>
                  </a:outerShdw>
                </a:effectLst>
              </a:rPr>
              <a:t>XMLHttpRequest – thuộc tính</a:t>
            </a:r>
            <a:endParaRPr lang="vi-VN"/>
          </a:p>
        </p:txBody>
      </p:sp>
      <p:sp>
        <p:nvSpPr>
          <p:cNvPr id="3" name="Text Placeholder 2"/>
          <p:cNvSpPr>
            <a:spLocks noGrp="1"/>
          </p:cNvSpPr>
          <p:nvPr>
            <p:ph type="body" idx="1"/>
          </p:nvPr>
        </p:nvSpPr>
        <p:spPr>
          <a:xfrm>
            <a:off x="631065" y="779177"/>
            <a:ext cx="7463307" cy="3760631"/>
          </a:xfrm>
        </p:spPr>
        <p:txBody>
          <a:bodyPr/>
          <a:lstStyle/>
          <a:p>
            <a:pPr marL="342900" indent="-342900">
              <a:spcBef>
                <a:spcPts val="1000"/>
              </a:spcBef>
            </a:pPr>
            <a:r>
              <a:rPr lang="vi-VN" sz="2400" smtClean="0">
                <a:effectLst>
                  <a:outerShdw blurRad="38100" dist="38100" dir="2700000" algn="tl">
                    <a:srgbClr val="000000">
                      <a:alpha val="43137"/>
                    </a:srgbClr>
                  </a:outerShdw>
                </a:effectLst>
              </a:rPr>
              <a:t>onreadystatechange</a:t>
            </a:r>
          </a:p>
          <a:p>
            <a:pPr marL="342900" indent="-342900">
              <a:spcBef>
                <a:spcPts val="1000"/>
              </a:spcBef>
            </a:pPr>
            <a:r>
              <a:rPr lang="vi-VN" sz="2400" smtClean="0">
                <a:effectLst>
                  <a:outerShdw blurRad="38100" dist="38100" dir="2700000" algn="tl">
                    <a:srgbClr val="000000">
                      <a:alpha val="43137"/>
                    </a:srgbClr>
                  </a:outerShdw>
                </a:effectLst>
              </a:rPr>
              <a:t>readyState</a:t>
            </a:r>
          </a:p>
          <a:p>
            <a:pPr marL="342900" indent="-342900">
              <a:spcBef>
                <a:spcPts val="1000"/>
              </a:spcBef>
            </a:pPr>
            <a:r>
              <a:rPr lang="vi-VN" sz="2400" smtClean="0">
                <a:effectLst>
                  <a:outerShdw blurRad="38100" dist="38100" dir="2700000" algn="tl">
                    <a:srgbClr val="000000">
                      <a:alpha val="43137"/>
                    </a:srgbClr>
                  </a:outerShdw>
                </a:effectLst>
              </a:rPr>
              <a:t>responseText</a:t>
            </a:r>
          </a:p>
          <a:p>
            <a:pPr marL="342900" indent="-342900">
              <a:spcBef>
                <a:spcPts val="1000"/>
              </a:spcBef>
            </a:pPr>
            <a:r>
              <a:rPr lang="vi-VN" sz="2400" smtClean="0">
                <a:effectLst>
                  <a:outerShdw blurRad="38100" dist="38100" dir="2700000" algn="tl">
                    <a:srgbClr val="000000">
                      <a:alpha val="43137"/>
                    </a:srgbClr>
                  </a:outerShdw>
                </a:effectLst>
              </a:rPr>
              <a:t>responseXML</a:t>
            </a:r>
          </a:p>
          <a:p>
            <a:pPr marL="342900" indent="-342900">
              <a:spcBef>
                <a:spcPts val="1000"/>
              </a:spcBef>
            </a:pPr>
            <a:r>
              <a:rPr lang="vi-VN" sz="2400">
                <a:effectLst>
                  <a:outerShdw blurRad="38100" dist="38100" dir="2700000" algn="tl">
                    <a:srgbClr val="000000">
                      <a:alpha val="43137"/>
                    </a:srgbClr>
                  </a:outerShdw>
                </a:effectLst>
              </a:rPr>
              <a:t>s</a:t>
            </a:r>
            <a:r>
              <a:rPr lang="vi-VN" sz="2400" smtClean="0">
                <a:effectLst>
                  <a:outerShdw blurRad="38100" dist="38100" dir="2700000" algn="tl">
                    <a:srgbClr val="000000">
                      <a:alpha val="43137"/>
                    </a:srgbClr>
                  </a:outerShdw>
                </a:effectLst>
              </a:rPr>
              <a:t>tatus</a:t>
            </a:r>
          </a:p>
          <a:p>
            <a:pPr marL="342900" indent="-342900">
              <a:spcBef>
                <a:spcPts val="1000"/>
              </a:spcBef>
            </a:pPr>
            <a:r>
              <a:rPr lang="vi-VN" sz="2400" smtClean="0">
                <a:effectLst>
                  <a:outerShdw blurRad="38100" dist="38100" dir="2700000" algn="tl">
                    <a:srgbClr val="000000">
                      <a:alpha val="43137"/>
                    </a:srgbClr>
                  </a:outerShdw>
                </a:effectLst>
              </a:rPr>
              <a:t>statusText</a:t>
            </a:r>
            <a:endParaRPr lang="vi-VN" sz="2400" kern="120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425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BFD0"/>
        </a:solidFill>
        <a:effectLst/>
      </p:bgPr>
    </p:bg>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00B0F0"/>
                </a:solidFill>
                <a:effectLst>
                  <a:outerShdw blurRad="38100" dist="38100" dir="2700000" algn="tl">
                    <a:srgbClr val="000000">
                      <a:alpha val="43137"/>
                    </a:srgbClr>
                  </a:outerShdw>
                </a:effectLst>
              </a:rPr>
              <a:t>Demo</a:t>
            </a:r>
            <a:endParaRPr lang="vi-VN"/>
          </a:p>
        </p:txBody>
      </p:sp>
      <p:pic>
        <p:nvPicPr>
          <p:cNvPr id="3" name="Picture 2"/>
          <p:cNvPicPr>
            <a:picLocks noChangeAspect="1"/>
          </p:cNvPicPr>
          <p:nvPr/>
        </p:nvPicPr>
        <p:blipFill>
          <a:blip r:embed="rId3"/>
          <a:stretch>
            <a:fillRect/>
          </a:stretch>
        </p:blipFill>
        <p:spPr>
          <a:xfrm>
            <a:off x="2130251" y="231690"/>
            <a:ext cx="5466459" cy="4704468"/>
          </a:xfrm>
          <a:prstGeom prst="rect">
            <a:avLst/>
          </a:prstGeom>
        </p:spPr>
      </p:pic>
    </p:spTree>
    <p:extLst>
      <p:ext uri="{BB962C8B-B14F-4D97-AF65-F5344CB8AC3E}">
        <p14:creationId xmlns:p14="http://schemas.microsoft.com/office/powerpoint/2010/main" val="178762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BFD0"/>
        </a:solidFill>
        <a:effectLst/>
      </p:bgPr>
    </p:bg>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00B0F0"/>
                </a:solidFill>
                <a:effectLst>
                  <a:outerShdw blurRad="38100" dist="38100" dir="2700000" algn="tl">
                    <a:srgbClr val="000000">
                      <a:alpha val="43137"/>
                    </a:srgbClr>
                  </a:outerShdw>
                </a:effectLst>
              </a:rPr>
              <a:t>Demo</a:t>
            </a:r>
            <a:endParaRPr lang="vi-VN"/>
          </a:p>
        </p:txBody>
      </p:sp>
      <p:pic>
        <p:nvPicPr>
          <p:cNvPr id="5" name="Picture 4"/>
          <p:cNvPicPr>
            <a:picLocks noChangeAspect="1"/>
          </p:cNvPicPr>
          <p:nvPr/>
        </p:nvPicPr>
        <p:blipFill>
          <a:blip r:embed="rId3"/>
          <a:stretch>
            <a:fillRect/>
          </a:stretch>
        </p:blipFill>
        <p:spPr>
          <a:xfrm>
            <a:off x="1684747" y="191965"/>
            <a:ext cx="6520574" cy="4852308"/>
          </a:xfrm>
          <a:prstGeom prst="rect">
            <a:avLst/>
          </a:prstGeom>
        </p:spPr>
      </p:pic>
    </p:spTree>
    <p:extLst>
      <p:ext uri="{BB962C8B-B14F-4D97-AF65-F5344CB8AC3E}">
        <p14:creationId xmlns:p14="http://schemas.microsoft.com/office/powerpoint/2010/main" val="45968269"/>
      </p:ext>
    </p:extLst>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TotalTime>
  <Words>640</Words>
  <Application>Microsoft Office PowerPoint</Application>
  <PresentationFormat>On-screen Show (16:9)</PresentationFormat>
  <Paragraphs>78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Karla</vt:lpstr>
      <vt:lpstr>Montserrat</vt:lpstr>
      <vt:lpstr>Segoe UI</vt:lpstr>
      <vt:lpstr>Arvirargus template</vt:lpstr>
      <vt:lpstr>Ajax &amp;  Java EE</vt:lpstr>
      <vt:lpstr>Agenda</vt:lpstr>
      <vt:lpstr>Ajax</vt:lpstr>
      <vt:lpstr>Ajax</vt:lpstr>
      <vt:lpstr>XMLHttpRequest</vt:lpstr>
      <vt:lpstr>XMLHttpRequest – phương thức</vt:lpstr>
      <vt:lpstr>XMLHttpRequest – thuộc tính</vt:lpstr>
      <vt:lpstr>Demo</vt:lpstr>
      <vt:lpstr>Demo</vt:lpstr>
      <vt:lpstr>Discuss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dc:title>
  <cp:lastModifiedBy>Quang Nguyễn Văn</cp:lastModifiedBy>
  <cp:revision>227</cp:revision>
  <dcterms:modified xsi:type="dcterms:W3CDTF">2017-04-21T03:37:52Z</dcterms:modified>
</cp:coreProperties>
</file>