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handoutMasterIdLst>
    <p:handoutMasterId r:id="rId19"/>
  </p:handoutMasterIdLst>
  <p:sldIdLst>
    <p:sldId id="256" r:id="rId2"/>
    <p:sldId id="257" r:id="rId3"/>
    <p:sldId id="271" r:id="rId4"/>
    <p:sldId id="280" r:id="rId5"/>
    <p:sldId id="287" r:id="rId6"/>
    <p:sldId id="288" r:id="rId7"/>
    <p:sldId id="285" r:id="rId8"/>
    <p:sldId id="290" r:id="rId9"/>
    <p:sldId id="289" r:id="rId10"/>
    <p:sldId id="291" r:id="rId11"/>
    <p:sldId id="297" r:id="rId12"/>
    <p:sldId id="264" r:id="rId13"/>
    <p:sldId id="296" r:id="rId14"/>
    <p:sldId id="293" r:id="rId15"/>
    <p:sldId id="295" r:id="rId16"/>
    <p:sldId id="294"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216"/>
    <a:srgbClr val="E43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A5B95-A591-46C4-B18D-26273366B064}">
  <a:tblStyle styleId="{412A5B95-A591-46C4-B18D-26273366B06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46646" autoAdjust="0"/>
  </p:normalViewPr>
  <p:slideViewPr>
    <p:cSldViewPr snapToGrid="0">
      <p:cViewPr varScale="1">
        <p:scale>
          <a:sx n="65" d="100"/>
          <a:sy n="65" d="100"/>
        </p:scale>
        <p:origin x="3000" y="192"/>
      </p:cViewPr>
      <p:guideLst>
        <p:guide orient="horz" pos="1620"/>
        <p:guide pos="2880"/>
      </p:guideLst>
    </p:cSldViewPr>
  </p:slideViewPr>
  <p:notesTextViewPr>
    <p:cViewPr>
      <p:scale>
        <a:sx n="1" d="1"/>
        <a:sy n="1" d="1"/>
      </p:scale>
      <p:origin x="0" y="-1176"/>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7ED61-A483-4AE7-A603-5FF7BB0F5798}" type="datetimeFigureOut">
              <a:rPr lang="vi-VN" smtClean="0"/>
              <a:t>19/05/2017</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17B6CA-C2C3-48BA-B6A3-DE3A54F78023}" type="slidenum">
              <a:rPr lang="vi-VN" smtClean="0"/>
              <a:t>‹#›</a:t>
            </a:fld>
            <a:endParaRPr lang="vi-VN"/>
          </a:p>
        </p:txBody>
      </p:sp>
    </p:spTree>
    <p:extLst>
      <p:ext uri="{BB962C8B-B14F-4D97-AF65-F5344CB8AC3E}">
        <p14:creationId xmlns:p14="http://schemas.microsoft.com/office/powerpoint/2010/main" val="549245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59430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system.data.objects.objectcontext%28v=vs.90%29.aspx" TargetMode="External"/><Relationship Id="rId4" Type="http://schemas.openxmlformats.org/officeDocument/2006/relationships/hyperlink" Target="http://msdn.microsoft.com/en-us/library/dd412719.aspx" TargetMode="External"/><Relationship Id="rId5" Type="http://schemas.openxmlformats.org/officeDocument/2006/relationships/hyperlink" Target="http://msdn.microsoft.com/en-us/library/system.data.objects.dataclasses.entityobject%28v=vs.90%29.aspx" TargetMode="External"/><Relationship Id="rId6" Type="http://schemas.openxmlformats.org/officeDocument/2006/relationships/hyperlink" Target="http://msdn.microsoft.com/en-us/library/system.data.objects.dataclasses.complexobject%28v=vs.90%29.aspx" TargetMode="External"/><Relationship Id="rId7" Type="http://schemas.openxmlformats.org/officeDocument/2006/relationships/hyperlink" Target="http://msdn.microsoft.com/en-us/library/bb354106.aspx" TargetMode="External"/><Relationship Id="rId8" Type="http://schemas.openxmlformats.org/officeDocument/2006/relationships/hyperlink" Target="http://msdn.microsoft.com/en-us/library/bb297956.aspx"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72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0" i="0" kern="1200" smtClean="0">
                <a:solidFill>
                  <a:schemeClr val="tx1"/>
                </a:solidFill>
                <a:effectLst/>
                <a:latin typeface="+mn-lt"/>
                <a:ea typeface="+mn-ea"/>
                <a:cs typeface="+mn-cs"/>
              </a:rPr>
              <a:t>POCO (Plain Old CLR Objects) là lớp chỉ sử dụng các kiểu dữ liệu tiêu chuẩn.</a:t>
            </a:r>
            <a:endParaRPr/>
          </a:p>
        </p:txBody>
      </p:sp>
    </p:spTree>
    <p:extLst>
      <p:ext uri="{BB962C8B-B14F-4D97-AF65-F5344CB8AC3E}">
        <p14:creationId xmlns:p14="http://schemas.microsoft.com/office/powerpoint/2010/main" val="43738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1" i="0" kern="1200" dirty="0" smtClean="0">
                <a:solidFill>
                  <a:schemeClr val="tx1"/>
                </a:solidFill>
                <a:effectLst/>
                <a:latin typeface="+mn-lt"/>
                <a:ea typeface="+mn-ea"/>
                <a:cs typeface="+mn-cs"/>
              </a:rPr>
              <a:t>Entity Data Model (EDM): </a:t>
            </a:r>
            <a:r>
              <a:rPr lang="vi-VN" sz="1100" b="0" i="0" kern="1200" dirty="0" smtClean="0">
                <a:solidFill>
                  <a:schemeClr val="tx1"/>
                </a:solidFill>
                <a:effectLst/>
                <a:latin typeface="+mn-lt"/>
                <a:ea typeface="+mn-ea"/>
                <a:cs typeface="+mn-cs"/>
              </a:rPr>
              <a:t>gồm</a:t>
            </a:r>
            <a:r>
              <a:rPr lang="vi-VN" sz="1100" b="0" i="0" kern="1200" baseline="0" dirty="0" smtClean="0">
                <a:solidFill>
                  <a:schemeClr val="tx1"/>
                </a:solidFill>
                <a:effectLst/>
                <a:latin typeface="+mn-lt"/>
                <a:ea typeface="+mn-ea"/>
                <a:cs typeface="+mn-cs"/>
              </a:rPr>
              <a:t> 3 phần</a:t>
            </a:r>
            <a:endParaRPr lang="vi-VN" dirty="0" smtClean="0"/>
          </a:p>
          <a:p>
            <a:pPr lvl="0">
              <a:spcBef>
                <a:spcPts val="0"/>
              </a:spcBef>
              <a:buNone/>
            </a:pPr>
            <a:endParaRPr lang="vi-VN" dirty="0" smtClean="0"/>
          </a:p>
          <a:p>
            <a:r>
              <a:rPr lang="en-US" sz="1100" b="1" i="0" kern="1200" dirty="0" smtClean="0">
                <a:solidFill>
                  <a:schemeClr val="tx1"/>
                </a:solidFill>
                <a:effectLst/>
                <a:latin typeface="+mn-lt"/>
                <a:ea typeface="+mn-ea"/>
                <a:cs typeface="+mn-cs"/>
              </a:rPr>
              <a:t>Conceptual Model: </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định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nghĩa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entity, relationship, </a:t>
            </a:r>
            <a:r>
              <a:rPr lang="en-US" sz="1100" b="0" i="0" kern="1200" dirty="0" err="1" smtClean="0">
                <a:solidFill>
                  <a:schemeClr val="tx1"/>
                </a:solidFill>
                <a:effectLst/>
                <a:latin typeface="+mn-lt"/>
                <a:ea typeface="+mn-ea"/>
                <a:cs typeface="+mn-cs"/>
              </a:rPr>
              <a:t>hàm</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trong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tập</a:t>
            </a:r>
            <a:r>
              <a:rPr lang="en-US" sz="1100" b="0" i="0" kern="1200" dirty="0" smtClean="0">
                <a:solidFill>
                  <a:schemeClr val="tx1"/>
                </a:solidFill>
                <a:effectLst/>
                <a:latin typeface="+mn-lt"/>
                <a:ea typeface="+mn-ea"/>
                <a:cs typeface="+mn-cs"/>
              </a:rPr>
              <a:t> tin </a:t>
            </a:r>
            <a:r>
              <a:rPr lang="en-US" sz="1100" b="0" i="0" kern="1200" dirty="0" err="1" smtClean="0">
                <a:solidFill>
                  <a:schemeClr val="tx1"/>
                </a:solidFill>
                <a:effectLst/>
                <a:latin typeface="+mn-lt"/>
                <a:ea typeface="+mn-ea"/>
                <a:cs typeface="+mn-cs"/>
              </a:rPr>
              <a:t>với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phần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mở</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rộng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csdl</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Có</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thể</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tạo</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được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entity class (object layer).</a:t>
            </a:r>
          </a:p>
          <a:p>
            <a:endParaRPr lang="en-US" sz="1100" b="0" i="0" kern="1200" dirty="0" smtClean="0">
              <a:solidFill>
                <a:schemeClr val="tx1"/>
              </a:solidFill>
              <a:effectLst/>
              <a:latin typeface="+mn-lt"/>
              <a:ea typeface="+mn-ea"/>
              <a:cs typeface="+mn-cs"/>
            </a:endParaRPr>
          </a:p>
          <a:p>
            <a:r>
              <a:rPr lang="en-US" sz="1100" b="1" i="0" kern="1200" dirty="0" smtClean="0">
                <a:solidFill>
                  <a:schemeClr val="tx1"/>
                </a:solidFill>
                <a:effectLst/>
                <a:latin typeface="+mn-lt"/>
                <a:ea typeface="+mn-ea"/>
                <a:cs typeface="+mn-cs"/>
              </a:rPr>
              <a:t>Storage Model:</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định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nghĩa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mô</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hình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lưu</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của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liệu</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lưu</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trong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tập</a:t>
            </a:r>
            <a:r>
              <a:rPr lang="en-US" sz="1100" b="0" i="0" kern="1200" dirty="0" smtClean="0">
                <a:solidFill>
                  <a:schemeClr val="tx1"/>
                </a:solidFill>
                <a:effectLst/>
                <a:latin typeface="+mn-lt"/>
                <a:ea typeface="+mn-ea"/>
                <a:cs typeface="+mn-cs"/>
              </a:rPr>
              <a:t> tin .</a:t>
            </a:r>
            <a:r>
              <a:rPr lang="en-US" sz="1100" b="0" i="0" kern="1200" dirty="0" err="1" smtClean="0">
                <a:solidFill>
                  <a:schemeClr val="tx1"/>
                </a:solidFill>
                <a:effectLst/>
                <a:latin typeface="+mn-lt"/>
                <a:ea typeface="+mn-ea"/>
                <a:cs typeface="+mn-cs"/>
              </a:rPr>
              <a:t>ssdl</a:t>
            </a:r>
            <a:r>
              <a:rPr lang="en-US" sz="1100" b="0" i="0" kern="1200" dirty="0" smtClean="0">
                <a:solidFill>
                  <a:schemeClr val="tx1"/>
                </a:solidFill>
                <a:effectLst/>
                <a:latin typeface="+mn-lt"/>
                <a:ea typeface="+mn-ea"/>
                <a:cs typeface="+mn-cs"/>
              </a:rPr>
              <a:t>.</a:t>
            </a:r>
          </a:p>
          <a:p>
            <a:r>
              <a:rPr lang="en-US" sz="1100" b="0" i="0" kern="1200" dirty="0" smtClean="0">
                <a:solidFill>
                  <a:schemeClr val="tx1"/>
                </a:solidFill>
                <a:effectLst/>
                <a:latin typeface="+mn-lt"/>
                <a:ea typeface="+mn-ea"/>
                <a:cs typeface="+mn-cs"/>
              </a:rPr>
              <a:t> </a:t>
            </a:r>
            <a:endParaRPr lang="en-US" sz="1100" b="0" i="0" kern="1200" dirty="0" smtClean="0">
              <a:solidFill>
                <a:schemeClr val="tx1"/>
              </a:solidFill>
              <a:effectLst/>
              <a:latin typeface="+mn-lt"/>
              <a:ea typeface="+mn-ea"/>
              <a:cs typeface="+mn-cs"/>
            </a:endParaRPr>
          </a:p>
          <a:p>
            <a:r>
              <a:rPr lang="en-US" sz="1100" b="1" i="0" kern="1200" dirty="0" smtClean="0">
                <a:solidFill>
                  <a:schemeClr val="tx1"/>
                </a:solidFill>
                <a:effectLst/>
                <a:latin typeface="+mn-lt"/>
                <a:ea typeface="+mn-ea"/>
                <a:cs typeface="+mn-cs"/>
              </a:rPr>
              <a:t>Mapping: </a:t>
            </a:r>
            <a:r>
              <a:rPr lang="en-US" sz="1100" b="0" i="0" kern="1200" dirty="0" err="1" smtClean="0">
                <a:solidFill>
                  <a:schemeClr val="tx1"/>
                </a:solidFill>
                <a:effectLst/>
                <a:latin typeface="+mn-lt"/>
                <a:ea typeface="+mn-ea"/>
                <a:cs typeface="+mn-cs"/>
              </a:rPr>
              <a:t>định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nghĩa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ánh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xạ</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giữa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lớp</a:t>
            </a:r>
            <a:r>
              <a:rPr lang="en-US" sz="1100" b="0" i="0" kern="1200" dirty="0" smtClean="0">
                <a:solidFill>
                  <a:schemeClr val="tx1"/>
                </a:solidFill>
                <a:effectLst/>
                <a:latin typeface="+mn-lt"/>
                <a:ea typeface="+mn-ea"/>
                <a:cs typeface="+mn-cs"/>
              </a:rPr>
              <a:t> conceptual </a:t>
            </a:r>
            <a:r>
              <a:rPr lang="en-US" sz="1100" b="0" i="0" kern="1200" dirty="0" err="1" smtClean="0">
                <a:solidFill>
                  <a:schemeClr val="tx1"/>
                </a:solidFill>
                <a:effectLst/>
                <a:latin typeface="+mn-lt"/>
                <a:ea typeface="+mn-ea"/>
                <a:cs typeface="+mn-cs"/>
              </a:rPr>
              <a:t>và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stotage</a:t>
            </a:r>
            <a:r>
              <a:rPr lang="en-US" sz="1100" b="0" i="0" kern="1200" dirty="0" smtClean="0">
                <a:solidFill>
                  <a:schemeClr val="tx1"/>
                </a:solidFill>
                <a:effectLst/>
                <a:latin typeface="+mn-lt"/>
                <a:ea typeface="+mn-ea"/>
                <a:cs typeface="+mn-cs"/>
              </a:rPr>
              <a:t> model, </a:t>
            </a:r>
            <a:r>
              <a:rPr lang="en-US" sz="1100" b="0" i="0" kern="1200" dirty="0" err="1" smtClean="0">
                <a:solidFill>
                  <a:schemeClr val="tx1"/>
                </a:solidFill>
                <a:effectLst/>
                <a:latin typeface="+mn-lt"/>
                <a:ea typeface="+mn-ea"/>
                <a:cs typeface="+mn-cs"/>
              </a:rPr>
              <a:t>nội</a:t>
            </a:r>
            <a:r>
              <a:rPr lang="en-US" sz="1100" b="0" i="0" kern="1200" dirty="0" smtClean="0">
                <a:solidFill>
                  <a:schemeClr val="tx1"/>
                </a:solidFill>
                <a:effectLst/>
                <a:latin typeface="+mn-lt"/>
                <a:ea typeface="+mn-ea"/>
                <a:cs typeface="+mn-cs"/>
              </a:rPr>
              <a:t> dung </a:t>
            </a:r>
            <a:r>
              <a:rPr lang="en-US" sz="1100" b="0" i="0" kern="1200" dirty="0" err="1" smtClean="0">
                <a:solidFill>
                  <a:schemeClr val="tx1"/>
                </a:solidFill>
                <a:effectLst/>
                <a:latin typeface="+mn-lt"/>
                <a:ea typeface="+mn-ea"/>
                <a:cs typeface="+mn-cs"/>
              </a:rPr>
              <a:t>này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được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lưu</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trong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tập</a:t>
            </a:r>
            <a:r>
              <a:rPr lang="en-US" sz="1100" b="0" i="0" kern="1200" dirty="0" smtClean="0">
                <a:solidFill>
                  <a:schemeClr val="tx1"/>
                </a:solidFill>
                <a:effectLst/>
                <a:latin typeface="+mn-lt"/>
                <a:ea typeface="+mn-ea"/>
                <a:cs typeface="+mn-cs"/>
              </a:rPr>
              <a:t> tin .</a:t>
            </a:r>
            <a:r>
              <a:rPr lang="en-US" sz="1100" b="0" i="0" kern="1200" dirty="0" err="1" smtClean="0">
                <a:solidFill>
                  <a:schemeClr val="tx1"/>
                </a:solidFill>
                <a:effectLst/>
                <a:latin typeface="+mn-lt"/>
                <a:ea typeface="+mn-ea"/>
                <a:cs typeface="+mn-cs"/>
              </a:rPr>
              <a:t>msl</a:t>
            </a:r>
            <a:r>
              <a:rPr lang="en-US" sz="1100" b="0" i="0" kern="1200" dirty="0" smtClean="0">
                <a:solidFill>
                  <a:schemeClr val="tx1"/>
                </a:solidFill>
                <a:effectLst/>
                <a:latin typeface="+mn-lt"/>
                <a:ea typeface="+mn-ea"/>
                <a:cs typeface="+mn-cs"/>
              </a:rPr>
              <a:t>.</a:t>
            </a:r>
          </a:p>
          <a:p>
            <a:endParaRPr lang="en-US" sz="1100" b="0" i="0" kern="1200" dirty="0" smtClean="0">
              <a:solidFill>
                <a:schemeClr val="tx1"/>
              </a:solidFill>
              <a:effectLst/>
              <a:latin typeface="+mn-lt"/>
              <a:ea typeface="+mn-ea"/>
              <a:cs typeface="+mn-cs"/>
            </a:endParaRPr>
          </a:p>
          <a:p>
            <a:r>
              <a:rPr lang="en-US" sz="1100" b="1" i="0" kern="1200" dirty="0" smtClean="0">
                <a:solidFill>
                  <a:schemeClr val="tx1"/>
                </a:solidFill>
                <a:effectLst/>
                <a:latin typeface="+mn-lt"/>
                <a:ea typeface="+mn-ea"/>
                <a:cs typeface="+mn-cs"/>
              </a:rPr>
              <a:t>LINQ to Entities:</a:t>
            </a:r>
            <a:r>
              <a:rPr lang="en-US" sz="1100" b="0" i="0" kern="1200" dirty="0" smtClean="0">
                <a:solidFill>
                  <a:schemeClr val="tx1"/>
                </a:solidFill>
                <a:effectLst/>
                <a:latin typeface="+mn-lt"/>
                <a:ea typeface="+mn-ea"/>
                <a:cs typeface="+mn-cs"/>
              </a:rPr>
              <a:t> LINQ to Entities is a query language used to write queries against the object model. It returns entities, which are defined in the conceptual model. You can use your LINQ skills here</a:t>
            </a:r>
            <a:r>
              <a:rPr lang="en-US" sz="1100" b="0" i="0" kern="1200" dirty="0" smtClean="0">
                <a:solidFill>
                  <a:schemeClr val="tx1"/>
                </a:solidFill>
                <a:effectLst/>
                <a:latin typeface="+mn-lt"/>
                <a:ea typeface="+mn-ea"/>
                <a:cs typeface="+mn-cs"/>
              </a:rPr>
              <a:t>.</a:t>
            </a:r>
          </a:p>
          <a:p>
            <a:r>
              <a:rPr lang="en-US" sz="1100" b="1" i="0" kern="1200" dirty="0" smtClean="0">
                <a:solidFill>
                  <a:schemeClr val="tx1"/>
                </a:solidFill>
                <a:effectLst/>
                <a:latin typeface="+mn-lt"/>
                <a:ea typeface="+mn-ea"/>
                <a:cs typeface="+mn-cs"/>
              </a:rPr>
              <a:t>LINQ to Entities: </a:t>
            </a:r>
            <a:r>
              <a:rPr lang="en-US" sz="1100" b="0" i="0" kern="1200" baseline="0" dirty="0" err="1" smtClean="0">
                <a:solidFill>
                  <a:schemeClr val="tx1"/>
                </a:solidFill>
                <a:effectLst/>
                <a:latin typeface="+mn-lt"/>
                <a:ea typeface="+mn-ea"/>
                <a:cs typeface="+mn-cs"/>
              </a:rPr>
              <a:t>là</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ngôn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ngữ</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truy</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vấn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được</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sử</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dụng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để</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truy</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vấn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các</a:t>
            </a:r>
            <a:r>
              <a:rPr lang="en-US" sz="1100" b="0" i="0" kern="1200" baseline="0" dirty="0" smtClean="0">
                <a:solidFill>
                  <a:schemeClr val="tx1"/>
                </a:solidFill>
                <a:effectLst/>
                <a:latin typeface="+mn-lt"/>
                <a:ea typeface="+mn-ea"/>
                <a:cs typeface="+mn-cs"/>
              </a:rPr>
              <a:t> model. </a:t>
            </a:r>
            <a:r>
              <a:rPr lang="en-US" sz="1100" b="0" i="0" kern="1200" baseline="0" dirty="0" err="1" smtClean="0">
                <a:solidFill>
                  <a:schemeClr val="tx1"/>
                </a:solidFill>
                <a:effectLst/>
                <a:latin typeface="+mn-lt"/>
                <a:ea typeface="+mn-ea"/>
                <a:cs typeface="+mn-cs"/>
              </a:rPr>
              <a:t>Trả</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về</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các</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thực</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thể</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được</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định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nghĩa</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ở</a:t>
            </a:r>
            <a:r>
              <a:rPr lang="en-US" sz="1100" b="0" i="0" kern="1200" baseline="0" dirty="0" smtClean="0">
                <a:solidFill>
                  <a:schemeClr val="tx1"/>
                </a:solidFill>
                <a:effectLst/>
                <a:latin typeface="+mn-lt"/>
                <a:ea typeface="+mn-ea"/>
                <a:cs typeface="+mn-cs"/>
              </a:rPr>
              <a:t> Conceptual Model. </a:t>
            </a:r>
          </a:p>
          <a:p>
            <a:endParaRPr lang="en-US" sz="1100" b="0" i="0" kern="1200" dirty="0" smtClean="0">
              <a:solidFill>
                <a:schemeClr val="tx1"/>
              </a:solidFill>
              <a:effectLst/>
              <a:latin typeface="+mn-lt"/>
              <a:ea typeface="+mn-ea"/>
              <a:cs typeface="+mn-cs"/>
            </a:endParaRPr>
          </a:p>
          <a:p>
            <a:r>
              <a:rPr lang="en-US" sz="1100" b="1" i="0" kern="1200" dirty="0" smtClean="0">
                <a:solidFill>
                  <a:schemeClr val="tx1"/>
                </a:solidFill>
                <a:effectLst/>
                <a:latin typeface="+mn-lt"/>
                <a:ea typeface="+mn-ea"/>
                <a:cs typeface="+mn-cs"/>
              </a:rPr>
              <a:t>Entity SQL:</a:t>
            </a:r>
            <a:r>
              <a:rPr lang="en-US" sz="1100" b="0" i="0" kern="1200" dirty="0" smtClean="0">
                <a:solidFill>
                  <a:schemeClr val="tx1"/>
                </a:solidFill>
                <a:effectLst/>
                <a:latin typeface="+mn-lt"/>
                <a:ea typeface="+mn-ea"/>
                <a:cs typeface="+mn-cs"/>
              </a:rPr>
              <a:t> Entity SQL is another query language just like LINQ to Entities. However, it is a little more difficult than L2E and the developer will have to learn it separately</a:t>
            </a:r>
            <a:r>
              <a:rPr lang="en-US" sz="1100" b="0" i="0" kern="1200" dirty="0" smtClean="0">
                <a:solidFill>
                  <a:schemeClr val="tx1"/>
                </a:solidFill>
                <a:effectLst/>
                <a:latin typeface="+mn-lt"/>
                <a:ea typeface="+mn-ea"/>
                <a:cs typeface="+mn-cs"/>
              </a:rPr>
              <a:t>.</a:t>
            </a:r>
          </a:p>
          <a:p>
            <a:r>
              <a:rPr lang="en-US" sz="1100" b="1" i="0" kern="1200" dirty="0" smtClean="0">
                <a:solidFill>
                  <a:schemeClr val="tx1"/>
                </a:solidFill>
                <a:effectLst/>
                <a:latin typeface="+mn-lt"/>
                <a:ea typeface="+mn-ea"/>
                <a:cs typeface="+mn-cs"/>
              </a:rPr>
              <a:t>Entity SQL: </a:t>
            </a:r>
            <a:r>
              <a:rPr lang="en-US" sz="1100" b="0" i="0" kern="1200" dirty="0" err="1" smtClean="0">
                <a:solidFill>
                  <a:schemeClr val="tx1"/>
                </a:solidFill>
                <a:effectLst/>
                <a:latin typeface="+mn-lt"/>
                <a:ea typeface="+mn-ea"/>
                <a:cs typeface="+mn-cs"/>
              </a:rPr>
              <a:t>là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ngôn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ngữ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truy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vấn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giống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như</a:t>
            </a:r>
            <a:r>
              <a:rPr lang="en-US" sz="1100" b="0" i="0" kern="1200" dirty="0" smtClean="0">
                <a:solidFill>
                  <a:schemeClr val="tx1"/>
                </a:solidFill>
                <a:effectLst/>
                <a:latin typeface="+mn-lt"/>
                <a:ea typeface="+mn-ea"/>
                <a:cs typeface="+mn-cs"/>
              </a:rPr>
              <a:t> LINQ. </a:t>
            </a:r>
            <a:r>
              <a:rPr lang="en-US" sz="1100" b="0" i="0" kern="1200" dirty="0" err="1" smtClean="0">
                <a:solidFill>
                  <a:schemeClr val="tx1"/>
                </a:solidFill>
                <a:effectLst/>
                <a:latin typeface="+mn-lt"/>
                <a:ea typeface="+mn-ea"/>
                <a:cs typeface="+mn-cs"/>
              </a:rPr>
              <a:t>Tuy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nhiên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nó</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khó</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hơn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một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chút</a:t>
            </a:r>
            <a:r>
              <a:rPr lang="en-US" sz="1100" b="0" i="0" kern="1200" dirty="0" smtClean="0">
                <a:solidFill>
                  <a:schemeClr val="tx1"/>
                </a:solidFill>
                <a:effectLst/>
                <a:latin typeface="+mn-lt"/>
                <a:ea typeface="+mn-ea"/>
                <a:cs typeface="+mn-cs"/>
              </a:rPr>
              <a:t>.</a:t>
            </a:r>
          </a:p>
          <a:p>
            <a:endParaRPr lang="en-US" sz="1100" b="0" i="0" kern="1200" dirty="0" smtClean="0">
              <a:solidFill>
                <a:schemeClr val="tx1"/>
              </a:solidFill>
              <a:effectLst/>
              <a:latin typeface="+mn-lt"/>
              <a:ea typeface="+mn-ea"/>
              <a:cs typeface="+mn-cs"/>
            </a:endParaRPr>
          </a:p>
          <a:p>
            <a:r>
              <a:rPr lang="en-US" sz="1100" b="1" i="0" kern="1200" dirty="0" smtClean="0">
                <a:solidFill>
                  <a:schemeClr val="tx1"/>
                </a:solidFill>
                <a:effectLst/>
                <a:latin typeface="+mn-lt"/>
                <a:ea typeface="+mn-ea"/>
                <a:cs typeface="+mn-cs"/>
              </a:rPr>
              <a:t>Object Service:</a:t>
            </a:r>
            <a:r>
              <a:rPr lang="en-US" sz="1100" b="1" i="0" kern="1200" baseline="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Đây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class </a:t>
            </a:r>
            <a:r>
              <a:rPr lang="en-US" sz="1100" b="0" i="0" kern="1200" dirty="0" err="1" smtClean="0">
                <a:solidFill>
                  <a:schemeClr val="tx1"/>
                </a:solidFill>
                <a:effectLst/>
                <a:latin typeface="+mn-lt"/>
                <a:ea typeface="+mn-ea"/>
                <a:cs typeface="+mn-cs"/>
              </a:rPr>
              <a:t>tự</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động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sinh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ra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tương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ứng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với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mô</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hình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liệu</a:t>
            </a:r>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hlinkClick r:id="rId3"/>
              </a:rPr>
              <a:t>ObjectContext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đại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diện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cho</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một</a:t>
            </a:r>
            <a:r>
              <a:rPr lang="en-US" sz="1100" b="0" i="0" kern="1200" dirty="0" smtClean="0">
                <a:solidFill>
                  <a:schemeClr val="tx1"/>
                </a:solidFill>
                <a:effectLst/>
                <a:latin typeface="+mn-lt"/>
                <a:ea typeface="+mn-ea"/>
                <a:cs typeface="+mn-cs"/>
              </a:rPr>
              <a:t> database. </a:t>
            </a:r>
            <a:r>
              <a:rPr lang="en-US" sz="1100" b="0" i="0" kern="1200" dirty="0" err="1" smtClean="0">
                <a:solidFill>
                  <a:schemeClr val="tx1"/>
                </a:solidFill>
                <a:effectLst/>
                <a:latin typeface="+mn-lt"/>
                <a:ea typeface="+mn-ea"/>
                <a:cs typeface="+mn-cs"/>
              </a:rPr>
              <a:t>ObjectContext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có</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chức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năng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quản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lý</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kết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nối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định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nghĩa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mô</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hình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liệu</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với</a:t>
            </a:r>
            <a:r>
              <a:rPr lang="en-US" sz="1100" b="0" i="0" kern="1200" dirty="0" smtClean="0">
                <a:solidFill>
                  <a:schemeClr val="tx1"/>
                </a:solidFill>
                <a:effectLst/>
                <a:latin typeface="+mn-lt"/>
                <a:ea typeface="+mn-ea"/>
                <a:cs typeface="+mn-cs"/>
              </a:rPr>
              <a:t> metadata </a:t>
            </a:r>
            <a:r>
              <a:rPr lang="en-US" sz="1100" b="0" i="0" kern="1200" dirty="0" err="1" smtClean="0">
                <a:solidFill>
                  <a:schemeClr val="tx1"/>
                </a:solidFill>
                <a:effectLst/>
                <a:latin typeface="+mn-lt"/>
                <a:ea typeface="+mn-ea"/>
                <a:cs typeface="+mn-cs"/>
              </a:rPr>
              <a:t>và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thao</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với</a:t>
            </a:r>
            <a:r>
              <a:rPr lang="en-US" sz="1100" b="0" i="0" kern="1200" dirty="0" smtClean="0">
                <a:solidFill>
                  <a:schemeClr val="tx1"/>
                </a:solidFill>
                <a:effectLst/>
                <a:latin typeface="+mn-lt"/>
                <a:ea typeface="+mn-ea"/>
                <a:cs typeface="+mn-cs"/>
              </a:rPr>
              <a:t> database. </a:t>
            </a:r>
            <a:r>
              <a:rPr lang="en-US" sz="1100" b="0" i="0" kern="1200" dirty="0" err="1" smtClean="0">
                <a:solidFill>
                  <a:schemeClr val="tx1"/>
                </a:solidFill>
                <a:effectLst/>
                <a:latin typeface="+mn-lt"/>
                <a:ea typeface="+mn-ea"/>
                <a:cs typeface="+mn-cs"/>
              </a:rPr>
              <a:t>Lớp</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này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cũng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có</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thể</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thêm</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vào</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phương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thức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đại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diện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cho</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stored procedure </a:t>
            </a:r>
            <a:r>
              <a:rPr lang="en-US" sz="1100" b="0" i="0" kern="1200" dirty="0" err="1" smtClean="0">
                <a:solidFill>
                  <a:schemeClr val="tx1"/>
                </a:solidFill>
                <a:effectLst/>
                <a:latin typeface="+mn-lt"/>
                <a:ea typeface="+mn-ea"/>
                <a:cs typeface="+mn-cs"/>
              </a:rPr>
              <a:t>trong</a:t>
            </a:r>
            <a:r>
              <a:rPr lang="en-US" sz="1100" b="0" i="0" kern="1200" dirty="0" smtClean="0">
                <a:solidFill>
                  <a:schemeClr val="tx1"/>
                </a:solidFill>
                <a:effectLst/>
                <a:latin typeface="+mn-lt"/>
                <a:ea typeface="+mn-ea"/>
                <a:cs typeface="+mn-cs"/>
              </a:rPr>
              <a:t> database.</a:t>
            </a:r>
          </a:p>
          <a:p>
            <a:endParaRPr lang="en-US" sz="1100" b="0" i="0" kern="1200" dirty="0" smtClean="0">
              <a:solidFill>
                <a:schemeClr val="tx1"/>
              </a:solidFill>
              <a:effectLst/>
              <a:latin typeface="+mn-lt"/>
              <a:ea typeface="+mn-ea"/>
              <a:cs typeface="+mn-cs"/>
            </a:endParaRPr>
          </a:p>
          <a:p>
            <a:r>
              <a:rPr lang="en-US" sz="1100" b="0" i="0" u="none" strike="noStrike" kern="1200" dirty="0" smtClean="0">
                <a:solidFill>
                  <a:schemeClr val="tx1"/>
                </a:solidFill>
                <a:effectLst/>
                <a:latin typeface="+mn-lt"/>
                <a:ea typeface="+mn-ea"/>
                <a:cs typeface="+mn-cs"/>
                <a:hlinkClick r:id="rId4"/>
              </a:rPr>
              <a:t>	ObjectSet&lt;TEntity&gt;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một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một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tập</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hợp</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entity. </a:t>
            </a:r>
            <a:r>
              <a:rPr lang="en-US" sz="1100" b="0" i="0" kern="1200" dirty="0" err="1" smtClean="0">
                <a:solidFill>
                  <a:schemeClr val="tx1"/>
                </a:solidFill>
                <a:effectLst/>
                <a:latin typeface="+mn-lt"/>
                <a:ea typeface="+mn-ea"/>
                <a:cs typeface="+mn-cs"/>
              </a:rPr>
              <a:t>Mỗi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đối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tượng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này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tương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ứng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với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một</a:t>
            </a:r>
            <a:r>
              <a:rPr lang="en-US" sz="1100" b="0" i="0" kern="1200" dirty="0" smtClean="0">
                <a:solidFill>
                  <a:schemeClr val="tx1"/>
                </a:solidFill>
                <a:effectLst/>
                <a:latin typeface="+mn-lt"/>
                <a:ea typeface="+mn-ea"/>
                <a:cs typeface="+mn-cs"/>
              </a:rPr>
              <a:t> table. </a:t>
            </a:r>
            <a:r>
              <a:rPr lang="en-US" sz="1100" b="0" i="0" kern="1200" dirty="0" err="1" smtClean="0">
                <a:solidFill>
                  <a:schemeClr val="tx1"/>
                </a:solidFill>
                <a:effectLst/>
                <a:latin typeface="+mn-lt"/>
                <a:ea typeface="+mn-ea"/>
                <a:cs typeface="+mn-cs"/>
              </a:rPr>
              <a:t>Có</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thể</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lấy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được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đối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tượng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này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thông</a:t>
            </a:r>
            <a:r>
              <a:rPr lang="en-US" sz="1100" b="0" i="0" kern="1200" dirty="0" smtClean="0">
                <a:solidFill>
                  <a:schemeClr val="tx1"/>
                </a:solidFill>
                <a:effectLst/>
                <a:latin typeface="+mn-lt"/>
                <a:ea typeface="+mn-ea"/>
                <a:cs typeface="+mn-cs"/>
              </a:rPr>
              <a:t> qua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property </a:t>
            </a:r>
            <a:r>
              <a:rPr lang="en-US" sz="1100" b="0" i="0" kern="1200" dirty="0" err="1" smtClean="0">
                <a:solidFill>
                  <a:schemeClr val="tx1"/>
                </a:solidFill>
                <a:effectLst/>
                <a:latin typeface="+mn-lt"/>
                <a:ea typeface="+mn-ea"/>
                <a:cs typeface="+mn-cs"/>
              </a:rPr>
              <a:t>tương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ứng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của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ObjectContext</a:t>
            </a:r>
            <a:r>
              <a:rPr lang="en-US" sz="1100" b="0" i="0" kern="1200" dirty="0" smtClean="0">
                <a:solidFill>
                  <a:schemeClr val="tx1"/>
                </a:solidFill>
                <a:effectLst/>
                <a:latin typeface="+mn-lt"/>
                <a:ea typeface="+mn-ea"/>
                <a:cs typeface="+mn-cs"/>
              </a:rPr>
              <a:t>.</a:t>
            </a:r>
          </a:p>
          <a:p>
            <a:endParaRPr lang="en-US" sz="1100" b="0" i="0" kern="1200" baseline="0" dirty="0" smtClean="0">
              <a:solidFill>
                <a:schemeClr val="tx1"/>
              </a:solidFill>
              <a:effectLst/>
              <a:latin typeface="+mn-lt"/>
              <a:ea typeface="+mn-ea"/>
              <a:cs typeface="+mn-cs"/>
            </a:endParaRPr>
          </a:p>
          <a:p>
            <a:r>
              <a:rPr lang="en-US" sz="1100" b="0" i="0" u="none" strike="noStrike" kern="1200" dirty="0" smtClean="0">
                <a:solidFill>
                  <a:schemeClr val="tx1"/>
                </a:solidFill>
                <a:effectLst/>
                <a:latin typeface="+mn-lt"/>
                <a:ea typeface="+mn-ea"/>
                <a:cs typeface="+mn-cs"/>
                <a:hlinkClick r:id="rId5"/>
              </a:rPr>
              <a:t>	EntityObject</a:t>
            </a:r>
            <a:r>
              <a:rPr lang="en-US" sz="1100" b="0" i="0"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hlinkClick r:id="rId6"/>
              </a:rPr>
              <a:t>ComplexObject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lớp</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tương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ứng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cho</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một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dòng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liệu</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của</a:t>
            </a:r>
            <a:r>
              <a:rPr lang="en-US" sz="1100" b="0" i="0" kern="1200" dirty="0" smtClean="0">
                <a:solidFill>
                  <a:schemeClr val="tx1"/>
                </a:solidFill>
                <a:effectLst/>
                <a:latin typeface="+mn-lt"/>
                <a:ea typeface="+mn-ea"/>
                <a:cs typeface="+mn-cs"/>
              </a:rPr>
              <a:t> table </a:t>
            </a:r>
            <a:r>
              <a:rPr lang="en-US" sz="1100" b="0" i="0" kern="1200" dirty="0" err="1" smtClean="0">
                <a:solidFill>
                  <a:schemeClr val="tx1"/>
                </a:solidFill>
                <a:effectLst/>
                <a:latin typeface="+mn-lt"/>
                <a:ea typeface="+mn-ea"/>
                <a:cs typeface="+mn-cs"/>
              </a:rPr>
              <a:t>trong</a:t>
            </a:r>
            <a:r>
              <a:rPr lang="en-US" sz="1100" b="0" i="0" kern="1200" dirty="0" smtClean="0">
                <a:solidFill>
                  <a:schemeClr val="tx1"/>
                </a:solidFill>
                <a:effectLst/>
                <a:latin typeface="+mn-lt"/>
                <a:ea typeface="+mn-ea"/>
                <a:cs typeface="+mn-cs"/>
              </a:rPr>
              <a:t> database. </a:t>
            </a:r>
            <a:r>
              <a:rPr lang="en-US" sz="1100" b="0" i="0" kern="1200" dirty="0" err="1" smtClean="0">
                <a:solidFill>
                  <a:schemeClr val="tx1"/>
                </a:solidFill>
                <a:effectLst/>
                <a:latin typeface="+mn-lt"/>
                <a:ea typeface="+mn-ea"/>
                <a:cs typeface="+mn-cs"/>
              </a:rPr>
              <a:t>Khác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biệt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chính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giữa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hai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loại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này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ComplexObject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không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chứa</a:t>
            </a:r>
            <a:r>
              <a:rPr lang="en-US" sz="1100" b="0" i="0" kern="1200" dirty="0" smtClean="0">
                <a:solidFill>
                  <a:schemeClr val="tx1"/>
                </a:solidFill>
                <a:effectLst/>
                <a:latin typeface="+mn-lt"/>
                <a:ea typeface="+mn-ea"/>
                <a:cs typeface="+mn-cs"/>
              </a:rPr>
              <a:t> primary key.</a:t>
            </a:r>
          </a:p>
          <a:p>
            <a:endParaRPr lang="en-US" sz="1100" b="0" i="0" kern="1200" dirty="0" smtClean="0">
              <a:solidFill>
                <a:schemeClr val="tx1"/>
              </a:solidFill>
              <a:effectLst/>
              <a:latin typeface="+mn-lt"/>
              <a:ea typeface="+mn-ea"/>
              <a:cs typeface="+mn-cs"/>
            </a:endParaRPr>
          </a:p>
          <a:p>
            <a:r>
              <a:rPr lang="en-US" sz="1100" b="0" i="0" u="sng" kern="1200" dirty="0" smtClean="0">
                <a:solidFill>
                  <a:schemeClr val="tx1"/>
                </a:solidFill>
                <a:effectLst/>
                <a:latin typeface="+mn-lt"/>
                <a:ea typeface="+mn-ea"/>
                <a:cs typeface="+mn-cs"/>
                <a:hlinkClick r:id="rId7"/>
              </a:rPr>
              <a:t>	EntityCollection&lt;TEntity&gt;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và</a:t>
            </a:r>
            <a:r>
              <a:rPr lang="en-US" sz="1100" b="0" i="0"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hlinkClick r:id="rId8"/>
              </a:rPr>
              <a:t>EntityReference&lt;TEntity&gt;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đối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tượng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thể</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hiện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mối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quan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hệ</a:t>
            </a:r>
            <a:r>
              <a:rPr lang="en-US" sz="1100" b="0" i="0" kern="1200" dirty="0" smtClean="0">
                <a:solidFill>
                  <a:schemeClr val="tx1"/>
                </a:solidFill>
                <a:effectLst/>
                <a:latin typeface="+mn-lt"/>
                <a:ea typeface="+mn-ea"/>
                <a:cs typeface="+mn-cs"/>
              </a:rPr>
              <a:t> (relationship) </a:t>
            </a:r>
            <a:r>
              <a:rPr lang="en-US" sz="1100" b="0" i="0" kern="1200" dirty="0" err="1" smtClean="0">
                <a:solidFill>
                  <a:schemeClr val="tx1"/>
                </a:solidFill>
                <a:effectLst/>
                <a:latin typeface="+mn-lt"/>
                <a:ea typeface="+mn-ea"/>
                <a:cs typeface="+mn-cs"/>
              </a:rPr>
              <a:t>giữa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hai</a:t>
            </a:r>
            <a:r>
              <a:rPr lang="en-US" sz="1100" b="0" i="0" kern="1200" dirty="0" smtClean="0">
                <a:solidFill>
                  <a:schemeClr val="tx1"/>
                </a:solidFill>
                <a:effectLst/>
                <a:latin typeface="+mn-lt"/>
                <a:ea typeface="+mn-ea"/>
                <a:cs typeface="+mn-cs"/>
              </a:rPr>
              <a:t> entity class. </a:t>
            </a:r>
            <a:r>
              <a:rPr lang="en-US" sz="1100" b="0" i="0" kern="1200" dirty="0" err="1" smtClean="0">
                <a:solidFill>
                  <a:schemeClr val="tx1"/>
                </a:solidFill>
                <a:effectLst/>
                <a:latin typeface="+mn-lt"/>
                <a:ea typeface="+mn-ea"/>
                <a:cs typeface="+mn-cs"/>
              </a:rPr>
              <a:t>Mỗi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đối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tượng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này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có</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thể</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được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truy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xuất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thông</a:t>
            </a:r>
            <a:r>
              <a:rPr lang="en-US" sz="1100" b="0" i="0" kern="1200" dirty="0" smtClean="0">
                <a:solidFill>
                  <a:schemeClr val="tx1"/>
                </a:solidFill>
                <a:effectLst/>
                <a:latin typeface="+mn-lt"/>
                <a:ea typeface="+mn-ea"/>
                <a:cs typeface="+mn-cs"/>
              </a:rPr>
              <a:t> qua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property </a:t>
            </a:r>
            <a:r>
              <a:rPr lang="en-US" sz="1100" b="0" i="0" kern="1200" dirty="0" err="1" smtClean="0">
                <a:solidFill>
                  <a:schemeClr val="tx1"/>
                </a:solidFill>
                <a:effectLst/>
                <a:latin typeface="+mn-lt"/>
                <a:ea typeface="+mn-ea"/>
                <a:cs typeface="+mn-cs"/>
              </a:rPr>
              <a:t>của</a:t>
            </a:r>
            <a:r>
              <a:rPr lang="en-US" sz="1100" b="0" i="0" kern="1200" dirty="0" smtClean="0">
                <a:solidFill>
                  <a:schemeClr val="tx1"/>
                </a:solidFill>
                <a:effectLst/>
                <a:latin typeface="+mn-lt"/>
                <a:ea typeface="+mn-ea"/>
                <a:cs typeface="+mn-cs"/>
              </a:rPr>
              <a:t> entity class.</a:t>
            </a:r>
          </a:p>
          <a:p>
            <a:endParaRPr lang="en-US" sz="1100" b="0" i="0" kern="1200" dirty="0" smtClean="0">
              <a:solidFill>
                <a:schemeClr val="tx1"/>
              </a:solidFill>
              <a:effectLst/>
              <a:latin typeface="+mn-lt"/>
              <a:ea typeface="+mn-ea"/>
              <a:cs typeface="+mn-cs"/>
            </a:endParaRPr>
          </a:p>
          <a:p>
            <a:r>
              <a:rPr lang="en-US" sz="1100" b="1" i="0" kern="1200" dirty="0" smtClean="0">
                <a:solidFill>
                  <a:schemeClr val="tx1"/>
                </a:solidFill>
                <a:effectLst/>
                <a:latin typeface="+mn-lt"/>
                <a:ea typeface="+mn-ea"/>
                <a:cs typeface="+mn-cs"/>
              </a:rPr>
              <a:t>Entity Client Data </a:t>
            </a:r>
            <a:r>
              <a:rPr lang="en-US" sz="1100" b="1" i="0" kern="1200" dirty="0" err="1" smtClean="0">
                <a:solidFill>
                  <a:schemeClr val="tx1"/>
                </a:solidFill>
                <a:effectLst/>
                <a:latin typeface="+mn-lt"/>
                <a:ea typeface="+mn-ea"/>
                <a:cs typeface="+mn-cs"/>
              </a:rPr>
              <a:t>Provider:</a:t>
            </a:r>
            <a:r>
              <a:rPr lang="en-US" sz="1100" b="0" i="0" kern="1200" dirty="0" err="1" smtClean="0">
                <a:solidFill>
                  <a:schemeClr val="tx1"/>
                </a:solidFill>
                <a:effectLst/>
                <a:latin typeface="+mn-lt"/>
                <a:ea typeface="+mn-ea"/>
                <a:cs typeface="+mn-cs"/>
              </a:rPr>
              <a:t>EntityClient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một</a:t>
            </a:r>
            <a:r>
              <a:rPr lang="en-US" sz="1100" b="0" i="0" kern="1200" dirty="0" smtClean="0">
                <a:solidFill>
                  <a:schemeClr val="tx1"/>
                </a:solidFill>
                <a:effectLst/>
                <a:latin typeface="+mn-lt"/>
                <a:ea typeface="+mn-ea"/>
                <a:cs typeface="+mn-cs"/>
              </a:rPr>
              <a:t> data provider </a:t>
            </a:r>
            <a:r>
              <a:rPr lang="en-US" sz="1100" b="0" i="0" kern="1200" dirty="0" err="1" smtClean="0">
                <a:solidFill>
                  <a:schemeClr val="tx1"/>
                </a:solidFill>
                <a:effectLst/>
                <a:latin typeface="+mn-lt"/>
                <a:ea typeface="+mn-ea"/>
                <a:cs typeface="+mn-cs"/>
              </a:rPr>
              <a:t>mới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của</a:t>
            </a:r>
            <a:r>
              <a:rPr lang="en-US" sz="1100" b="0" i="0" kern="1200" dirty="0" smtClean="0">
                <a:solidFill>
                  <a:schemeClr val="tx1"/>
                </a:solidFill>
                <a:effectLst/>
                <a:latin typeface="+mn-lt"/>
                <a:ea typeface="+mn-ea"/>
                <a:cs typeface="+mn-cs"/>
              </a:rPr>
              <a:t> ADO.NET </a:t>
            </a:r>
            <a:r>
              <a:rPr lang="en-US" sz="1100" b="0" i="0" kern="1200" dirty="0" err="1" smtClean="0">
                <a:solidFill>
                  <a:schemeClr val="tx1"/>
                </a:solidFill>
                <a:effectLst/>
                <a:latin typeface="+mn-lt"/>
                <a:ea typeface="+mn-ea"/>
                <a:cs typeface="+mn-cs"/>
              </a:rPr>
              <a:t>dùng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để</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truy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xuất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đến</a:t>
            </a:r>
            <a:r>
              <a:rPr lang="en-US" sz="1100" b="0" i="0" kern="1200" dirty="0" smtClean="0">
                <a:solidFill>
                  <a:schemeClr val="tx1"/>
                </a:solidFill>
                <a:effectLst/>
                <a:latin typeface="+mn-lt"/>
                <a:ea typeface="+mn-ea"/>
                <a:cs typeface="+mn-cs"/>
              </a:rPr>
              <a:t> database. </a:t>
            </a:r>
            <a:r>
              <a:rPr lang="en-US" sz="1100" b="0" i="0" kern="1200" dirty="0" err="1" smtClean="0">
                <a:solidFill>
                  <a:schemeClr val="tx1"/>
                </a:solidFill>
                <a:effectLst/>
                <a:latin typeface="+mn-lt"/>
                <a:ea typeface="+mn-ea"/>
                <a:cs typeface="+mn-cs"/>
              </a:rPr>
              <a:t>Được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xây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dựng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bên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trên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ADO.NET data provider </a:t>
            </a:r>
            <a:r>
              <a:rPr lang="en-US" sz="1100" b="0" i="0" kern="1200" dirty="0" err="1" smtClean="0">
                <a:solidFill>
                  <a:schemeClr val="tx1"/>
                </a:solidFill>
                <a:effectLst/>
                <a:latin typeface="+mn-lt"/>
                <a:ea typeface="+mn-ea"/>
                <a:cs typeface="+mn-cs"/>
              </a:rPr>
              <a:t>cơ</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bản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EntityClient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không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truy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xuất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trực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tiếp</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liệu</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thông</a:t>
            </a:r>
            <a:r>
              <a:rPr lang="en-US" sz="1100" b="0" i="0" kern="1200" dirty="0" smtClean="0">
                <a:solidFill>
                  <a:schemeClr val="tx1"/>
                </a:solidFill>
                <a:effectLst/>
                <a:latin typeface="+mn-lt"/>
                <a:ea typeface="+mn-ea"/>
                <a:cs typeface="+mn-cs"/>
              </a:rPr>
              <a:t> qua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data provider </a:t>
            </a:r>
            <a:r>
              <a:rPr lang="en-US" sz="1100" b="0" i="0" kern="1200" dirty="0" err="1" smtClean="0">
                <a:solidFill>
                  <a:schemeClr val="tx1"/>
                </a:solidFill>
                <a:effectLst/>
                <a:latin typeface="+mn-lt"/>
                <a:ea typeface="+mn-ea"/>
                <a:cs typeface="+mn-cs"/>
              </a:rPr>
              <a:t>khác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dựa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vào</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thông</a:t>
            </a:r>
            <a:r>
              <a:rPr lang="en-US" sz="1100" b="0" i="0" kern="1200" dirty="0" smtClean="0">
                <a:solidFill>
                  <a:schemeClr val="tx1"/>
                </a:solidFill>
                <a:effectLst/>
                <a:latin typeface="+mn-lt"/>
                <a:ea typeface="+mn-ea"/>
                <a:cs typeface="+mn-cs"/>
              </a:rPr>
              <a:t> tin </a:t>
            </a:r>
            <a:r>
              <a:rPr lang="en-US" sz="1100" b="0" i="0" kern="1200" dirty="0" err="1" smtClean="0">
                <a:solidFill>
                  <a:schemeClr val="tx1"/>
                </a:solidFill>
                <a:effectLst/>
                <a:latin typeface="+mn-lt"/>
                <a:ea typeface="+mn-ea"/>
                <a:cs typeface="+mn-cs"/>
              </a:rPr>
              <a:t>dữ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liệu</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từ</a:t>
            </a:r>
            <a:r>
              <a:rPr lang="en-US" sz="1100" b="0" i="0" kern="1200" dirty="0" smtClean="0">
                <a:solidFill>
                  <a:schemeClr val="tx1"/>
                </a:solidFill>
                <a:effectLst/>
                <a:latin typeface="+mn-lt"/>
                <a:ea typeface="+mn-ea"/>
                <a:cs typeface="+mn-cs"/>
              </a:rPr>
              <a:t> Entity Data Model.</a:t>
            </a:r>
            <a:endParaRPr lang="en-US" sz="1100" b="1" i="0" kern="1200" dirty="0" smtClean="0">
              <a:solidFill>
                <a:schemeClr val="tx1"/>
              </a:solidFill>
              <a:effectLst/>
              <a:latin typeface="+mn-lt"/>
              <a:ea typeface="+mn-ea"/>
              <a:cs typeface="+mn-cs"/>
            </a:endParaRPr>
          </a:p>
          <a:p>
            <a:endParaRPr lang="en-US" sz="1100" b="0" i="0" kern="1200" dirty="0" smtClean="0">
              <a:solidFill>
                <a:schemeClr val="tx1"/>
              </a:solidFill>
              <a:effectLst/>
              <a:latin typeface="+mn-lt"/>
              <a:ea typeface="+mn-ea"/>
              <a:cs typeface="+mn-cs"/>
            </a:endParaRPr>
          </a:p>
          <a:p>
            <a:r>
              <a:rPr lang="en-US" sz="1100" b="1" i="0" kern="1200" dirty="0" err="1" smtClean="0">
                <a:solidFill>
                  <a:schemeClr val="tx1"/>
                </a:solidFill>
                <a:effectLst/>
                <a:latin typeface="+mn-lt"/>
                <a:ea typeface="+mn-ea"/>
                <a:cs typeface="+mn-cs"/>
              </a:rPr>
              <a:t>ADO.Net</a:t>
            </a:r>
            <a:r>
              <a:rPr lang="en-US" sz="1100" b="1" i="0" kern="1200" dirty="0" smtClean="0">
                <a:solidFill>
                  <a:schemeClr val="tx1"/>
                </a:solidFill>
                <a:effectLst/>
                <a:latin typeface="+mn-lt"/>
                <a:ea typeface="+mn-ea"/>
                <a:cs typeface="+mn-cs"/>
              </a:rPr>
              <a:t> Data Provider: </a:t>
            </a:r>
            <a:r>
              <a:rPr lang="en-US" sz="1100" b="0" i="0" kern="1200" dirty="0" err="1" smtClean="0">
                <a:solidFill>
                  <a:schemeClr val="tx1"/>
                </a:solidFill>
                <a:effectLst/>
                <a:latin typeface="+mn-lt"/>
                <a:ea typeface="+mn-ea"/>
                <a:cs typeface="+mn-cs"/>
              </a:rPr>
              <a:t>Tầng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này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kết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nối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với</a:t>
            </a:r>
            <a:r>
              <a:rPr lang="en-US" sz="1100" b="0" i="0" kern="1200" dirty="0" smtClean="0">
                <a:solidFill>
                  <a:schemeClr val="tx1"/>
                </a:solidFill>
                <a:effectLst/>
                <a:latin typeface="+mn-lt"/>
                <a:ea typeface="+mn-ea"/>
                <a:cs typeface="+mn-cs"/>
              </a:rPr>
              <a:t> database </a:t>
            </a:r>
            <a:r>
              <a:rPr lang="en-US" sz="1100" b="0" i="0" kern="1200" dirty="0" err="1" smtClean="0">
                <a:solidFill>
                  <a:schemeClr val="tx1"/>
                </a:solidFill>
                <a:effectLst/>
                <a:latin typeface="+mn-lt"/>
                <a:ea typeface="+mn-ea"/>
                <a:cs typeface="+mn-cs"/>
              </a:rPr>
              <a:t>và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thực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hiện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các</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truy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vấn</a:t>
            </a:r>
            <a:endParaRPr lang="en-US" sz="1100" b="0" i="0" kern="1200" dirty="0" smtClean="0">
              <a:solidFill>
                <a:schemeClr val="tx1"/>
              </a:solidFill>
              <a:effectLst/>
              <a:latin typeface="+mn-lt"/>
              <a:ea typeface="+mn-ea"/>
              <a:cs typeface="+mn-cs"/>
            </a:endParaRPr>
          </a:p>
          <a:p>
            <a:endParaRPr lang="en-US" dirty="0" smtClean="0"/>
          </a:p>
          <a:p>
            <a:pPr lvl="0">
              <a:spcBef>
                <a:spcPts val="0"/>
              </a:spcBef>
              <a:buNone/>
            </a:pPr>
            <a:r>
              <a:rPr lang="en-US" dirty="0" err="1" smtClean="0"/>
              <a:t>Tham</a:t>
            </a:r>
            <a:r>
              <a:rPr lang="en-US" dirty="0" smtClean="0"/>
              <a:t> </a:t>
            </a:r>
            <a:r>
              <a:rPr lang="en-US" dirty="0" err="1" smtClean="0"/>
              <a:t>khảo</a:t>
            </a:r>
            <a:r>
              <a:rPr lang="en-US" dirty="0" smtClean="0"/>
              <a:t>:</a:t>
            </a:r>
            <a:r>
              <a:rPr lang="en-US" baseline="0" dirty="0" smtClean="0"/>
              <a:t> http://</a:t>
            </a:r>
            <a:r>
              <a:rPr lang="en-US" baseline="0" dirty="0" err="1" smtClean="0"/>
              <a:t>www.entityframeworktutorial.net</a:t>
            </a:r>
            <a:r>
              <a:rPr lang="en-US" baseline="0" dirty="0" smtClean="0"/>
              <a:t>/</a:t>
            </a:r>
            <a:r>
              <a:rPr lang="en-US" baseline="0" dirty="0" err="1" smtClean="0"/>
              <a:t>EntityFramework-Architecture.aspx</a:t>
            </a:r>
            <a:endParaRPr dirty="0"/>
          </a:p>
        </p:txBody>
      </p:sp>
    </p:spTree>
    <p:extLst>
      <p:ext uri="{BB962C8B-B14F-4D97-AF65-F5344CB8AC3E}">
        <p14:creationId xmlns:p14="http://schemas.microsoft.com/office/powerpoint/2010/main" val="3380774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1" i="0" kern="1200" smtClean="0">
                <a:solidFill>
                  <a:schemeClr val="tx1"/>
                </a:solidFill>
                <a:effectLst/>
                <a:latin typeface="+mn-lt"/>
                <a:ea typeface="+mn-ea"/>
                <a:cs typeface="+mn-cs"/>
              </a:rPr>
              <a:t>DBContext</a:t>
            </a:r>
            <a:r>
              <a:rPr lang="vi-VN" sz="1100" b="0" i="0" kern="1200" smtClean="0">
                <a:solidFill>
                  <a:schemeClr val="tx1"/>
                </a:solidFill>
                <a:effectLst/>
                <a:latin typeface="+mn-lt"/>
                <a:ea typeface="+mn-ea"/>
                <a:cs typeface="+mn-cs"/>
              </a:rPr>
              <a:t> là</a:t>
            </a:r>
            <a:r>
              <a:rPr lang="vi-VN" sz="1100" b="0" i="0" kern="1200" baseline="0" smtClean="0">
                <a:solidFill>
                  <a:schemeClr val="tx1"/>
                </a:solidFill>
                <a:effectLst/>
                <a:latin typeface="+mn-lt"/>
                <a:ea typeface="+mn-ea"/>
                <a:cs typeface="+mn-cs"/>
              </a:rPr>
              <a:t> l</a:t>
            </a:r>
            <a:r>
              <a:rPr lang="vi-VN" sz="1100" b="0" i="0" kern="1200" smtClean="0">
                <a:solidFill>
                  <a:schemeClr val="tx1"/>
                </a:solidFill>
                <a:effectLst/>
                <a:latin typeface="+mn-lt"/>
                <a:ea typeface="+mn-ea"/>
                <a:cs typeface="+mn-cs"/>
              </a:rPr>
              <a:t>ớp định nghĩa (class context). Là</a:t>
            </a:r>
            <a:r>
              <a:rPr lang="vi-VN" sz="1100" b="0" i="0" kern="1200" baseline="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cầu nối giữa các lớp hoặc thực thể với cơ sở dữ liệu.</a:t>
            </a:r>
            <a:endParaRPr/>
          </a:p>
        </p:txBody>
      </p:sp>
    </p:spTree>
    <p:extLst>
      <p:ext uri="{BB962C8B-B14F-4D97-AF65-F5344CB8AC3E}">
        <p14:creationId xmlns:p14="http://schemas.microsoft.com/office/powerpoint/2010/main" val="414802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379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9788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1" i="0" kern="1200" smtClean="0">
                <a:solidFill>
                  <a:schemeClr val="tx1"/>
                </a:solidFill>
                <a:effectLst/>
                <a:latin typeface="+mn-lt"/>
                <a:ea typeface="+mn-ea"/>
                <a:cs typeface="+mn-cs"/>
              </a:rPr>
              <a:t>Code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đặc biệt đối với ai thích viết code và không thích entity framework tự động generate code cho mình vì nó quá phức tạp và khó hiểu.</a:t>
            </a:r>
          </a:p>
          <a:p>
            <a:pPr fontAlgn="base"/>
            <a:r>
              <a:rPr lang="vi-VN" sz="1100" b="0" i="0" kern="1200" smtClean="0">
                <a:solidFill>
                  <a:schemeClr val="tx1"/>
                </a:solidFill>
                <a:effectLst/>
                <a:latin typeface="+mn-lt"/>
                <a:ea typeface="+mn-ea"/>
                <a:cs typeface="+mn-cs"/>
              </a:rPr>
              <a:t>Toàn quyền kiểm soát code vì tự viết tất cả, code tự động được generate thì rất khó chỉnh sửa (khi tự viết được tất cả bạn sẽ rất thích thú như mình vậy, và ăn hành sướng luôn kkkk)</a:t>
            </a:r>
          </a:p>
          <a:p>
            <a:pPr fontAlgn="base"/>
            <a:r>
              <a:rPr lang="vi-VN" sz="1100" b="0" i="0" kern="1200" smtClean="0">
                <a:solidFill>
                  <a:schemeClr val="tx1"/>
                </a:solidFill>
                <a:effectLst/>
                <a:latin typeface="+mn-lt"/>
                <a:ea typeface="+mn-ea"/>
                <a:cs typeface="+mn-cs"/>
              </a:rPr>
              <a:t>Những thay đổi trên code sẽ làm thay đổi database và có thể mất dữ liệu và code quyết định database. Nếu code không cứng sẽ rất nguy hiểm, nên backup databse thường xuyên.</a:t>
            </a:r>
          </a:p>
          <a:p>
            <a:pPr fontAlgn="base"/>
            <a:r>
              <a:rPr lang="vi-VN" sz="1100" b="0" i="0" kern="1200" smtClean="0">
                <a:solidFill>
                  <a:schemeClr val="tx1"/>
                </a:solidFill>
                <a:effectLst/>
                <a:latin typeface="+mn-lt"/>
                <a:ea typeface="+mn-ea"/>
                <a:cs typeface="+mn-cs"/>
              </a:rPr>
              <a:t>Sửa trực tiếp Database trên SQl có thể sẽ bị mất.</a:t>
            </a:r>
          </a:p>
          <a:p>
            <a:pPr fontAlgn="base"/>
            <a:r>
              <a:rPr lang="vi-VN" sz="1100" b="1" i="0" kern="1200" smtClean="0">
                <a:solidFill>
                  <a:schemeClr val="tx1"/>
                </a:solidFill>
                <a:effectLst/>
                <a:latin typeface="+mn-lt"/>
                <a:ea typeface="+mn-ea"/>
                <a:cs typeface="+mn-cs"/>
              </a:rPr>
              <a:t>Database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nếu đã có sẵn database hoàn chỉnh</a:t>
            </a:r>
          </a:p>
          <a:p>
            <a:pPr fontAlgn="base"/>
            <a:r>
              <a:rPr lang="vi-VN" sz="1100" b="0" i="0" kern="1200" smtClean="0">
                <a:solidFill>
                  <a:schemeClr val="tx1"/>
                </a:solidFill>
                <a:effectLst/>
                <a:latin typeface="+mn-lt"/>
                <a:ea typeface="+mn-ea"/>
                <a:cs typeface="+mn-cs"/>
              </a:rPr>
              <a:t>Entity Framework tạo class từ database</a:t>
            </a:r>
          </a:p>
          <a:p>
            <a:pPr fontAlgn="base"/>
            <a:r>
              <a:rPr lang="vi-VN" sz="1100" b="0" i="0" kern="1200" smtClean="0">
                <a:solidFill>
                  <a:schemeClr val="tx1"/>
                </a:solidFill>
                <a:effectLst/>
                <a:latin typeface="+mn-lt"/>
                <a:ea typeface="+mn-ea"/>
                <a:cs typeface="+mn-cs"/>
              </a:rPr>
              <a:t>Khó chỉnh sửa code, nếu bạn muốn thêm tính năng thì không được sửa trực tiếp từ file emdx mà phải dùng partial class, tức là viết thêm class chứ không được sửa class được tạo sẵn.</a:t>
            </a:r>
          </a:p>
          <a:p>
            <a:pPr fontAlgn="base"/>
            <a:r>
              <a:rPr lang="vi-VN" sz="1100" b="0" i="0" kern="1200" smtClean="0">
                <a:solidFill>
                  <a:schemeClr val="tx1"/>
                </a:solidFill>
                <a:effectLst/>
                <a:latin typeface="+mn-lt"/>
                <a:ea typeface="+mn-ea"/>
                <a:cs typeface="+mn-cs"/>
              </a:rPr>
              <a:t>Có thể sửa Database trực tiếp trên SQL vì database quyết định model. bạn có thể update model từ Database.</a:t>
            </a:r>
          </a:p>
          <a:p>
            <a:pPr fontAlgn="base"/>
            <a:r>
              <a:rPr lang="vi-VN" sz="1100" b="1" i="0" kern="1200" smtClean="0">
                <a:solidFill>
                  <a:schemeClr val="tx1"/>
                </a:solidFill>
                <a:effectLst/>
                <a:latin typeface="+mn-lt"/>
                <a:ea typeface="+mn-ea"/>
                <a:cs typeface="+mn-cs"/>
              </a:rPr>
              <a:t>Model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Ít dùng, dùng với những người không thích viết code nhiều.</a:t>
            </a:r>
          </a:p>
          <a:p>
            <a:pPr fontAlgn="base"/>
            <a:r>
              <a:rPr lang="vi-VN" sz="1100" b="1" i="0" kern="1200" smtClean="0">
                <a:solidFill>
                  <a:schemeClr val="tx1"/>
                </a:solidFill>
                <a:effectLst/>
                <a:latin typeface="+mn-lt"/>
                <a:ea typeface="+mn-ea"/>
                <a:cs typeface="+mn-cs"/>
              </a:rPr>
              <a:t>Ý kiến cá nhân</a:t>
            </a:r>
          </a:p>
          <a:p>
            <a:pPr fontAlgn="base"/>
            <a:r>
              <a:rPr lang="vi-VN" sz="1100" b="0" i="0" kern="1200" smtClean="0">
                <a:solidFill>
                  <a:schemeClr val="tx1"/>
                </a:solidFill>
                <a:effectLst/>
                <a:latin typeface="+mn-lt"/>
                <a:ea typeface="+mn-ea"/>
                <a:cs typeface="+mn-cs"/>
              </a:rPr>
              <a:t>– Code First, mình hay xài nhưng với những app nhỏ, ít table.</a:t>
            </a:r>
          </a:p>
          <a:p>
            <a:pPr fontAlgn="base"/>
            <a:r>
              <a:rPr lang="vi-VN" sz="1100" b="0" i="0" kern="1200" smtClean="0">
                <a:solidFill>
                  <a:schemeClr val="tx1"/>
                </a:solidFill>
                <a:effectLst/>
                <a:latin typeface="+mn-lt"/>
                <a:ea typeface="+mn-ea"/>
                <a:cs typeface="+mn-cs"/>
              </a:rPr>
              <a:t>– Database First là lựa chọn ưu tiên từ trước tới giờ. Vẫn giữ cách truyền thống là tốt nhất: thiết kế database</a:t>
            </a:r>
          </a:p>
          <a:p>
            <a:pPr fontAlgn="base"/>
            <a:r>
              <a:rPr lang="vi-VN" sz="1100" b="0" i="0" kern="1200" smtClean="0">
                <a:solidFill>
                  <a:schemeClr val="tx1"/>
                </a:solidFill>
                <a:effectLst/>
                <a:latin typeface="+mn-lt"/>
                <a:ea typeface="+mn-ea"/>
                <a:cs typeface="+mn-cs"/>
              </a:rPr>
              <a:t>– Model First hay Database First không khác nhau mấy.</a:t>
            </a:r>
          </a:p>
          <a:p>
            <a:pPr fontAlgn="base"/>
            <a:r>
              <a:rPr lang="vi-VN" sz="1100" b="0" i="0" kern="1200" smtClean="0">
                <a:solidFill>
                  <a:schemeClr val="tx1"/>
                </a:solidFill>
                <a:effectLst/>
                <a:latin typeface="+mn-lt"/>
                <a:ea typeface="+mn-ea"/>
                <a:cs typeface="+mn-cs"/>
              </a:rPr>
              <a:t>– Model First nghe nói hay xảy ra lỗi và mình chưa xài bao giờ.</a:t>
            </a:r>
          </a:p>
        </p:txBody>
      </p:sp>
    </p:spTree>
    <p:extLst>
      <p:ext uri="{BB962C8B-B14F-4D97-AF65-F5344CB8AC3E}">
        <p14:creationId xmlns:p14="http://schemas.microsoft.com/office/powerpoint/2010/main" val="2147363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1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273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0" i="0" kern="1200" smtClean="0">
                <a:solidFill>
                  <a:schemeClr val="tx1"/>
                </a:solidFill>
                <a:effectLst/>
                <a:latin typeface="+mn-lt"/>
                <a:ea typeface="+mn-ea"/>
                <a:cs typeface="+mn-cs"/>
              </a:rPr>
              <a:t>Entity Framework là một bộ ánh xạ đối tượng – quan hệ cho phép người lập trình .NET làm việc với dữ liệu quan hệ qua các đối tượng (object) nó giúp lập trình viên không cần viết mã cho hầu hết những gì liên quan đến truy cập dữ liệu.</a:t>
            </a:r>
          </a:p>
          <a:p>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Nói</a:t>
            </a:r>
            <a:r>
              <a:rPr lang="vi-VN" sz="1100" b="0" i="0" kern="1200" baseline="0" smtClean="0">
                <a:solidFill>
                  <a:schemeClr val="tx1"/>
                </a:solidFill>
                <a:effectLst/>
                <a:latin typeface="+mn-lt"/>
                <a:ea typeface="+mn-ea"/>
                <a:cs typeface="+mn-cs"/>
              </a:rPr>
              <a:t> dễ hiểu thì </a:t>
            </a:r>
            <a:r>
              <a:rPr lang="vi-VN" sz="1100" b="0" i="0" kern="1200" smtClean="0">
                <a:solidFill>
                  <a:schemeClr val="tx1"/>
                </a:solidFill>
                <a:effectLst/>
                <a:latin typeface="+mn-lt"/>
                <a:ea typeface="+mn-ea"/>
                <a:cs typeface="+mn-cs"/>
              </a:rPr>
              <a:t>O/RM là cộng cụ để generate class từ database.</a:t>
            </a:r>
          </a:p>
          <a:p>
            <a:pPr marL="0" marR="0" indent="0" algn="l" defTabSz="914400" rtl="0" eaLnBrk="1" fontAlgn="base" latinLnBrk="0" hangingPunct="1">
              <a:lnSpc>
                <a:spcPct val="100000"/>
              </a:lnSpc>
              <a:spcBef>
                <a:spcPts val="0"/>
              </a:spcBef>
              <a:spcAft>
                <a:spcPts val="0"/>
              </a:spcAft>
              <a:buClrTx/>
              <a:buSzTx/>
              <a:buFontTx/>
              <a:buNone/>
              <a:tabLst/>
              <a:defRPr/>
            </a:pPr>
            <a:r>
              <a:rPr lang="vi-VN" sz="1100" b="0" i="0" kern="1200" smtClean="0">
                <a:solidFill>
                  <a:schemeClr val="tx1"/>
                </a:solidFill>
                <a:effectLst/>
                <a:latin typeface="+mn-lt"/>
                <a:ea typeface="+mn-ea"/>
                <a:cs typeface="+mn-cs"/>
              </a:rPr>
              <a:t>O/RM gồm 3 phần chính: Domain O/RM là một công cụ để lưu dữ liệu từ domain objects tới quan hệ dữ liệu như MS SQL Server, nhưng tự động hóa.</a:t>
            </a:r>
          </a:p>
          <a:p>
            <a:pPr fontAlgn="base"/>
            <a:r>
              <a:rPr lang="vi-VN" sz="1100" b="0" i="0" kern="1200" smtClean="0">
                <a:solidFill>
                  <a:schemeClr val="tx1"/>
                </a:solidFill>
                <a:effectLst/>
                <a:latin typeface="+mn-lt"/>
                <a:ea typeface="+mn-ea"/>
                <a:cs typeface="+mn-cs"/>
              </a:rPr>
              <a:t>class objects, Relational database objects, Mapping information on how domain objects map to relational database objects (table, views, storedprocedures).</a:t>
            </a:r>
          </a:p>
          <a:p>
            <a:pPr fontAlgn="base"/>
            <a:r>
              <a:rPr lang="vi-VN" sz="1100" b="0" i="0" kern="1200" smtClean="0">
                <a:solidFill>
                  <a:schemeClr val="tx1"/>
                </a:solidFill>
                <a:effectLst/>
                <a:latin typeface="+mn-lt"/>
                <a:ea typeface="+mn-ea"/>
                <a:cs typeface="+mn-cs"/>
              </a:rPr>
              <a:t>(những thuật ngữ trên không dịch thì sẽ dễ hiểu hơn)</a:t>
            </a:r>
          </a:p>
          <a:p>
            <a:pPr fontAlgn="base"/>
            <a:r>
              <a:rPr lang="vi-VN" sz="1100" b="0" i="0" kern="1200" smtClean="0">
                <a:solidFill>
                  <a:schemeClr val="tx1"/>
                </a:solidFill>
                <a:effectLst/>
                <a:latin typeface="+mn-lt"/>
                <a:ea typeface="+mn-ea"/>
                <a:cs typeface="+mn-cs"/>
              </a:rPr>
              <a:t>O/RM giúp tách riêng database và domain class để dễ phát triển và maintain.</a:t>
            </a:r>
            <a:r>
              <a:rPr lang="vi-VN" sz="1100" b="0" i="0" u="none" strike="noStrike" kern="1200" smtClean="0">
                <a:solidFill>
                  <a:schemeClr val="tx1"/>
                </a:solidFill>
                <a:effectLst/>
                <a:latin typeface="+mn-lt"/>
                <a:ea typeface="+mn-ea"/>
                <a:cs typeface="+mn-cs"/>
              </a:rPr>
              <a:t/>
            </a:r>
            <a:br>
              <a:rPr lang="vi-VN" sz="1100" b="0" i="0" u="none" strike="noStrike" kern="1200" smtClean="0">
                <a:solidFill>
                  <a:schemeClr val="tx1"/>
                </a:solidFill>
                <a:effectLst/>
                <a:latin typeface="+mn-lt"/>
                <a:ea typeface="+mn-ea"/>
                <a:cs typeface="+mn-cs"/>
              </a:rPr>
            </a:br>
            <a:endParaRPr/>
          </a:p>
        </p:txBody>
      </p:sp>
    </p:spTree>
    <p:extLst>
      <p:ext uri="{BB962C8B-B14F-4D97-AF65-F5344CB8AC3E}">
        <p14:creationId xmlns:p14="http://schemas.microsoft.com/office/powerpoint/2010/main" val="401623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Ví</a:t>
            </a:r>
            <a:r>
              <a:rPr lang="en-US" baseline="0" smtClean="0"/>
              <a:t> dụ như đoạn code demo sau (next slide)</a:t>
            </a:r>
            <a:endParaRPr/>
          </a:p>
        </p:txBody>
      </p:sp>
    </p:spTree>
    <p:extLst>
      <p:ext uri="{BB962C8B-B14F-4D97-AF65-F5344CB8AC3E}">
        <p14:creationId xmlns:p14="http://schemas.microsoft.com/office/powerpoint/2010/main" val="101115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90041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189007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2767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755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525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413347" y="333269"/>
            <a:ext cx="5324100" cy="426585"/>
          </a:xfrm>
          <a:prstGeom prst="rect">
            <a:avLst/>
          </a:prstGeom>
        </p:spPr>
        <p:txBody>
          <a:bodyPr lIns="91425" tIns="91425" rIns="91425" bIns="91425" anchor="b" anchorCtr="0"/>
          <a:lstStyle>
            <a:lvl1pPr lvl="0">
              <a:spcBef>
                <a:spcPts val="0"/>
              </a:spcBef>
              <a:defRPr sz="2800">
                <a:solidFill>
                  <a:srgbClr val="0070C0"/>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631065" y="779177"/>
            <a:ext cx="7463307" cy="3760631"/>
          </a:xfrm>
          <a:prstGeom prst="rect">
            <a:avLst/>
          </a:prstGeom>
        </p:spPr>
        <p:txBody>
          <a:bodyPr lIns="91425" tIns="91425" rIns="91425" bIns="91425" anchor="t" anchorCtr="0"/>
          <a:lstStyle>
            <a:lvl1pPr lvl="0">
              <a:spcBef>
                <a:spcPts val="0"/>
              </a:spcBef>
              <a:defRPr sz="22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483294" y="1580848"/>
            <a:ext cx="4311343" cy="1839185"/>
          </a:xfrm>
          <a:prstGeom prst="rect">
            <a:avLst/>
          </a:prstGeom>
        </p:spPr>
        <p:txBody>
          <a:bodyPr lIns="91425" tIns="91425" rIns="91425" bIns="91425" anchor="b" anchorCtr="0">
            <a:noAutofit/>
          </a:bodyPr>
          <a:lstStyle/>
          <a:p>
            <a:pPr lvl="0">
              <a:spcBef>
                <a:spcPts val="0"/>
              </a:spcBef>
              <a:buNone/>
            </a:pPr>
            <a:r>
              <a:rPr lang="en" sz="5600" smtClean="0"/>
              <a:t>Entity</a:t>
            </a:r>
            <a:br>
              <a:rPr lang="en" sz="5600" smtClean="0"/>
            </a:br>
            <a:r>
              <a:rPr lang="en" sz="5600" smtClean="0">
                <a:solidFill>
                  <a:srgbClr val="00BCD4"/>
                </a:solidFill>
              </a:rPr>
              <a:t>Framework</a:t>
            </a:r>
            <a:endParaRPr lang="en" sz="5600"/>
          </a:p>
        </p:txBody>
      </p:sp>
      <p:sp>
        <p:nvSpPr>
          <p:cNvPr id="2" name="TextBox 1"/>
          <p:cNvSpPr txBox="1"/>
          <p:nvPr/>
        </p:nvSpPr>
        <p:spPr>
          <a:xfrm>
            <a:off x="5414363" y="2990345"/>
            <a:ext cx="3268463" cy="1610697"/>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Nhóm thực hiện:</a:t>
            </a:r>
          </a:p>
          <a:p>
            <a:pPr>
              <a:spcBef>
                <a:spcPts val="500"/>
              </a:spcBef>
            </a:pPr>
            <a:r>
              <a:rPr lang="en-US"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13520675 - Nguyễn Văn Quang</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13520844 - Bùi Đình Lộc Thọ</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13520231 - Nguyễn Thanh Hải</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13520657 - Đoàn Duy Phương</a:t>
            </a:r>
            <a:endParaRPr lang="vi-VN"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1028" name="Picture 4" descr="Kết quả hình ảnh cho entity framewor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364" y="520100"/>
            <a:ext cx="3100707" cy="16881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4364" y="2304645"/>
            <a:ext cx="3100706" cy="679673"/>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GVHD:</a:t>
            </a:r>
          </a:p>
          <a:p>
            <a:pPr>
              <a:spcBef>
                <a:spcPts val="500"/>
              </a:spcBef>
            </a:pPr>
            <a:r>
              <a:rPr lang="en-US"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Th.S Phạm Thi Vương</a:t>
            </a:r>
          </a:p>
        </p:txBody>
      </p:sp>
      <p:sp>
        <p:nvSpPr>
          <p:cNvPr id="3" name="TextBox 2"/>
          <p:cNvSpPr txBox="1"/>
          <p:nvPr/>
        </p:nvSpPr>
        <p:spPr>
          <a:xfrm flipH="1">
            <a:off x="289936" y="4173502"/>
            <a:ext cx="4804577" cy="461665"/>
          </a:xfrm>
          <a:prstGeom prst="rect">
            <a:avLst/>
          </a:prstGeom>
          <a:noFill/>
        </p:spPr>
        <p:txBody>
          <a:bodyPr wrap="square" rtlCol="0">
            <a:spAutoFit/>
          </a:bodyPr>
          <a:lstStyle/>
          <a:p>
            <a:r>
              <a:rPr lang="en-US" sz="2300" smtClean="0">
                <a:solidFill>
                  <a:schemeClr val="tx1">
                    <a:lumMod val="65000"/>
                    <a:lumOff val="35000"/>
                  </a:schemeClr>
                </a:solidFill>
                <a:effectLst>
                  <a:outerShdw blurRad="38100" dist="38100" dir="2700000" algn="tl">
                    <a:srgbClr val="000000">
                      <a:alpha val="43137"/>
                    </a:srgbClr>
                  </a:outerShdw>
                </a:effectLst>
                <a:latin typeface="Montserrat"/>
              </a:rPr>
              <a:t>CÔNG NGHỆ .NET - SE310.H21</a:t>
            </a:r>
            <a:endParaRPr lang="vi-VN" sz="2300">
              <a:solidFill>
                <a:schemeClr val="tx1">
                  <a:lumMod val="65000"/>
                  <a:lumOff val="35000"/>
                </a:schemeClr>
              </a:solidFill>
              <a:effectLst>
                <a:outerShdw blurRad="38100" dist="38100" dir="2700000" algn="tl">
                  <a:srgbClr val="000000">
                    <a:alpha val="43137"/>
                  </a:srgbClr>
                </a:outerShdw>
              </a:effectLst>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Code first</a:t>
            </a:r>
            <a:endParaRPr lang="vi-VN">
              <a:solidFill>
                <a:srgbClr val="00B0F0"/>
              </a:solidFill>
            </a:endParaRPr>
          </a:p>
        </p:txBody>
      </p:sp>
      <p:sp>
        <p:nvSpPr>
          <p:cNvPr id="5" name="Text Placeholder 4"/>
          <p:cNvSpPr>
            <a:spLocks noGrp="1"/>
          </p:cNvSpPr>
          <p:nvPr>
            <p:ph type="body" idx="1"/>
          </p:nvPr>
        </p:nvSpPr>
        <p:spPr/>
        <p:txBody>
          <a:bodyPr/>
          <a:lstStyle/>
          <a:p>
            <a:pPr>
              <a:spcBef>
                <a:spcPts val="1500"/>
              </a:spcBef>
              <a:buNone/>
            </a:pPr>
            <a:r>
              <a:rPr lang="vi-VN" smtClean="0"/>
              <a:t>Viết POCO </a:t>
            </a:r>
            <a:r>
              <a:rPr lang="vi-VN"/>
              <a:t>class trước, sau đó generate database </a:t>
            </a:r>
            <a:endParaRPr lang="vi-VN" smtClean="0"/>
          </a:p>
          <a:p>
            <a:pPr>
              <a:spcBef>
                <a:spcPts val="1500"/>
              </a:spcBef>
              <a:buNone/>
            </a:pPr>
            <a:r>
              <a:rPr lang="vi-VN" smtClean="0"/>
              <a:t>từ </a:t>
            </a:r>
            <a:r>
              <a:rPr lang="vi-VN"/>
              <a:t>nhưng POCO class này.</a:t>
            </a:r>
          </a:p>
        </p:txBody>
      </p:sp>
      <p:pic>
        <p:nvPicPr>
          <p:cNvPr id="9220" name="Picture 4" descr="cod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180" y="3234720"/>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0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Architecture</a:t>
            </a:r>
            <a:endParaRPr lang="vi-VN">
              <a:solidFill>
                <a:srgbClr val="00B0F0"/>
              </a:solidFill>
            </a:endParaRPr>
          </a:p>
        </p:txBody>
      </p:sp>
      <p:pic>
        <p:nvPicPr>
          <p:cNvPr id="1026" name="Picture 2" descr="http://www.entityframeworktutorial.net/Images/ef-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937" y="1360308"/>
            <a:ext cx="4424376" cy="268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5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How ?</a:t>
            </a:r>
            <a:endParaRPr lang="vi-VN">
              <a:solidFill>
                <a:srgbClr val="00B0F0"/>
              </a:solidFill>
            </a:endParaRPr>
          </a:p>
        </p:txBody>
      </p:sp>
      <p:sp>
        <p:nvSpPr>
          <p:cNvPr id="7" name="Text Placeholder 6"/>
          <p:cNvSpPr>
            <a:spLocks noGrp="1"/>
          </p:cNvSpPr>
          <p:nvPr>
            <p:ph type="body" idx="1"/>
          </p:nvPr>
        </p:nvSpPr>
        <p:spPr/>
        <p:txBody>
          <a:bodyPr/>
          <a:lstStyle/>
          <a:p>
            <a:pPr marL="342900" indent="-342900">
              <a:spcBef>
                <a:spcPts val="1500"/>
              </a:spcBef>
            </a:pPr>
            <a:r>
              <a:rPr lang="vi-VN" dirty="0" smtClean="0"/>
              <a:t>Cài đặt Entity </a:t>
            </a:r>
            <a:r>
              <a:rPr lang="vi-VN" dirty="0"/>
              <a:t>Framework</a:t>
            </a:r>
          </a:p>
          <a:p>
            <a:pPr marL="342900" indent="-342900">
              <a:spcBef>
                <a:spcPts val="1500"/>
              </a:spcBef>
            </a:pPr>
            <a:r>
              <a:rPr lang="vi-VN" dirty="0"/>
              <a:t>Sử dụng DBContext</a:t>
            </a:r>
          </a:p>
          <a:p>
            <a:pPr marL="342900" indent="-342900">
              <a:spcBef>
                <a:spcPts val="1500"/>
              </a:spcBef>
            </a:pPr>
            <a:r>
              <a:rPr lang="vi-VN" dirty="0"/>
              <a:t>Demo sử dụng Code First</a:t>
            </a:r>
          </a:p>
          <a:p>
            <a:pPr marL="342900" indent="-342900">
              <a:spcBef>
                <a:spcPts val="1500"/>
              </a:spcBef>
            </a:pPr>
            <a:r>
              <a:rPr lang="vi-VN" dirty="0"/>
              <a:t>Demo sử dụng Databases First</a:t>
            </a:r>
          </a:p>
          <a:p>
            <a:pPr marL="342900" indent="-342900">
              <a:spcBef>
                <a:spcPts val="1500"/>
              </a:spcBef>
            </a:pPr>
            <a:r>
              <a:rPr lang="vi-VN" dirty="0"/>
              <a:t>Demo sử dụng Models </a:t>
            </a:r>
            <a:r>
              <a:rPr lang="vi-VN" dirty="0" smtClean="0"/>
              <a:t>First</a:t>
            </a:r>
          </a:p>
          <a:p>
            <a:pPr marL="342900" indent="-342900">
              <a:spcBef>
                <a:spcPts val="1500"/>
              </a:spcBef>
            </a:pPr>
            <a:r>
              <a:rPr lang="vi-VN" dirty="0" smtClean="0"/>
              <a:t>Tạo Entity Data Model (EDM)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smtClean="0">
                <a:solidFill>
                  <a:srgbClr val="00B0F0"/>
                </a:solidFill>
                <a:effectLst>
                  <a:outerShdw blurRad="38100" dist="38100" dir="2700000" algn="tl">
                    <a:srgbClr val="000000">
                      <a:alpha val="43137"/>
                    </a:srgbClr>
                  </a:outerShdw>
                </a:effectLst>
              </a:rPr>
              <a:t>Cài đặt Entity Framework</a:t>
            </a:r>
            <a:endParaRPr lang="vi-VN">
              <a:solidFill>
                <a:srgbClr val="00B0F0"/>
              </a:solidFill>
            </a:endParaRPr>
          </a:p>
        </p:txBody>
      </p:sp>
      <p:sp>
        <p:nvSpPr>
          <p:cNvPr id="7" name="Text Placeholder 6"/>
          <p:cNvSpPr>
            <a:spLocks noGrp="1"/>
          </p:cNvSpPr>
          <p:nvPr>
            <p:ph type="body" idx="1"/>
          </p:nvPr>
        </p:nvSpPr>
        <p:spPr/>
        <p:txBody>
          <a:bodyPr/>
          <a:lstStyle/>
          <a:p>
            <a:pPr marL="342900" indent="-342900">
              <a:spcBef>
                <a:spcPts val="1500"/>
              </a:spcBef>
            </a:pPr>
            <a:r>
              <a:rPr lang="vi-VN" smtClean="0"/>
              <a:t>Cách 1: TOOLS </a:t>
            </a:r>
            <a:r>
              <a:rPr lang="vi-VN"/>
              <a:t>-&gt; Nuget Package Manager -&gt; </a:t>
            </a:r>
            <a:r>
              <a:rPr lang="vi-VN" smtClean="0"/>
              <a:t>    Package </a:t>
            </a:r>
            <a:r>
              <a:rPr lang="vi-VN"/>
              <a:t>Manager Console </a:t>
            </a:r>
            <a:endParaRPr lang="vi-VN" smtClean="0"/>
          </a:p>
          <a:p>
            <a:pPr algn="ctr">
              <a:spcBef>
                <a:spcPts val="1500"/>
              </a:spcBef>
              <a:buNone/>
            </a:pPr>
            <a:r>
              <a:rPr lang="vi-VN" smtClean="0"/>
              <a:t>“</a:t>
            </a:r>
            <a:r>
              <a:rPr lang="vi-VN"/>
              <a:t>Install-Package EntityFramework</a:t>
            </a:r>
            <a:r>
              <a:rPr lang="vi-VN" smtClean="0"/>
              <a:t>”</a:t>
            </a:r>
          </a:p>
          <a:p>
            <a:pPr marL="342900" indent="-342900">
              <a:spcBef>
                <a:spcPts val="1500"/>
              </a:spcBef>
            </a:pPr>
            <a:r>
              <a:rPr lang="vi-VN" smtClean="0"/>
              <a:t>Cách 2: References -&gt; Manage NuGet Packages...</a:t>
            </a:r>
          </a:p>
          <a:p>
            <a:pPr algn="ctr">
              <a:spcBef>
                <a:spcPts val="1500"/>
              </a:spcBef>
              <a:buNone/>
            </a:pPr>
            <a:r>
              <a:rPr lang="vi-VN" smtClean="0"/>
              <a:t>Chọn EntityFramework -&gt; Install</a:t>
            </a:r>
            <a:endParaRPr lang="vi-VN"/>
          </a:p>
          <a:p>
            <a:pPr>
              <a:spcBef>
                <a:spcPts val="1500"/>
              </a:spcBef>
              <a:buNone/>
            </a:pPr>
            <a:endParaRPr lang="vi-VN" smtClean="0"/>
          </a:p>
        </p:txBody>
      </p:sp>
    </p:spTree>
    <p:extLst>
      <p:ext uri="{BB962C8B-B14F-4D97-AF65-F5344CB8AC3E}">
        <p14:creationId xmlns:p14="http://schemas.microsoft.com/office/powerpoint/2010/main" val="183117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Discuss ?</a:t>
            </a:r>
            <a:endParaRPr lang="vi-VN">
              <a:solidFill>
                <a:srgbClr val="00B0F0"/>
              </a:solidFill>
            </a:endParaRPr>
          </a:p>
        </p:txBody>
      </p:sp>
      <p:sp>
        <p:nvSpPr>
          <p:cNvPr id="4" name="Text Placeholder 3"/>
          <p:cNvSpPr>
            <a:spLocks noGrp="1"/>
          </p:cNvSpPr>
          <p:nvPr>
            <p:ph type="body" idx="1"/>
          </p:nvPr>
        </p:nvSpPr>
        <p:spPr/>
        <p:txBody>
          <a:bodyPr/>
          <a:lstStyle/>
          <a:p>
            <a:pPr>
              <a:spcBef>
                <a:spcPts val="1500"/>
              </a:spcBef>
              <a:buNone/>
            </a:pPr>
            <a:r>
              <a:rPr lang="en-US" smtClean="0"/>
              <a:t>Có 3 cách để sử dụng Entity Framework:</a:t>
            </a:r>
          </a:p>
          <a:p>
            <a:pPr marL="342900" indent="-342900">
              <a:spcBef>
                <a:spcPts val="1500"/>
              </a:spcBef>
            </a:pPr>
            <a:r>
              <a:rPr lang="en-US" smtClean="0"/>
              <a:t>Code First </a:t>
            </a:r>
          </a:p>
          <a:p>
            <a:pPr marL="342900" indent="-342900">
              <a:spcBef>
                <a:spcPts val="1500"/>
              </a:spcBef>
            </a:pPr>
            <a:r>
              <a:rPr lang="en-US" smtClean="0"/>
              <a:t>Models </a:t>
            </a:r>
            <a:r>
              <a:rPr lang="en-US"/>
              <a:t>First </a:t>
            </a:r>
            <a:endParaRPr lang="en-US" smtClean="0"/>
          </a:p>
          <a:p>
            <a:pPr marL="342900" indent="-342900">
              <a:spcBef>
                <a:spcPts val="1500"/>
              </a:spcBef>
            </a:pPr>
            <a:r>
              <a:rPr lang="en-US" smtClean="0"/>
              <a:t>Database First</a:t>
            </a:r>
          </a:p>
          <a:p>
            <a:pPr>
              <a:spcBef>
                <a:spcPts val="1500"/>
              </a:spcBef>
              <a:buNone/>
            </a:pPr>
            <a:endParaRPr lang="en-US"/>
          </a:p>
          <a:p>
            <a:pPr>
              <a:spcBef>
                <a:spcPts val="1500"/>
              </a:spcBef>
              <a:buNone/>
            </a:pPr>
            <a:r>
              <a:rPr lang="en-US" smtClean="0"/>
              <a:t>Vậy </a:t>
            </a:r>
            <a:r>
              <a:rPr lang="en-US" b="1" smtClean="0"/>
              <a:t>nên</a:t>
            </a:r>
            <a:r>
              <a:rPr lang="en-US" smtClean="0"/>
              <a:t> sử dụng cách nào? </a:t>
            </a:r>
            <a:endParaRPr lang="vi-VN"/>
          </a:p>
        </p:txBody>
      </p:sp>
      <p:grpSp>
        <p:nvGrpSpPr>
          <p:cNvPr id="26" name="Shape 125"/>
          <p:cNvGrpSpPr/>
          <p:nvPr/>
        </p:nvGrpSpPr>
        <p:grpSpPr>
          <a:xfrm>
            <a:off x="5405121" y="2011253"/>
            <a:ext cx="664652" cy="1053756"/>
            <a:chOff x="6718575" y="2318625"/>
            <a:chExt cx="256950" cy="407375"/>
          </a:xfrm>
        </p:grpSpPr>
        <p:sp>
          <p:nvSpPr>
            <p:cNvPr id="27"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1739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22"/>
        <p:cNvGrpSpPr/>
        <p:nvPr/>
      </p:nvGrpSpPr>
      <p:grpSpPr>
        <a:xfrm>
          <a:off x="0" y="0"/>
          <a:ext cx="0" cy="0"/>
          <a:chOff x="0" y="0"/>
          <a:chExt cx="0" cy="0"/>
        </a:xfrm>
      </p:grpSpPr>
      <p:pic>
        <p:nvPicPr>
          <p:cNvPr id="1026" name="Picture 2" descr="choose-mode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20" y="235875"/>
            <a:ext cx="6606630" cy="468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0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Discuss ?</a:t>
            </a:r>
            <a:endParaRPr lang="vi-VN">
              <a:solidFill>
                <a:srgbClr val="00B0F0"/>
              </a:solidFill>
            </a:endParaRPr>
          </a:p>
        </p:txBody>
      </p:sp>
      <p:grpSp>
        <p:nvGrpSpPr>
          <p:cNvPr id="15" name="Shape 125"/>
          <p:cNvGrpSpPr/>
          <p:nvPr/>
        </p:nvGrpSpPr>
        <p:grpSpPr>
          <a:xfrm>
            <a:off x="3813045" y="1529787"/>
            <a:ext cx="664652" cy="1053756"/>
            <a:chOff x="6718575" y="2318625"/>
            <a:chExt cx="256950" cy="407375"/>
          </a:xfrm>
        </p:grpSpPr>
        <p:sp>
          <p:nvSpPr>
            <p:cNvPr id="16"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4" name="Shape 123"/>
          <p:cNvSpPr txBox="1">
            <a:spLocks/>
          </p:cNvSpPr>
          <p:nvPr/>
        </p:nvSpPr>
        <p:spPr>
          <a:xfrm>
            <a:off x="1333384" y="2952071"/>
            <a:ext cx="5853932"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6000" smtClean="0"/>
              <a:t>Any </a:t>
            </a:r>
            <a:r>
              <a:rPr lang="en" sz="6000">
                <a:solidFill>
                  <a:srgbClr val="F44336"/>
                </a:solidFill>
              </a:rPr>
              <a:t>q</a:t>
            </a:r>
            <a:r>
              <a:rPr lang="en" sz="6000" smtClean="0">
                <a:solidFill>
                  <a:srgbClr val="F44336"/>
                </a:solidFill>
              </a:rPr>
              <a:t>uestion?</a:t>
            </a:r>
            <a:endParaRPr lang="en" sz="6000">
              <a:solidFill>
                <a:srgbClr val="F44336"/>
              </a:solidFill>
            </a:endParaRPr>
          </a:p>
        </p:txBody>
      </p:sp>
    </p:spTree>
    <p:extLst>
      <p:ext uri="{BB962C8B-B14F-4D97-AF65-F5344CB8AC3E}">
        <p14:creationId xmlns:p14="http://schemas.microsoft.com/office/powerpoint/2010/main" val="335893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lIns="91425" tIns="91425" rIns="91425" bIns="91425" anchor="b" anchorCtr="0">
            <a:noAutofit/>
          </a:bodyPr>
          <a:lstStyle/>
          <a:p>
            <a:pPr lvl="0"/>
            <a:r>
              <a:rPr lang="en" smtClean="0">
                <a:solidFill>
                  <a:srgbClr val="00B0F0"/>
                </a:solidFill>
                <a:effectLst>
                  <a:outerShdw blurRad="38100" dist="38100" dir="2700000" algn="tl">
                    <a:srgbClr val="000000">
                      <a:alpha val="43137"/>
                    </a:srgbClr>
                  </a:outerShdw>
                </a:effectLst>
              </a:rPr>
              <a:t>Nội dung</a:t>
            </a:r>
            <a:endParaRPr lang="en" sz="2400">
              <a:solidFill>
                <a:srgbClr val="00B0F0"/>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lstStyle/>
          <a:p>
            <a:pPr marL="342900" indent="-342900">
              <a:spcBef>
                <a:spcPts val="1500"/>
              </a:spcBef>
            </a:pPr>
            <a:r>
              <a:rPr lang="en" smtClean="0"/>
              <a:t>Giới thiệu về Entity Framework (EF)</a:t>
            </a:r>
            <a:endParaRPr lang="en-US" smtClean="0">
              <a:latin typeface="Montserrat"/>
            </a:endParaRPr>
          </a:p>
          <a:p>
            <a:pPr marL="342900" indent="-342900">
              <a:spcBef>
                <a:spcPts val="1500"/>
              </a:spcBef>
            </a:pPr>
            <a:r>
              <a:rPr lang="en-US" smtClean="0">
                <a:latin typeface="Montserrat"/>
              </a:rPr>
              <a:t>Vì sao phải sử dụng EF</a:t>
            </a:r>
          </a:p>
          <a:p>
            <a:pPr marL="342900" indent="-342900">
              <a:spcBef>
                <a:spcPts val="1500"/>
              </a:spcBef>
            </a:pPr>
            <a:r>
              <a:rPr lang="en-US" smtClean="0">
                <a:latin typeface="Montserrat"/>
              </a:rPr>
              <a:t>Khi nào dùng đến EF</a:t>
            </a:r>
          </a:p>
          <a:p>
            <a:pPr marL="342900" indent="-342900">
              <a:spcBef>
                <a:spcPts val="1500"/>
              </a:spcBef>
            </a:pPr>
            <a:r>
              <a:rPr lang="en-US" smtClean="0">
                <a:latin typeface="Montserrat"/>
              </a:rPr>
              <a:t>Kiến trúc của EF</a:t>
            </a:r>
          </a:p>
          <a:p>
            <a:pPr marL="342900" indent="-342900">
              <a:spcBef>
                <a:spcPts val="1500"/>
              </a:spcBef>
            </a:pPr>
            <a:r>
              <a:rPr lang="en-US" smtClean="0">
                <a:latin typeface="Montserrat"/>
              </a:rPr>
              <a:t>Làm sao để sử dụng EF</a:t>
            </a:r>
          </a:p>
          <a:p>
            <a:pPr marL="342900" indent="-342900">
              <a:spcBef>
                <a:spcPts val="1500"/>
              </a:spcBef>
            </a:pPr>
            <a:r>
              <a:rPr lang="en-US" smtClean="0">
                <a:latin typeface="Montserrat"/>
              </a:rPr>
              <a:t>Thảo luận, hỏi đáp về EF</a:t>
            </a:r>
          </a:p>
        </p:txBody>
      </p:sp>
      <p:sp>
        <p:nvSpPr>
          <p:cNvPr id="16" name="Text Placeholder 2"/>
          <p:cNvSpPr txBox="1">
            <a:spLocks/>
          </p:cNvSpPr>
          <p:nvPr/>
        </p:nvSpPr>
        <p:spPr>
          <a:xfrm>
            <a:off x="4801470" y="759854"/>
            <a:ext cx="1988943" cy="366404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9pPr>
          </a:lstStyle>
          <a:p>
            <a:pPr algn="r">
              <a:spcBef>
                <a:spcPts val="1500"/>
              </a:spcBef>
              <a:buNone/>
            </a:pPr>
            <a:r>
              <a:rPr lang="en" sz="2200" smtClean="0">
                <a:solidFill>
                  <a:srgbClr val="00B0F0"/>
                </a:solidFill>
                <a:effectLst>
                  <a:outerShdw blurRad="38100" dist="38100" dir="2700000" algn="tl">
                    <a:srgbClr val="000000">
                      <a:alpha val="43137"/>
                    </a:srgbClr>
                  </a:outerShdw>
                </a:effectLst>
              </a:rPr>
              <a:t>What</a:t>
            </a:r>
            <a:endParaRPr lang="en-US" sz="2200" smtClean="0">
              <a:solidFill>
                <a:srgbClr val="00B0F0"/>
              </a:solidFill>
              <a:effectLst>
                <a:outerShdw blurRad="38100" dist="38100" dir="2700000" algn="tl">
                  <a:srgbClr val="000000">
                    <a:alpha val="43137"/>
                  </a:srgbClr>
                </a:outerShdw>
              </a:effectLst>
              <a:latin typeface="Montserrat"/>
            </a:endParaRPr>
          </a:p>
          <a:p>
            <a:pPr algn="r">
              <a:spcBef>
                <a:spcPts val="1500"/>
              </a:spcBef>
              <a:buNone/>
            </a:pPr>
            <a:r>
              <a:rPr lang="en-US" sz="2200" smtClean="0">
                <a:solidFill>
                  <a:srgbClr val="00B0F0"/>
                </a:solidFill>
                <a:effectLst>
                  <a:outerShdw blurRad="38100" dist="38100" dir="2700000" algn="tl">
                    <a:srgbClr val="000000">
                      <a:alpha val="43137"/>
                    </a:srgbClr>
                  </a:outerShdw>
                </a:effectLst>
                <a:latin typeface="Montserrat"/>
              </a:rPr>
              <a:t>Why</a:t>
            </a:r>
          </a:p>
          <a:p>
            <a:pPr algn="r">
              <a:spcBef>
                <a:spcPts val="1500"/>
              </a:spcBef>
              <a:buNone/>
            </a:pPr>
            <a:r>
              <a:rPr lang="en-US" sz="2200" smtClean="0">
                <a:solidFill>
                  <a:srgbClr val="00B0F0"/>
                </a:solidFill>
                <a:effectLst>
                  <a:outerShdw blurRad="38100" dist="38100" dir="2700000" algn="tl">
                    <a:srgbClr val="000000">
                      <a:alpha val="43137"/>
                    </a:srgbClr>
                  </a:outerShdw>
                </a:effectLst>
                <a:latin typeface="Montserrat"/>
              </a:rPr>
              <a:t>When</a:t>
            </a:r>
          </a:p>
          <a:p>
            <a:pPr algn="r">
              <a:spcBef>
                <a:spcPts val="1500"/>
              </a:spcBef>
              <a:buNone/>
            </a:pPr>
            <a:r>
              <a:rPr lang="vi-VN" sz="2200">
                <a:solidFill>
                  <a:srgbClr val="00B0F0"/>
                </a:solidFill>
                <a:effectLst>
                  <a:outerShdw blurRad="38100" dist="38100" dir="2700000" algn="tl">
                    <a:srgbClr val="000000">
                      <a:alpha val="43137"/>
                    </a:srgbClr>
                  </a:outerShdw>
                </a:effectLst>
              </a:rPr>
              <a:t>Architecture</a:t>
            </a:r>
            <a:endParaRPr lang="en-US" sz="2200" smtClean="0">
              <a:solidFill>
                <a:srgbClr val="00B0F0"/>
              </a:solidFill>
              <a:effectLst>
                <a:outerShdw blurRad="38100" dist="38100" dir="2700000" algn="tl">
                  <a:srgbClr val="000000">
                    <a:alpha val="43137"/>
                  </a:srgbClr>
                </a:outerShdw>
              </a:effectLst>
              <a:latin typeface="Montserrat"/>
            </a:endParaRPr>
          </a:p>
          <a:p>
            <a:pPr algn="r">
              <a:spcBef>
                <a:spcPts val="1500"/>
              </a:spcBef>
              <a:buNone/>
            </a:pPr>
            <a:r>
              <a:rPr lang="en-US" sz="2200" smtClean="0">
                <a:solidFill>
                  <a:srgbClr val="00B0F0"/>
                </a:solidFill>
                <a:effectLst>
                  <a:outerShdw blurRad="38100" dist="38100" dir="2700000" algn="tl">
                    <a:srgbClr val="000000">
                      <a:alpha val="43137"/>
                    </a:srgbClr>
                  </a:outerShdw>
                </a:effectLst>
                <a:latin typeface="Montserrat"/>
              </a:rPr>
              <a:t>How</a:t>
            </a:r>
          </a:p>
          <a:p>
            <a:pPr algn="r">
              <a:spcBef>
                <a:spcPts val="1500"/>
              </a:spcBef>
              <a:buNone/>
            </a:pPr>
            <a:r>
              <a:rPr lang="en-US" sz="2200" smtClean="0">
                <a:solidFill>
                  <a:srgbClr val="00B0F0"/>
                </a:solidFill>
                <a:effectLst>
                  <a:outerShdw blurRad="38100" dist="38100" dir="2700000" algn="tl">
                    <a:srgbClr val="000000">
                      <a:alpha val="43137"/>
                    </a:srgbClr>
                  </a:outerShdw>
                </a:effectLst>
                <a:latin typeface="Montserrat"/>
              </a:rPr>
              <a:t>Discuss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
                <a:solidFill>
                  <a:srgbClr val="00B0F0"/>
                </a:solidFill>
                <a:effectLst>
                  <a:outerShdw blurRad="38100" dist="38100" dir="2700000" algn="tl">
                    <a:srgbClr val="000000">
                      <a:alpha val="43137"/>
                    </a:srgbClr>
                  </a:outerShdw>
                </a:effectLst>
              </a:rPr>
              <a:t>What ?</a:t>
            </a:r>
            <a:endParaRPr lang="vi-VN"/>
          </a:p>
        </p:txBody>
      </p:sp>
      <p:sp>
        <p:nvSpPr>
          <p:cNvPr id="3" name="Text Placeholder 2"/>
          <p:cNvSpPr>
            <a:spLocks noGrp="1"/>
          </p:cNvSpPr>
          <p:nvPr>
            <p:ph type="body" idx="1"/>
          </p:nvPr>
        </p:nvSpPr>
        <p:spPr/>
        <p:txBody>
          <a:bodyPr/>
          <a:lstStyle/>
          <a:p>
            <a:pPr marL="342900" indent="-342900">
              <a:spcBef>
                <a:spcPts val="1500"/>
              </a:spcBef>
            </a:pPr>
            <a:r>
              <a:rPr lang="vi-VN" smtClean="0"/>
              <a:t>Sản phẩm của </a:t>
            </a:r>
            <a:r>
              <a:rPr lang="vi-VN" b="1" smtClean="0"/>
              <a:t>Microsoft</a:t>
            </a:r>
            <a:r>
              <a:rPr lang="vi-VN" smtClean="0"/>
              <a:t>.</a:t>
            </a:r>
          </a:p>
          <a:p>
            <a:pPr marL="342900" indent="-342900">
              <a:spcBef>
                <a:spcPts val="1500"/>
              </a:spcBef>
            </a:pPr>
            <a:r>
              <a:rPr lang="vi-VN" smtClean="0"/>
              <a:t>Object/Relational </a:t>
            </a:r>
            <a:r>
              <a:rPr lang="vi-VN"/>
              <a:t>Mapping (</a:t>
            </a:r>
            <a:r>
              <a:rPr lang="vi-VN" b="1" smtClean="0"/>
              <a:t>O/RM</a:t>
            </a:r>
            <a:r>
              <a:rPr lang="vi-VN"/>
              <a:t>) </a:t>
            </a:r>
            <a:r>
              <a:rPr lang="vi-VN" smtClean="0"/>
              <a:t>framework</a:t>
            </a:r>
            <a:r>
              <a:rPr lang="en-US" smtClean="0"/>
              <a:t>.</a:t>
            </a:r>
          </a:p>
          <a:p>
            <a:pPr marL="342900" indent="-342900">
              <a:spcBef>
                <a:spcPts val="1500"/>
              </a:spcBef>
            </a:pPr>
            <a:r>
              <a:rPr lang="vi-VN"/>
              <a:t>B</a:t>
            </a:r>
            <a:r>
              <a:rPr lang="vi-VN" smtClean="0"/>
              <a:t>ộ </a:t>
            </a:r>
            <a:r>
              <a:rPr lang="vi-VN" b="1"/>
              <a:t>ánh xạ </a:t>
            </a:r>
            <a:r>
              <a:rPr lang="vi-VN"/>
              <a:t>đối tượng – quan </a:t>
            </a:r>
            <a:r>
              <a:rPr lang="vi-VN" smtClean="0"/>
              <a:t>hệ.</a:t>
            </a:r>
            <a:endParaRPr lang="en-US" smtClean="0"/>
          </a:p>
          <a:p>
            <a:pPr marL="342900" indent="-342900">
              <a:spcBef>
                <a:spcPts val="1500"/>
              </a:spcBef>
            </a:pPr>
            <a:endParaRPr lang="vi-VN"/>
          </a:p>
        </p:txBody>
      </p:sp>
      <p:pic>
        <p:nvPicPr>
          <p:cNvPr id="4098" name="Picture 2" descr="Kết quả hình ảnh cho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870" y="3033728"/>
            <a:ext cx="4081696" cy="1506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Why ?</a:t>
            </a:r>
            <a:endParaRPr lang="vi-VN">
              <a:solidFill>
                <a:srgbClr val="00B0F0"/>
              </a:solidFill>
            </a:endParaRPr>
          </a:p>
        </p:txBody>
      </p:sp>
      <p:sp>
        <p:nvSpPr>
          <p:cNvPr id="3" name="Text Placeholder 2"/>
          <p:cNvSpPr>
            <a:spLocks noGrp="1"/>
          </p:cNvSpPr>
          <p:nvPr>
            <p:ph type="body" idx="1"/>
          </p:nvPr>
        </p:nvSpPr>
        <p:spPr/>
        <p:txBody>
          <a:bodyPr/>
          <a:lstStyle/>
          <a:p>
            <a:pPr>
              <a:buNone/>
            </a:pPr>
            <a:r>
              <a:rPr lang="en-US" smtClean="0"/>
              <a:t>Trước đây chúng ta </a:t>
            </a:r>
            <a:r>
              <a:rPr lang="en-US" b="1" smtClean="0"/>
              <a:t>thường</a:t>
            </a:r>
            <a:r>
              <a:rPr lang="en-US" smtClean="0"/>
              <a:t> thao tác trực tiếp để</a:t>
            </a:r>
          </a:p>
          <a:p>
            <a:pPr>
              <a:buNone/>
            </a:pPr>
            <a:r>
              <a:rPr lang="en-US" smtClean="0"/>
              <a:t>truy cập dữ liệu (</a:t>
            </a:r>
            <a:r>
              <a:rPr lang="en-US" b="1" smtClean="0"/>
              <a:t>data access</a:t>
            </a:r>
            <a:r>
              <a:rPr lang="en-US" smtClean="0"/>
              <a:t>).</a:t>
            </a:r>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r>
              <a:rPr lang="en-US" smtClean="0"/>
              <a:t>Đây là cách </a:t>
            </a:r>
            <a:r>
              <a:rPr lang="en-US" b="1" smtClean="0"/>
              <a:t>phổ biến</a:t>
            </a:r>
            <a:r>
              <a:rPr lang="en-US" smtClean="0"/>
              <a:t>, nhưng </a:t>
            </a:r>
            <a:r>
              <a:rPr lang="en-US" b="1" smtClean="0"/>
              <a:t>dễ xảy ra lỗi</a:t>
            </a:r>
            <a:r>
              <a:rPr lang="en-US" smtClean="0"/>
              <a:t> và </a:t>
            </a:r>
            <a:r>
              <a:rPr lang="en-US" b="1" smtClean="0"/>
              <a:t>tốn thời gian</a:t>
            </a:r>
            <a:r>
              <a:rPr lang="en-US" smtClean="0"/>
              <a:t>!</a:t>
            </a:r>
            <a:endParaRPr lang="vi-VN"/>
          </a:p>
        </p:txBody>
      </p:sp>
      <p:pic>
        <p:nvPicPr>
          <p:cNvPr id="12" name="Picture 8" descr="C:\Users\Lushanthan\Desktop\IronOne Presentation\Web-Coding-icon2.png"/>
          <p:cNvPicPr>
            <a:picLocks noChangeAspect="1" noChangeArrowheads="1"/>
          </p:cNvPicPr>
          <p:nvPr/>
        </p:nvPicPr>
        <p:blipFill>
          <a:blip r:embed="rId3" cstate="print"/>
          <a:srcRect/>
          <a:stretch>
            <a:fillRect/>
          </a:stretch>
        </p:blipFill>
        <p:spPr bwMode="auto">
          <a:xfrm>
            <a:off x="2679888" y="1763449"/>
            <a:ext cx="1052224" cy="918520"/>
          </a:xfrm>
          <a:prstGeom prst="rect">
            <a:avLst/>
          </a:prstGeom>
          <a:noFill/>
        </p:spPr>
      </p:pic>
      <p:sp>
        <p:nvSpPr>
          <p:cNvPr id="13" name="Right Arrow 12"/>
          <p:cNvSpPr/>
          <p:nvPr/>
        </p:nvSpPr>
        <p:spPr>
          <a:xfrm>
            <a:off x="3928189" y="1913538"/>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4" name="Right Arrow 13"/>
          <p:cNvSpPr/>
          <p:nvPr/>
        </p:nvSpPr>
        <p:spPr>
          <a:xfrm rot="10800000">
            <a:off x="3891713" y="2242733"/>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2050" name="Picture 2" descr="Kết quả hình ảnh cho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085" y="1763449"/>
            <a:ext cx="914439" cy="9185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1623145" y="2700753"/>
            <a:ext cx="4217933" cy="15041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Why ?</a:t>
            </a:r>
            <a:endParaRPr lang="vi-VN">
              <a:solidFill>
                <a:srgbClr val="00B0F0"/>
              </a:solidFill>
            </a:endParaRPr>
          </a:p>
        </p:txBody>
      </p:sp>
      <p:sp>
        <p:nvSpPr>
          <p:cNvPr id="3" name="Text Placeholder 2"/>
          <p:cNvSpPr>
            <a:spLocks noGrp="1"/>
          </p:cNvSpPr>
          <p:nvPr>
            <p:ph type="body" idx="1"/>
          </p:nvPr>
        </p:nvSpPr>
        <p:spPr/>
        <p:txBody>
          <a:bodyPr/>
          <a:lstStyle/>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r>
              <a:rPr lang="en-US" sz="2200" b="1" smtClean="0"/>
              <a:t>Phức tạp</a:t>
            </a:r>
            <a:r>
              <a:rPr lang="en-US" sz="2200" smtClean="0"/>
              <a:t>, phải viết nhiều </a:t>
            </a:r>
            <a:r>
              <a:rPr lang="en-US" sz="2200" b="1" smtClean="0"/>
              <a:t>câu lệnh </a:t>
            </a:r>
            <a:r>
              <a:rPr lang="en-US" sz="2200" smtClean="0"/>
              <a:t>đối với </a:t>
            </a:r>
            <a:r>
              <a:rPr lang="en-US" sz="2200" b="1" smtClean="0"/>
              <a:t>dữ liệu lớn</a:t>
            </a:r>
            <a:r>
              <a:rPr lang="en-US" sz="2200" smtClean="0"/>
              <a:t>.</a:t>
            </a:r>
            <a:endParaRPr lang="en-US" sz="2200"/>
          </a:p>
        </p:txBody>
      </p:sp>
      <p:pic>
        <p:nvPicPr>
          <p:cNvPr id="4" name="Picture 3"/>
          <p:cNvPicPr>
            <a:picLocks noChangeAspect="1"/>
          </p:cNvPicPr>
          <p:nvPr/>
        </p:nvPicPr>
        <p:blipFill>
          <a:blip r:embed="rId3"/>
          <a:stretch>
            <a:fillRect/>
          </a:stretch>
        </p:blipFill>
        <p:spPr>
          <a:xfrm>
            <a:off x="631065" y="854392"/>
            <a:ext cx="7789350" cy="3200773"/>
          </a:xfrm>
          <a:prstGeom prst="rect">
            <a:avLst/>
          </a:prstGeom>
        </p:spPr>
      </p:pic>
    </p:spTree>
    <p:extLst>
      <p:ext uri="{BB962C8B-B14F-4D97-AF65-F5344CB8AC3E}">
        <p14:creationId xmlns:p14="http://schemas.microsoft.com/office/powerpoint/2010/main" val="17332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Why ?</a:t>
            </a:r>
            <a:endParaRPr lang="vi-VN">
              <a:solidFill>
                <a:srgbClr val="00B0F0"/>
              </a:solidFill>
            </a:endParaRPr>
          </a:p>
        </p:txBody>
      </p:sp>
      <p:sp>
        <p:nvSpPr>
          <p:cNvPr id="3" name="Text Placeholder 2"/>
          <p:cNvSpPr>
            <a:spLocks noGrp="1"/>
          </p:cNvSpPr>
          <p:nvPr>
            <p:ph type="body" idx="1"/>
          </p:nvPr>
        </p:nvSpPr>
        <p:spPr/>
        <p:txBody>
          <a:bodyPr/>
          <a:lstStyle/>
          <a:p>
            <a:pPr lvl="1" fontAlgn="base">
              <a:spcBef>
                <a:spcPts val="1500"/>
              </a:spcBef>
              <a:spcAft>
                <a:spcPct val="0"/>
              </a:spcAft>
              <a:buNone/>
            </a:pPr>
            <a:r>
              <a:rPr lang="en-US" sz="2200" smtClean="0"/>
              <a:t>Vì vậy Microsoft </a:t>
            </a:r>
            <a:r>
              <a:rPr lang="en-US" sz="2200" b="1" smtClean="0"/>
              <a:t>cung cấp </a:t>
            </a:r>
            <a:r>
              <a:rPr lang="en-US" sz="2200" smtClean="0"/>
              <a:t>cho chúng ta </a:t>
            </a:r>
            <a:r>
              <a:rPr lang="en-US" sz="2200" b="1" smtClean="0"/>
              <a:t>công cụ</a:t>
            </a:r>
          </a:p>
          <a:p>
            <a:pPr lvl="1" fontAlgn="base">
              <a:spcBef>
                <a:spcPts val="1500"/>
              </a:spcBef>
              <a:spcAft>
                <a:spcPct val="0"/>
              </a:spcAft>
              <a:buNone/>
            </a:pPr>
            <a:r>
              <a:rPr lang="en-US" sz="2200" smtClean="0"/>
              <a:t>để </a:t>
            </a:r>
            <a:r>
              <a:rPr lang="en-US" sz="2200" b="1" smtClean="0"/>
              <a:t>tự động hoá</a:t>
            </a:r>
            <a:r>
              <a:rPr lang="en-US" sz="2200" smtClean="0"/>
              <a:t> </a:t>
            </a:r>
            <a:r>
              <a:rPr lang="vi-VN" sz="2200"/>
              <a:t>các hoạt </a:t>
            </a:r>
            <a:r>
              <a:rPr lang="vi-VN" sz="2200" smtClean="0"/>
              <a:t>động liên quan </a:t>
            </a:r>
            <a:r>
              <a:rPr lang="vi-VN" sz="2200"/>
              <a:t>tới</a:t>
            </a:r>
            <a:r>
              <a:rPr lang="vi-VN" sz="2200" smtClean="0"/>
              <a:t> cơ sở </a:t>
            </a:r>
          </a:p>
          <a:p>
            <a:pPr lvl="1" fontAlgn="base">
              <a:spcBef>
                <a:spcPts val="1500"/>
              </a:spcBef>
              <a:spcAft>
                <a:spcPct val="0"/>
              </a:spcAft>
              <a:buNone/>
            </a:pPr>
            <a:r>
              <a:rPr lang="vi-VN" sz="2200" smtClean="0"/>
              <a:t>dữ liệu </a:t>
            </a:r>
            <a:r>
              <a:rPr lang="vi-VN" sz="2200"/>
              <a:t>(</a:t>
            </a:r>
            <a:r>
              <a:rPr lang="vi-VN" sz="2200" b="1"/>
              <a:t>kết </a:t>
            </a:r>
            <a:r>
              <a:rPr lang="vi-VN" sz="2200" b="1" smtClean="0"/>
              <a:t>nối</a:t>
            </a:r>
            <a:r>
              <a:rPr lang="vi-VN" sz="2200" smtClean="0"/>
              <a:t>, </a:t>
            </a:r>
            <a:r>
              <a:rPr lang="vi-VN" sz="2200" b="1" smtClean="0"/>
              <a:t>truy suất</a:t>
            </a:r>
            <a:r>
              <a:rPr lang="vi-VN" sz="2200" smtClean="0"/>
              <a:t>) khi viết </a:t>
            </a:r>
            <a:r>
              <a:rPr lang="vi-VN" sz="2200"/>
              <a:t>ứng </a:t>
            </a:r>
            <a:r>
              <a:rPr lang="vi-VN" sz="2200" smtClean="0"/>
              <a:t>dụng</a:t>
            </a:r>
            <a:r>
              <a:rPr lang="en-US" sz="2200" smtClean="0"/>
              <a:t>.</a:t>
            </a:r>
          </a:p>
          <a:p>
            <a:pPr lvl="1" fontAlgn="base">
              <a:spcBef>
                <a:spcPts val="1500"/>
              </a:spcBef>
              <a:spcAft>
                <a:spcPct val="0"/>
              </a:spcAft>
              <a:buNone/>
            </a:pPr>
            <a:r>
              <a:rPr lang="en-US" sz="2200" smtClean="0"/>
              <a:t>Đó là </a:t>
            </a:r>
            <a:r>
              <a:rPr lang="en-US" sz="2200" b="1" smtClean="0"/>
              <a:t>Entity Framework</a:t>
            </a:r>
            <a:r>
              <a:rPr lang="en-US" sz="2200" smtClean="0"/>
              <a:t>.</a:t>
            </a:r>
            <a:endParaRPr lang="en-US" sz="2200"/>
          </a:p>
        </p:txBody>
      </p:sp>
    </p:spTree>
    <p:extLst>
      <p:ext uri="{BB962C8B-B14F-4D97-AF65-F5344CB8AC3E}">
        <p14:creationId xmlns:p14="http://schemas.microsoft.com/office/powerpoint/2010/main" val="420433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When ?</a:t>
            </a:r>
            <a:endParaRPr lang="vi-VN">
              <a:solidFill>
                <a:srgbClr val="00B0F0"/>
              </a:solidFill>
            </a:endParaRPr>
          </a:p>
        </p:txBody>
      </p:sp>
      <p:sp>
        <p:nvSpPr>
          <p:cNvPr id="5" name="Text Placeholder 4"/>
          <p:cNvSpPr>
            <a:spLocks noGrp="1"/>
          </p:cNvSpPr>
          <p:nvPr>
            <p:ph type="body" idx="1"/>
          </p:nvPr>
        </p:nvSpPr>
        <p:spPr/>
        <p:txBody>
          <a:bodyPr/>
          <a:lstStyle/>
          <a:p>
            <a:pPr marL="342900" indent="-342900">
              <a:spcBef>
                <a:spcPts val="1500"/>
              </a:spcBef>
            </a:pPr>
            <a:r>
              <a:rPr lang="vi-VN" smtClean="0"/>
              <a:t>Đã có sẵn CSDL	  	=&gt; </a:t>
            </a:r>
            <a:r>
              <a:rPr lang="vi-VN" smtClean="0">
                <a:solidFill>
                  <a:srgbClr val="00B0F0"/>
                </a:solidFill>
                <a:effectLst>
                  <a:outerShdw blurRad="38100" dist="38100" dir="2700000" algn="tl">
                    <a:srgbClr val="000000">
                      <a:alpha val="43137"/>
                    </a:srgbClr>
                  </a:outerShdw>
                </a:effectLst>
              </a:rPr>
              <a:t>Database first</a:t>
            </a:r>
            <a:endParaRPr lang="vi-VN" smtClean="0">
              <a:solidFill>
                <a:srgbClr val="00B0F0"/>
              </a:solidFill>
            </a:endParaRPr>
          </a:p>
          <a:p>
            <a:pPr marL="342900" indent="-342900">
              <a:spcBef>
                <a:spcPts val="1500"/>
              </a:spcBef>
            </a:pPr>
            <a:r>
              <a:rPr lang="vi-VN" smtClean="0"/>
              <a:t>Bắt đầu thiết kế CSDL 	=&gt; </a:t>
            </a:r>
            <a:r>
              <a:rPr lang="vi-VN" smtClean="0">
                <a:solidFill>
                  <a:srgbClr val="00B0F0"/>
                </a:solidFill>
                <a:effectLst>
                  <a:outerShdw blurRad="38100" dist="38100" dir="2700000" algn="tl">
                    <a:srgbClr val="000000">
                      <a:alpha val="43137"/>
                    </a:srgbClr>
                  </a:outerShdw>
                </a:effectLst>
              </a:rPr>
              <a:t>Model first</a:t>
            </a:r>
            <a:endParaRPr lang="vi-VN" smtClean="0">
              <a:solidFill>
                <a:srgbClr val="00B0F0"/>
              </a:solidFill>
            </a:endParaRPr>
          </a:p>
          <a:p>
            <a:pPr marL="342900" indent="-342900">
              <a:spcBef>
                <a:spcPts val="1500"/>
              </a:spcBef>
            </a:pPr>
            <a:r>
              <a:rPr lang="vi-VN" smtClean="0"/>
              <a:t>Đã có mô hình CSDL	=&gt; </a:t>
            </a:r>
            <a:r>
              <a:rPr lang="vi-VN" smtClean="0">
                <a:solidFill>
                  <a:srgbClr val="00B0F0"/>
                </a:solidFill>
                <a:effectLst>
                  <a:outerShdw blurRad="38100" dist="38100" dir="2700000" algn="tl">
                    <a:srgbClr val="000000">
                      <a:alpha val="43137"/>
                    </a:srgbClr>
                  </a:outerShdw>
                </a:effectLst>
              </a:rPr>
              <a:t>Code first</a:t>
            </a:r>
            <a:endParaRPr lang="vi-VN">
              <a:solidFill>
                <a:srgbClr val="00B0F0"/>
              </a:solidFill>
            </a:endParaRPr>
          </a:p>
        </p:txBody>
      </p:sp>
    </p:spTree>
    <p:extLst>
      <p:ext uri="{BB962C8B-B14F-4D97-AF65-F5344CB8AC3E}">
        <p14:creationId xmlns:p14="http://schemas.microsoft.com/office/powerpoint/2010/main" val="298289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a:solidFill>
                  <a:srgbClr val="00B0F0"/>
                </a:solidFill>
                <a:effectLst>
                  <a:outerShdw blurRad="38100" dist="38100" dir="2700000" algn="tl">
                    <a:srgbClr val="000000">
                      <a:alpha val="43137"/>
                    </a:srgbClr>
                  </a:outerShdw>
                </a:effectLst>
              </a:rPr>
              <a:t>Database first</a:t>
            </a:r>
            <a:endParaRPr lang="vi-VN">
              <a:solidFill>
                <a:srgbClr val="00B0F0"/>
              </a:solidFill>
            </a:endParaRPr>
          </a:p>
        </p:txBody>
      </p:sp>
      <p:sp>
        <p:nvSpPr>
          <p:cNvPr id="5" name="Text Placeholder 4"/>
          <p:cNvSpPr>
            <a:spLocks noGrp="1"/>
          </p:cNvSpPr>
          <p:nvPr>
            <p:ph type="body" idx="1"/>
          </p:nvPr>
        </p:nvSpPr>
        <p:spPr/>
        <p:txBody>
          <a:bodyPr/>
          <a:lstStyle/>
          <a:p>
            <a:pPr>
              <a:spcBef>
                <a:spcPts val="1500"/>
              </a:spcBef>
              <a:buNone/>
            </a:pPr>
            <a:r>
              <a:rPr lang="vi-VN"/>
              <a:t>L</a:t>
            </a:r>
            <a:r>
              <a:rPr lang="vi-VN" smtClean="0"/>
              <a:t>à </a:t>
            </a:r>
            <a:r>
              <a:rPr lang="vi-VN"/>
              <a:t>phương pháp chỉ nên dùng khi bạn đã có sẵn </a:t>
            </a:r>
            <a:endParaRPr lang="vi-VN" smtClean="0"/>
          </a:p>
          <a:p>
            <a:pPr>
              <a:spcBef>
                <a:spcPts val="1500"/>
              </a:spcBef>
              <a:buNone/>
            </a:pPr>
            <a:r>
              <a:rPr lang="vi-VN" smtClean="0"/>
              <a:t>CSDL</a:t>
            </a:r>
            <a:r>
              <a:rPr lang="vi-VN"/>
              <a:t>, EF Wizard sẽ tạo Model và </a:t>
            </a:r>
            <a:r>
              <a:rPr lang="vi-VN" smtClean="0"/>
              <a:t>Code bằng cách </a:t>
            </a:r>
          </a:p>
          <a:p>
            <a:pPr>
              <a:spcBef>
                <a:spcPts val="1500"/>
              </a:spcBef>
              <a:buNone/>
            </a:pPr>
            <a:r>
              <a:rPr lang="vi-VN" smtClean="0"/>
              <a:t>generate </a:t>
            </a:r>
            <a:r>
              <a:rPr lang="vi-VN"/>
              <a:t>EDMX từ database đã có </a:t>
            </a:r>
            <a:r>
              <a:rPr lang="vi-VN" smtClean="0"/>
              <a:t>sẵn.</a:t>
            </a:r>
            <a:endParaRPr lang="vi-VN"/>
          </a:p>
        </p:txBody>
      </p:sp>
      <p:pic>
        <p:nvPicPr>
          <p:cNvPr id="8194" name="Picture 2" descr="databas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793" y="3263295"/>
            <a:ext cx="48958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15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Model </a:t>
            </a:r>
            <a:r>
              <a:rPr lang="vi-VN">
                <a:solidFill>
                  <a:srgbClr val="00B0F0"/>
                </a:solidFill>
                <a:effectLst>
                  <a:outerShdw blurRad="38100" dist="38100" dir="2700000" algn="tl">
                    <a:srgbClr val="000000">
                      <a:alpha val="43137"/>
                    </a:srgbClr>
                  </a:outerShdw>
                </a:effectLst>
              </a:rPr>
              <a:t>first</a:t>
            </a:r>
            <a:endParaRPr lang="vi-VN">
              <a:solidFill>
                <a:srgbClr val="00B0F0"/>
              </a:solidFill>
            </a:endParaRPr>
          </a:p>
        </p:txBody>
      </p:sp>
      <p:sp>
        <p:nvSpPr>
          <p:cNvPr id="5" name="Text Placeholder 4"/>
          <p:cNvSpPr>
            <a:spLocks noGrp="1"/>
          </p:cNvSpPr>
          <p:nvPr>
            <p:ph type="body" idx="1"/>
          </p:nvPr>
        </p:nvSpPr>
        <p:spPr/>
        <p:txBody>
          <a:bodyPr/>
          <a:lstStyle/>
          <a:p>
            <a:pPr>
              <a:spcBef>
                <a:spcPts val="1500"/>
              </a:spcBef>
              <a:buNone/>
            </a:pPr>
            <a:r>
              <a:rPr lang="vi-VN"/>
              <a:t>D</a:t>
            </a:r>
            <a:r>
              <a:rPr lang="vi-VN" smtClean="0"/>
              <a:t>ùng </a:t>
            </a:r>
            <a:r>
              <a:rPr lang="vi-VN"/>
              <a:t>khi bạn bắt đầu thiết kế CSDL từ </a:t>
            </a:r>
            <a:r>
              <a:rPr lang="vi-VN" smtClean="0"/>
              <a:t>đầu.</a:t>
            </a:r>
          </a:p>
          <a:p>
            <a:pPr>
              <a:spcBef>
                <a:spcPts val="1500"/>
              </a:spcBef>
              <a:buNone/>
            </a:pPr>
            <a:r>
              <a:rPr lang="en-US"/>
              <a:t>T</a:t>
            </a:r>
            <a:r>
              <a:rPr lang="en-US" smtClean="0"/>
              <a:t>ạo </a:t>
            </a:r>
            <a:r>
              <a:rPr lang="en-US"/>
              <a:t>e</a:t>
            </a:r>
            <a:r>
              <a:rPr lang="en-US" smtClean="0"/>
              <a:t>ntities</a:t>
            </a:r>
            <a:r>
              <a:rPr lang="en-US"/>
              <a:t>, relationships, sau đó generate </a:t>
            </a:r>
            <a:endParaRPr lang="en-US" smtClean="0"/>
          </a:p>
          <a:p>
            <a:pPr>
              <a:spcBef>
                <a:spcPts val="1500"/>
              </a:spcBef>
              <a:buNone/>
            </a:pPr>
            <a:r>
              <a:rPr lang="en-US" smtClean="0"/>
              <a:t>database từ </a:t>
            </a:r>
            <a:r>
              <a:rPr lang="en-US"/>
              <a:t>model.</a:t>
            </a:r>
            <a:endParaRPr lang="vi-VN"/>
          </a:p>
        </p:txBody>
      </p:sp>
      <p:pic>
        <p:nvPicPr>
          <p:cNvPr id="2" name="Picture 1"/>
          <p:cNvPicPr>
            <a:picLocks noChangeAspect="1"/>
          </p:cNvPicPr>
          <p:nvPr/>
        </p:nvPicPr>
        <p:blipFill>
          <a:blip r:embed="rId3"/>
          <a:stretch>
            <a:fillRect/>
          </a:stretch>
        </p:blipFill>
        <p:spPr>
          <a:xfrm>
            <a:off x="2053381" y="2929036"/>
            <a:ext cx="4618673" cy="1515360"/>
          </a:xfrm>
          <a:prstGeom prst="rect">
            <a:avLst/>
          </a:prstGeom>
        </p:spPr>
      </p:pic>
    </p:spTree>
    <p:extLst>
      <p:ext uri="{BB962C8B-B14F-4D97-AF65-F5344CB8AC3E}">
        <p14:creationId xmlns:p14="http://schemas.microsoft.com/office/powerpoint/2010/main" val="3226663092"/>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477</Words>
  <Application>Microsoft Macintosh PowerPoint</Application>
  <PresentationFormat>On-screen Show (16:9)</PresentationFormat>
  <Paragraphs>149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Karla</vt:lpstr>
      <vt:lpstr>Montserrat</vt:lpstr>
      <vt:lpstr>Segoe UI</vt:lpstr>
      <vt:lpstr>Arvirargus template</vt:lpstr>
      <vt:lpstr>Entity Framework</vt:lpstr>
      <vt:lpstr>Nội dung</vt:lpstr>
      <vt:lpstr>What ?</vt:lpstr>
      <vt:lpstr>Why ?</vt:lpstr>
      <vt:lpstr>Why ?</vt:lpstr>
      <vt:lpstr>Why ?</vt:lpstr>
      <vt:lpstr>When ?</vt:lpstr>
      <vt:lpstr>Database first</vt:lpstr>
      <vt:lpstr>Model first</vt:lpstr>
      <vt:lpstr>Code first</vt:lpstr>
      <vt:lpstr>Architecture</vt:lpstr>
      <vt:lpstr>How ?</vt:lpstr>
      <vt:lpstr>Cài đặt Entity Framework</vt:lpstr>
      <vt:lpstr>Discuss ?</vt:lpstr>
      <vt:lpstr>PowerPoint Presentation</vt:lpstr>
      <vt:lpstr>Discuss ?</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cp:lastModifiedBy>Lộc Thọ</cp:lastModifiedBy>
  <cp:revision>185</cp:revision>
  <dcterms:modified xsi:type="dcterms:W3CDTF">2017-05-19T14:07:42Z</dcterms:modified>
</cp:coreProperties>
</file>