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4630400" cy="8229600"/>
  <p:notesSz cx="6858000" cy="9144000"/>
  <p:defaultTextStyle>
    <a:defPPr>
      <a:defRPr lang="fr-FR"/>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BD58-2B09-7258-5E40-95CF3C12027F}"/>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fr-FR"/>
          </a:p>
        </p:txBody>
      </p:sp>
      <p:sp>
        <p:nvSpPr>
          <p:cNvPr id="3" name="Subtitle 2">
            <a:extLst>
              <a:ext uri="{FF2B5EF4-FFF2-40B4-BE49-F238E27FC236}">
                <a16:creationId xmlns:a16="http://schemas.microsoft.com/office/drawing/2014/main" id="{99E1A7A8-80FE-60EA-0665-44CD76703656}"/>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3D73B8EC-2A0F-A10A-5EDE-0AAC73D38CE0}"/>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0FF9D892-2AD0-94BB-169A-661CBF393E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C5CD6EE-225C-3F3F-1089-309643777494}"/>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12326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D3F1-0B21-BB93-9DC2-FED55E86FB19}"/>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431097A-B2B6-8FFE-10F9-41BCB708F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A64C387-9C52-CF0D-7958-E5388A23AEC2}"/>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D4BD8EF3-D327-9876-ECAD-54844387B9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34C1D87-603B-9140-3788-02A606D4B08B}"/>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164293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165AB-4A66-8F0F-9200-8276EA5D15B0}"/>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EE30DA2-94FF-E322-0584-87A438A9F8C4}"/>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E5F953-74F4-53DC-1D90-34C093655266}"/>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53E78B99-DBCD-0D3F-EAF4-8F85CEDE8C4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AF16802-0B0D-8593-648F-FD64C15FB9F6}"/>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329867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4058-058D-AE47-D15E-04D387CEF1F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A135DBD-3E2C-08ED-6086-EA478EDE8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CE6E24A-B26A-27B9-A091-D251388C550D}"/>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BA4FBC7A-473B-751D-56D0-12E7E38D28F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C4CA571-8E77-EAB3-9CD7-B39E4176B220}"/>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144256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9304-EC0C-E0C6-C396-AB17A07878D7}"/>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6DB11CA-7510-44A8-6EFD-1ACEBCD706D9}"/>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9FCB65-2B9D-43D3-4F4C-5A44D0A9B95D}"/>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E1DDBC5B-7D5A-0BDF-8D7D-60D67B04B74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CDE1EF0-B05D-B70E-5B7A-7F28C9D8FFAC}"/>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92711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D6E2-E5C1-72B6-B781-629095CE3FE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0216B2D-3448-5715-A0D5-01D825F9FD59}"/>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E3E0D42-6114-3016-9126-072687C8E1DA}"/>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124CFC6E-84C1-9226-203F-8BEAC11A0FCF}"/>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6" name="Footer Placeholder 5">
            <a:extLst>
              <a:ext uri="{FF2B5EF4-FFF2-40B4-BE49-F238E27FC236}">
                <a16:creationId xmlns:a16="http://schemas.microsoft.com/office/drawing/2014/main" id="{BB4D9682-3EDE-17B4-D357-436923B2737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C1A7F98-528D-D3A0-D510-3AEC50068553}"/>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190916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BB6E-0DC2-632A-AE1B-2B1441AFE201}"/>
              </a:ext>
            </a:extLst>
          </p:cNvPr>
          <p:cNvSpPr>
            <a:spLocks noGrp="1"/>
          </p:cNvSpPr>
          <p:nvPr>
            <p:ph type="title"/>
          </p:nvPr>
        </p:nvSpPr>
        <p:spPr>
          <a:xfrm>
            <a:off x="1007746" y="438150"/>
            <a:ext cx="12618720" cy="1590676"/>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AEE0715-2B3D-9DD6-B965-263DC5679AA8}"/>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1B7F09C5-B68E-D05E-B55E-B50AD284CCA9}"/>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B0241AD1-963D-13E0-B3A8-F59E45EB2039}"/>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AB59D8BD-C7C9-0EBA-F031-A2E2DAEFF7C9}"/>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D5EFB52-AF3B-29F5-E3C2-7D185520271C}"/>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8" name="Footer Placeholder 7">
            <a:extLst>
              <a:ext uri="{FF2B5EF4-FFF2-40B4-BE49-F238E27FC236}">
                <a16:creationId xmlns:a16="http://schemas.microsoft.com/office/drawing/2014/main" id="{70E49C23-8F08-4AD4-2993-540B8A75A0C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182FBB43-9E62-84B9-430B-1068E39AB45C}"/>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67242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3B0D-E92D-2162-1EB3-4E7EB4169EA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5D2B395-F289-9163-81B0-25D3B223502B}"/>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4" name="Footer Placeholder 3">
            <a:extLst>
              <a:ext uri="{FF2B5EF4-FFF2-40B4-BE49-F238E27FC236}">
                <a16:creationId xmlns:a16="http://schemas.microsoft.com/office/drawing/2014/main" id="{3BDCCDF7-187A-9F50-CC8C-B8540F392F0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818FB4FE-FF80-CDF4-81CA-7C389C002597}"/>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405145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A81D1-A8BC-0C0E-B2EA-4B676C0408F0}"/>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3" name="Footer Placeholder 2">
            <a:extLst>
              <a:ext uri="{FF2B5EF4-FFF2-40B4-BE49-F238E27FC236}">
                <a16:creationId xmlns:a16="http://schemas.microsoft.com/office/drawing/2014/main" id="{A055F15D-7FF9-ABCE-213E-0491A100A995}"/>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954CB7A-D407-8E00-30E3-1C8313D36A66}"/>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59004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5B08-C48B-019C-6EA0-794F970732A6}"/>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940F16A-6707-2183-CA66-8423363D0D1D}"/>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6E0054E-FD1F-4891-51A7-BC389D92219D}"/>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081C3F0-3B09-727F-D53F-5C8BC6750241}"/>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6" name="Footer Placeholder 5">
            <a:extLst>
              <a:ext uri="{FF2B5EF4-FFF2-40B4-BE49-F238E27FC236}">
                <a16:creationId xmlns:a16="http://schemas.microsoft.com/office/drawing/2014/main" id="{1DE19221-67D5-FC86-43DE-3C66AAE6CE4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778E00F-5B62-FF7B-A088-6CA7FF82BC75}"/>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78822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CE5-41F3-73EF-8352-4FA758A0300F}"/>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CD80CAA3-7BDF-21D2-8A35-BB687F93B4B6}"/>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fr-FR"/>
          </a:p>
        </p:txBody>
      </p:sp>
      <p:sp>
        <p:nvSpPr>
          <p:cNvPr id="4" name="Text Placeholder 3">
            <a:extLst>
              <a:ext uri="{FF2B5EF4-FFF2-40B4-BE49-F238E27FC236}">
                <a16:creationId xmlns:a16="http://schemas.microsoft.com/office/drawing/2014/main" id="{D8AC2BE1-B9E1-65D5-7627-E5CF0BAAA0F1}"/>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6106C28F-820D-5983-B713-87A4D59005E7}"/>
              </a:ext>
            </a:extLst>
          </p:cNvPr>
          <p:cNvSpPr>
            <a:spLocks noGrp="1"/>
          </p:cNvSpPr>
          <p:nvPr>
            <p:ph type="dt" sz="half" idx="10"/>
          </p:nvPr>
        </p:nvSpPr>
        <p:spPr/>
        <p:txBody>
          <a:bodyPr/>
          <a:lstStyle/>
          <a:p>
            <a:fld id="{71C99AF7-939E-4175-AF60-60FD2929E88C}" type="datetimeFigureOut">
              <a:rPr lang="fr-FR" smtClean="0"/>
              <a:t>19/09/2024</a:t>
            </a:fld>
            <a:endParaRPr lang="fr-FR"/>
          </a:p>
        </p:txBody>
      </p:sp>
      <p:sp>
        <p:nvSpPr>
          <p:cNvPr id="6" name="Footer Placeholder 5">
            <a:extLst>
              <a:ext uri="{FF2B5EF4-FFF2-40B4-BE49-F238E27FC236}">
                <a16:creationId xmlns:a16="http://schemas.microsoft.com/office/drawing/2014/main" id="{71DF5D93-F6C3-598D-3B42-50B8ED7E73B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586AF71-03DD-EAF5-1DE5-B1C6299F4E64}"/>
              </a:ext>
            </a:extLst>
          </p:cNvPr>
          <p:cNvSpPr>
            <a:spLocks noGrp="1"/>
          </p:cNvSpPr>
          <p:nvPr>
            <p:ph type="sldNum" sz="quarter" idx="12"/>
          </p:nvPr>
        </p:nvSpPr>
        <p:spPr/>
        <p:txBody>
          <a:bodyPr/>
          <a:lstStyle/>
          <a:p>
            <a:fld id="{A31F17DB-D57E-4664-AA7C-F126A8001750}" type="slidenum">
              <a:rPr lang="fr-FR" smtClean="0"/>
              <a:t>‹#›</a:t>
            </a:fld>
            <a:endParaRPr lang="fr-FR"/>
          </a:p>
        </p:txBody>
      </p:sp>
    </p:spTree>
    <p:extLst>
      <p:ext uri="{BB962C8B-B14F-4D97-AF65-F5344CB8AC3E}">
        <p14:creationId xmlns:p14="http://schemas.microsoft.com/office/powerpoint/2010/main" val="400354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24617-FE38-2E0B-90F2-CE5342E0AE96}"/>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1E9DF11B-672B-BBCF-948C-CE957DD8CD30}"/>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BDC5D17-CD2B-F890-9162-EB1E25CBA9CE}"/>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71C99AF7-939E-4175-AF60-60FD2929E88C}" type="datetimeFigureOut">
              <a:rPr lang="fr-FR" smtClean="0"/>
              <a:t>19/09/2024</a:t>
            </a:fld>
            <a:endParaRPr lang="fr-FR"/>
          </a:p>
        </p:txBody>
      </p:sp>
      <p:sp>
        <p:nvSpPr>
          <p:cNvPr id="5" name="Footer Placeholder 4">
            <a:extLst>
              <a:ext uri="{FF2B5EF4-FFF2-40B4-BE49-F238E27FC236}">
                <a16:creationId xmlns:a16="http://schemas.microsoft.com/office/drawing/2014/main" id="{F5686699-FDD0-D1B5-B95F-A371B1A82D44}"/>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736FA24F-F354-6459-1478-3A884D9C4702}"/>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A31F17DB-D57E-4664-AA7C-F126A8001750}" type="slidenum">
              <a:rPr lang="fr-FR" smtClean="0"/>
              <a:t>‹#›</a:t>
            </a:fld>
            <a:endParaRPr lang="fr-FR"/>
          </a:p>
        </p:txBody>
      </p:sp>
    </p:spTree>
    <p:extLst>
      <p:ext uri="{BB962C8B-B14F-4D97-AF65-F5344CB8AC3E}">
        <p14:creationId xmlns:p14="http://schemas.microsoft.com/office/powerpoint/2010/main" val="1973287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fr-FR"/>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38F8-30D4-CA8C-8675-36FFB52A3764}"/>
            </a:ext>
          </a:extLst>
        </p:cNvPr>
        <p:cNvGrpSpPr/>
        <p:nvPr/>
      </p:nvGrpSpPr>
      <p:grpSpPr>
        <a:xfrm>
          <a:off x="0" y="0"/>
          <a:ext cx="0" cy="0"/>
          <a:chOff x="0" y="0"/>
          <a:chExt cx="0" cy="0"/>
        </a:xfrm>
      </p:grpSpPr>
      <p:pic>
        <p:nvPicPr>
          <p:cNvPr id="2" name="Image 0">
            <a:extLst>
              <a:ext uri="{FF2B5EF4-FFF2-40B4-BE49-F238E27FC236}">
                <a16:creationId xmlns:a16="http://schemas.microsoft.com/office/drawing/2014/main" id="{35808772-66A1-C169-B749-3861C889C59B}"/>
              </a:ext>
            </a:extLst>
          </p:cNvPr>
          <p:cNvPicPr>
            <a:picLocks noChangeAspect="1"/>
          </p:cNvPicPr>
          <p:nvPr/>
        </p:nvPicPr>
        <p:blipFill>
          <a:blip r:embed="rId2"/>
          <a:srcRect/>
          <a:stretch/>
        </p:blipFill>
        <p:spPr>
          <a:xfrm>
            <a:off x="0" y="0"/>
            <a:ext cx="14630399" cy="8229600"/>
          </a:xfrm>
          <a:prstGeom prst="rect">
            <a:avLst/>
          </a:prstGeom>
        </p:spPr>
      </p:pic>
      <p:sp>
        <p:nvSpPr>
          <p:cNvPr id="3" name="Text 1">
            <a:extLst>
              <a:ext uri="{FF2B5EF4-FFF2-40B4-BE49-F238E27FC236}">
                <a16:creationId xmlns:a16="http://schemas.microsoft.com/office/drawing/2014/main" id="{935AAB94-312C-9BBB-2265-CBF625BD2FAF}"/>
              </a:ext>
            </a:extLst>
          </p:cNvPr>
          <p:cNvSpPr/>
          <p:nvPr/>
        </p:nvSpPr>
        <p:spPr>
          <a:xfrm>
            <a:off x="1000224" y="2421969"/>
            <a:ext cx="8965883" cy="1120616"/>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8800"/>
              </a:lnSpc>
              <a:buNone/>
            </a:pPr>
            <a:r>
              <a:rPr lang="en-US" sz="7050" b="1" dirty="0">
                <a:solidFill>
                  <a:schemeClr val="bg1"/>
                </a:solidFill>
                <a:latin typeface="Barlow" pitchFamily="34" charset="0"/>
                <a:ea typeface="Barlow" pitchFamily="34" charset="-122"/>
                <a:cs typeface="Barlow" pitchFamily="34" charset="-120"/>
              </a:rPr>
              <a:t>Exporting Design</a:t>
            </a:r>
            <a:endParaRPr lang="en-US" sz="7050" dirty="0">
              <a:solidFill>
                <a:schemeClr val="bg1"/>
              </a:solidFill>
            </a:endParaRPr>
          </a:p>
        </p:txBody>
      </p:sp>
      <p:sp>
        <p:nvSpPr>
          <p:cNvPr id="4" name="Text 2">
            <a:extLst>
              <a:ext uri="{FF2B5EF4-FFF2-40B4-BE49-F238E27FC236}">
                <a16:creationId xmlns:a16="http://schemas.microsoft.com/office/drawing/2014/main" id="{6C1F325C-ABE0-3CB5-1676-9106768E2399}"/>
              </a:ext>
            </a:extLst>
          </p:cNvPr>
          <p:cNvSpPr/>
          <p:nvPr/>
        </p:nvSpPr>
        <p:spPr>
          <a:xfrm>
            <a:off x="1000224" y="3912870"/>
            <a:ext cx="12902327" cy="1185148"/>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00"/>
              </a:lnSpc>
              <a:buNone/>
            </a:pPr>
            <a:r>
              <a:rPr lang="en-US" sz="1900" dirty="0">
                <a:solidFill>
                  <a:srgbClr val="FFFFFF"/>
                </a:solidFill>
                <a:latin typeface="Montserrat" pitchFamily="34" charset="0"/>
                <a:ea typeface="Montserrat" pitchFamily="34" charset="-122"/>
                <a:cs typeface="Montserrat" pitchFamily="34" charset="-120"/>
              </a:rPr>
              <a:t>This document outlines the various export options available in Fusion 360, catering to different needs and applications. From animation and product visualization to 3D printing and CAD, this guide provides a comprehensive overview of the most suitable formats for each purpose.</a:t>
            </a:r>
            <a:endParaRPr lang="en-US" sz="1900" dirty="0"/>
          </a:p>
        </p:txBody>
      </p:sp>
      <p:sp>
        <p:nvSpPr>
          <p:cNvPr id="5" name="Text 4">
            <a:extLst>
              <a:ext uri="{FF2B5EF4-FFF2-40B4-BE49-F238E27FC236}">
                <a16:creationId xmlns:a16="http://schemas.microsoft.com/office/drawing/2014/main" id="{042C000D-84DB-E170-9990-0C30A83EBF87}"/>
              </a:ext>
            </a:extLst>
          </p:cNvPr>
          <p:cNvSpPr/>
          <p:nvPr/>
        </p:nvSpPr>
        <p:spPr>
          <a:xfrm>
            <a:off x="1518503" y="5375672"/>
            <a:ext cx="2228255" cy="431959"/>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400"/>
              </a:lnSpc>
              <a:buNone/>
            </a:pPr>
            <a:endParaRPr lang="en-US" sz="2400" dirty="0"/>
          </a:p>
        </p:txBody>
      </p:sp>
    </p:spTree>
    <p:extLst>
      <p:ext uri="{BB962C8B-B14F-4D97-AF65-F5344CB8AC3E}">
        <p14:creationId xmlns:p14="http://schemas.microsoft.com/office/powerpoint/2010/main" val="376761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F4FA8B-A1C6-1F8F-D665-DEFDE05029A1}"/>
              </a:ext>
            </a:extLst>
          </p:cNvPr>
          <p:cNvSpPr/>
          <p:nvPr/>
        </p:nvSpPr>
        <p:spPr>
          <a:xfrm>
            <a:off x="548700" y="635853"/>
            <a:ext cx="4176951" cy="522089"/>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100"/>
              </a:lnSpc>
              <a:buNone/>
            </a:pPr>
            <a:r>
              <a:rPr lang="en-US" sz="3250" b="1" dirty="0">
                <a:solidFill>
                  <a:srgbClr val="7068F4"/>
                </a:solidFill>
                <a:latin typeface="Barlow" pitchFamily="34" charset="0"/>
                <a:ea typeface="Barlow" pitchFamily="34" charset="-122"/>
                <a:cs typeface="Barlow" pitchFamily="34" charset="-120"/>
              </a:rPr>
              <a:t>Fusion 360 Export</a:t>
            </a:r>
            <a:endParaRPr lang="en-US" sz="3250" dirty="0"/>
          </a:p>
        </p:txBody>
      </p:sp>
      <p:sp>
        <p:nvSpPr>
          <p:cNvPr id="3" name="Text 1">
            <a:extLst>
              <a:ext uri="{FF2B5EF4-FFF2-40B4-BE49-F238E27FC236}">
                <a16:creationId xmlns:a16="http://schemas.microsoft.com/office/drawing/2014/main" id="{EB731500-2EB2-FE08-5E24-ACB867B486B4}"/>
              </a:ext>
            </a:extLst>
          </p:cNvPr>
          <p:cNvSpPr/>
          <p:nvPr/>
        </p:nvSpPr>
        <p:spPr>
          <a:xfrm>
            <a:off x="548700" y="1207117"/>
            <a:ext cx="11019523" cy="430766"/>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Fusion 360 offers a range of export options to suit various design needs. Here's a breakdown of the most common formats </a:t>
            </a:r>
          </a:p>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and their applications ( some might not be available on fusion 360 but on others software):</a:t>
            </a:r>
            <a:endParaRPr lang="en-US" sz="1200" dirty="0"/>
          </a:p>
        </p:txBody>
      </p:sp>
      <p:sp>
        <p:nvSpPr>
          <p:cNvPr id="4" name="Text 2">
            <a:extLst>
              <a:ext uri="{FF2B5EF4-FFF2-40B4-BE49-F238E27FC236}">
                <a16:creationId xmlns:a16="http://schemas.microsoft.com/office/drawing/2014/main" id="{79B2D8A8-AB99-F45D-9898-9E8CE1B94661}"/>
              </a:ext>
            </a:extLst>
          </p:cNvPr>
          <p:cNvSpPr/>
          <p:nvPr/>
        </p:nvSpPr>
        <p:spPr>
          <a:xfrm>
            <a:off x="802541" y="1907679"/>
            <a:ext cx="13265468" cy="253841"/>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950"/>
              </a:lnSpc>
              <a:buSzPct val="100000"/>
              <a:buChar char="•"/>
            </a:pPr>
            <a:r>
              <a:rPr lang="en-US" sz="1200" dirty="0">
                <a:solidFill>
                  <a:srgbClr val="272525"/>
                </a:solidFill>
                <a:latin typeface="Montserrat" pitchFamily="34" charset="0"/>
                <a:ea typeface="Montserrat" pitchFamily="34" charset="-122"/>
                <a:cs typeface="Montserrat" pitchFamily="34" charset="-120"/>
              </a:rPr>
              <a:t>Export for Animation</a:t>
            </a:r>
            <a:endParaRPr lang="en-US" sz="1200" dirty="0"/>
          </a:p>
        </p:txBody>
      </p:sp>
      <p:sp>
        <p:nvSpPr>
          <p:cNvPr id="5" name="Text 3">
            <a:extLst>
              <a:ext uri="{FF2B5EF4-FFF2-40B4-BE49-F238E27FC236}">
                <a16:creationId xmlns:a16="http://schemas.microsoft.com/office/drawing/2014/main" id="{F9675446-C113-6823-8DFC-4634E844F3B9}"/>
              </a:ext>
            </a:extLst>
          </p:cNvPr>
          <p:cNvSpPr/>
          <p:nvPr/>
        </p:nvSpPr>
        <p:spPr>
          <a:xfrm>
            <a:off x="802541" y="2217003"/>
            <a:ext cx="13265468" cy="253841"/>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950"/>
              </a:lnSpc>
              <a:buSzPct val="100000"/>
              <a:buChar char="•"/>
            </a:pPr>
            <a:r>
              <a:rPr lang="en-US" sz="1200" dirty="0">
                <a:solidFill>
                  <a:srgbClr val="272525"/>
                </a:solidFill>
                <a:latin typeface="Montserrat" pitchFamily="34" charset="0"/>
                <a:ea typeface="Montserrat" pitchFamily="34" charset="-122"/>
                <a:cs typeface="Montserrat" pitchFamily="34" charset="-120"/>
              </a:rPr>
              <a:t>Export for Product Visualisation</a:t>
            </a:r>
            <a:endParaRPr lang="en-US" sz="1200" dirty="0"/>
          </a:p>
        </p:txBody>
      </p:sp>
      <p:sp>
        <p:nvSpPr>
          <p:cNvPr id="6" name="Text 4">
            <a:extLst>
              <a:ext uri="{FF2B5EF4-FFF2-40B4-BE49-F238E27FC236}">
                <a16:creationId xmlns:a16="http://schemas.microsoft.com/office/drawing/2014/main" id="{5339EFFD-B9CB-E954-A8C7-B6E682F7A11D}"/>
              </a:ext>
            </a:extLst>
          </p:cNvPr>
          <p:cNvSpPr/>
          <p:nvPr/>
        </p:nvSpPr>
        <p:spPr>
          <a:xfrm>
            <a:off x="802541" y="2526328"/>
            <a:ext cx="13265468" cy="253841"/>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950"/>
              </a:lnSpc>
              <a:buSzPct val="100000"/>
              <a:buChar char="•"/>
            </a:pPr>
            <a:r>
              <a:rPr lang="en-US" sz="1200" dirty="0">
                <a:solidFill>
                  <a:srgbClr val="272525"/>
                </a:solidFill>
                <a:latin typeface="Montserrat" pitchFamily="34" charset="0"/>
                <a:ea typeface="Montserrat" pitchFamily="34" charset="-122"/>
                <a:cs typeface="Montserrat" pitchFamily="34" charset="-120"/>
              </a:rPr>
              <a:t>Export for 3D Printing</a:t>
            </a:r>
            <a:endParaRPr lang="en-US" sz="1200" dirty="0"/>
          </a:p>
        </p:txBody>
      </p:sp>
      <p:sp>
        <p:nvSpPr>
          <p:cNvPr id="7" name="Text 5">
            <a:extLst>
              <a:ext uri="{FF2B5EF4-FFF2-40B4-BE49-F238E27FC236}">
                <a16:creationId xmlns:a16="http://schemas.microsoft.com/office/drawing/2014/main" id="{CB6102FE-E4CA-44AC-DA27-574730C71A84}"/>
              </a:ext>
            </a:extLst>
          </p:cNvPr>
          <p:cNvSpPr/>
          <p:nvPr/>
        </p:nvSpPr>
        <p:spPr>
          <a:xfrm>
            <a:off x="802541" y="2835652"/>
            <a:ext cx="13265468" cy="253841"/>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950"/>
              </a:lnSpc>
              <a:buSzPct val="100000"/>
              <a:buChar char="•"/>
            </a:pPr>
            <a:r>
              <a:rPr lang="en-US" sz="1200" dirty="0">
                <a:solidFill>
                  <a:srgbClr val="272525"/>
                </a:solidFill>
                <a:latin typeface="Montserrat" pitchFamily="34" charset="0"/>
                <a:ea typeface="Montserrat" pitchFamily="34" charset="-122"/>
                <a:cs typeface="Montserrat" pitchFamily="34" charset="-120"/>
              </a:rPr>
              <a:t>Export for CAD (Computer Aided Design)</a:t>
            </a:r>
            <a:endParaRPr lang="en-US" sz="1200" dirty="0"/>
          </a:p>
        </p:txBody>
      </p:sp>
      <p:sp>
        <p:nvSpPr>
          <p:cNvPr id="8" name="Text 6">
            <a:extLst>
              <a:ext uri="{FF2B5EF4-FFF2-40B4-BE49-F238E27FC236}">
                <a16:creationId xmlns:a16="http://schemas.microsoft.com/office/drawing/2014/main" id="{29A03C6E-E408-53BA-DBE0-8AEFEEDBDE9E}"/>
              </a:ext>
            </a:extLst>
          </p:cNvPr>
          <p:cNvSpPr/>
          <p:nvPr/>
        </p:nvSpPr>
        <p:spPr>
          <a:xfrm>
            <a:off x="802541" y="3144976"/>
            <a:ext cx="13265468" cy="253841"/>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950"/>
              </a:lnSpc>
              <a:buSzPct val="100000"/>
              <a:buChar char="•"/>
            </a:pPr>
            <a:r>
              <a:rPr lang="en-US" sz="1200" dirty="0">
                <a:solidFill>
                  <a:srgbClr val="272525"/>
                </a:solidFill>
                <a:latin typeface="Montserrat" pitchFamily="34" charset="0"/>
                <a:ea typeface="Montserrat" pitchFamily="34" charset="-122"/>
                <a:cs typeface="Montserrat" pitchFamily="34" charset="-120"/>
              </a:rPr>
              <a:t>Export for Website</a:t>
            </a:r>
            <a:endParaRPr lang="en-US" sz="1200" dirty="0"/>
          </a:p>
        </p:txBody>
      </p:sp>
      <p:sp>
        <p:nvSpPr>
          <p:cNvPr id="9" name="Text 7">
            <a:extLst>
              <a:ext uri="{FF2B5EF4-FFF2-40B4-BE49-F238E27FC236}">
                <a16:creationId xmlns:a16="http://schemas.microsoft.com/office/drawing/2014/main" id="{66984B82-D150-BBE3-8F05-C308FADF0551}"/>
              </a:ext>
            </a:extLst>
          </p:cNvPr>
          <p:cNvSpPr/>
          <p:nvPr/>
        </p:nvSpPr>
        <p:spPr>
          <a:xfrm>
            <a:off x="548700" y="3736003"/>
            <a:ext cx="2088475" cy="260985"/>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00" b="1" dirty="0">
                <a:solidFill>
                  <a:srgbClr val="7068F4"/>
                </a:solidFill>
                <a:latin typeface="Barlow" pitchFamily="34" charset="0"/>
                <a:ea typeface="Barlow" pitchFamily="34" charset="-122"/>
                <a:cs typeface="Barlow" pitchFamily="34" charset="-120"/>
              </a:rPr>
              <a:t>Export for Animation</a:t>
            </a:r>
            <a:endParaRPr lang="en-US" sz="1600" dirty="0"/>
          </a:p>
        </p:txBody>
      </p:sp>
      <p:sp>
        <p:nvSpPr>
          <p:cNvPr id="10" name="Text 8">
            <a:extLst>
              <a:ext uri="{FF2B5EF4-FFF2-40B4-BE49-F238E27FC236}">
                <a16:creationId xmlns:a16="http://schemas.microsoft.com/office/drawing/2014/main" id="{17749AA5-10C0-53DD-6657-705E25C0377E}"/>
              </a:ext>
            </a:extLst>
          </p:cNvPr>
          <p:cNvSpPr/>
          <p:nvPr/>
        </p:nvSpPr>
        <p:spPr>
          <a:xfrm>
            <a:off x="548700" y="4155698"/>
            <a:ext cx="4247793" cy="1523047"/>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FBX format is the ideal choice for animation due to its ability to include the 3D model, textures, and animation data. It's widely supported by animation software like Blender, Maya, and Unity, making it perfect for character rigging and animated sequences.</a:t>
            </a:r>
            <a:endParaRPr lang="en-US" sz="1200" dirty="0"/>
          </a:p>
        </p:txBody>
      </p:sp>
      <p:sp>
        <p:nvSpPr>
          <p:cNvPr id="11" name="Text 9">
            <a:extLst>
              <a:ext uri="{FF2B5EF4-FFF2-40B4-BE49-F238E27FC236}">
                <a16:creationId xmlns:a16="http://schemas.microsoft.com/office/drawing/2014/main" id="{DCFF483A-0098-2B6F-A2DF-4B72E284322E}"/>
              </a:ext>
            </a:extLst>
          </p:cNvPr>
          <p:cNvSpPr/>
          <p:nvPr/>
        </p:nvSpPr>
        <p:spPr>
          <a:xfrm>
            <a:off x="5191304" y="3736003"/>
            <a:ext cx="2957632" cy="260985"/>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00" b="1" dirty="0">
                <a:solidFill>
                  <a:srgbClr val="7068F4"/>
                </a:solidFill>
                <a:latin typeface="Barlow" pitchFamily="34" charset="0"/>
                <a:ea typeface="Barlow" pitchFamily="34" charset="-122"/>
                <a:cs typeface="Barlow" pitchFamily="34" charset="-120"/>
              </a:rPr>
              <a:t>Export for Product Visualisation</a:t>
            </a:r>
            <a:endParaRPr lang="en-US" sz="1600" dirty="0"/>
          </a:p>
        </p:txBody>
      </p:sp>
      <p:sp>
        <p:nvSpPr>
          <p:cNvPr id="12" name="Text 10">
            <a:extLst>
              <a:ext uri="{FF2B5EF4-FFF2-40B4-BE49-F238E27FC236}">
                <a16:creationId xmlns:a16="http://schemas.microsoft.com/office/drawing/2014/main" id="{D0887D9B-2CEE-8BFC-3F52-0E1523EB5E9A}"/>
              </a:ext>
            </a:extLst>
          </p:cNvPr>
          <p:cNvSpPr/>
          <p:nvPr/>
        </p:nvSpPr>
        <p:spPr>
          <a:xfrm>
            <a:off x="5191304" y="4155698"/>
            <a:ext cx="4247793" cy="1523047"/>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FBX, STEP, IGES, and OBJ formats are suitable for rendering and product visualization. FBX supports textures and animation, while STEP and IGES are common for sharing detailed CAD models in product design. OBJ is widely used for 3D model viewing and rendering due to its simplicity and compatibility.</a:t>
            </a:r>
            <a:endParaRPr lang="en-US" sz="1200" dirty="0"/>
          </a:p>
        </p:txBody>
      </p:sp>
      <p:sp>
        <p:nvSpPr>
          <p:cNvPr id="13" name="Text 11">
            <a:extLst>
              <a:ext uri="{FF2B5EF4-FFF2-40B4-BE49-F238E27FC236}">
                <a16:creationId xmlns:a16="http://schemas.microsoft.com/office/drawing/2014/main" id="{E3E1226F-0EF1-CD71-5E82-B0EF7F1F7E80}"/>
              </a:ext>
            </a:extLst>
          </p:cNvPr>
          <p:cNvSpPr/>
          <p:nvPr/>
        </p:nvSpPr>
        <p:spPr>
          <a:xfrm>
            <a:off x="9833908" y="3736003"/>
            <a:ext cx="2088475" cy="260985"/>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00" b="1" dirty="0">
                <a:solidFill>
                  <a:srgbClr val="7068F4"/>
                </a:solidFill>
                <a:latin typeface="Barlow" pitchFamily="34" charset="0"/>
                <a:ea typeface="Barlow" pitchFamily="34" charset="-122"/>
                <a:cs typeface="Barlow" pitchFamily="34" charset="-120"/>
              </a:rPr>
              <a:t>Export for 3D Printing</a:t>
            </a:r>
            <a:endParaRPr lang="en-US" sz="1600" dirty="0"/>
          </a:p>
        </p:txBody>
      </p:sp>
      <p:sp>
        <p:nvSpPr>
          <p:cNvPr id="14" name="Text 12">
            <a:extLst>
              <a:ext uri="{FF2B5EF4-FFF2-40B4-BE49-F238E27FC236}">
                <a16:creationId xmlns:a16="http://schemas.microsoft.com/office/drawing/2014/main" id="{D343A95F-4D82-554E-5FFB-64FBB0FF38C9}"/>
              </a:ext>
            </a:extLst>
          </p:cNvPr>
          <p:cNvSpPr/>
          <p:nvPr/>
        </p:nvSpPr>
        <p:spPr>
          <a:xfrm>
            <a:off x="9833908" y="4155698"/>
            <a:ext cx="4247793" cy="1015365"/>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STL format is the standard for 3D printing. It represents the 3D model as a triangulated surface, which can be easily sliced into layers for most 3D printers.</a:t>
            </a:r>
            <a:endParaRPr lang="en-US" sz="1200" dirty="0"/>
          </a:p>
        </p:txBody>
      </p:sp>
      <p:sp>
        <p:nvSpPr>
          <p:cNvPr id="15" name="Text 13">
            <a:extLst>
              <a:ext uri="{FF2B5EF4-FFF2-40B4-BE49-F238E27FC236}">
                <a16:creationId xmlns:a16="http://schemas.microsoft.com/office/drawing/2014/main" id="{73E2A25C-D16B-0A20-3B19-6A1652A3BA5B}"/>
              </a:ext>
            </a:extLst>
          </p:cNvPr>
          <p:cNvSpPr/>
          <p:nvPr/>
        </p:nvSpPr>
        <p:spPr>
          <a:xfrm>
            <a:off x="548700" y="6158686"/>
            <a:ext cx="3740110" cy="260985"/>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00" b="1" dirty="0">
                <a:solidFill>
                  <a:srgbClr val="7068F4"/>
                </a:solidFill>
                <a:latin typeface="Barlow" pitchFamily="34" charset="0"/>
                <a:ea typeface="Barlow" pitchFamily="34" charset="-122"/>
                <a:cs typeface="Barlow" pitchFamily="34" charset="-120"/>
              </a:rPr>
              <a:t>Export for CAD (Computer Aided Design)</a:t>
            </a:r>
            <a:endParaRPr lang="en-US" sz="1600" dirty="0"/>
          </a:p>
        </p:txBody>
      </p:sp>
      <p:sp>
        <p:nvSpPr>
          <p:cNvPr id="16" name="Text 14">
            <a:extLst>
              <a:ext uri="{FF2B5EF4-FFF2-40B4-BE49-F238E27FC236}">
                <a16:creationId xmlns:a16="http://schemas.microsoft.com/office/drawing/2014/main" id="{96A4588A-45EF-A030-0C54-1B8A112A4406}"/>
              </a:ext>
            </a:extLst>
          </p:cNvPr>
          <p:cNvSpPr/>
          <p:nvPr/>
        </p:nvSpPr>
        <p:spPr>
          <a:xfrm>
            <a:off x="548700" y="6578382"/>
            <a:ext cx="6566059" cy="1015365"/>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STEP files (Standard for the Exchange of Product Data) can be shared across various CAD software platforms. This format retains geometric data, allowing the model to be easily modified or edited in other CAD tools like SolidWorks, AutoCAD, or CATIA.</a:t>
            </a:r>
            <a:endParaRPr lang="en-US" sz="1200" dirty="0"/>
          </a:p>
        </p:txBody>
      </p:sp>
      <p:sp>
        <p:nvSpPr>
          <p:cNvPr id="17" name="Text 15">
            <a:extLst>
              <a:ext uri="{FF2B5EF4-FFF2-40B4-BE49-F238E27FC236}">
                <a16:creationId xmlns:a16="http://schemas.microsoft.com/office/drawing/2014/main" id="{6651D3A1-9065-0857-E405-4B8B4937C31E}"/>
              </a:ext>
            </a:extLst>
          </p:cNvPr>
          <p:cNvSpPr/>
          <p:nvPr/>
        </p:nvSpPr>
        <p:spPr>
          <a:xfrm>
            <a:off x="7509570" y="6158686"/>
            <a:ext cx="2088475" cy="260985"/>
          </a:xfrm>
          <a:prstGeom prst="rect">
            <a:avLst/>
          </a:prstGeom>
          <a:noFill/>
          <a:ln/>
        </p:spPr>
        <p:txBody>
          <a:bodyPr wrap="non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00" b="1" dirty="0">
                <a:solidFill>
                  <a:srgbClr val="7068F4"/>
                </a:solidFill>
                <a:latin typeface="Barlow" pitchFamily="34" charset="0"/>
                <a:ea typeface="Barlow" pitchFamily="34" charset="-122"/>
                <a:cs typeface="Barlow" pitchFamily="34" charset="-120"/>
              </a:rPr>
              <a:t>Export for Website</a:t>
            </a:r>
            <a:endParaRPr lang="en-US" sz="1600" dirty="0"/>
          </a:p>
        </p:txBody>
      </p:sp>
      <p:sp>
        <p:nvSpPr>
          <p:cNvPr id="18" name="Text 16">
            <a:extLst>
              <a:ext uri="{FF2B5EF4-FFF2-40B4-BE49-F238E27FC236}">
                <a16:creationId xmlns:a16="http://schemas.microsoft.com/office/drawing/2014/main" id="{5274860D-4CD3-F9CE-4BB5-70F1A34E5DAB}"/>
              </a:ext>
            </a:extLst>
          </p:cNvPr>
          <p:cNvSpPr/>
          <p:nvPr/>
        </p:nvSpPr>
        <p:spPr>
          <a:xfrm>
            <a:off x="7509570" y="6578382"/>
            <a:ext cx="6566059" cy="1015365"/>
          </a:xfrm>
          <a:prstGeom prst="rect">
            <a:avLst/>
          </a:prstGeom>
          <a:noFill/>
          <a:ln/>
        </p:spPr>
        <p:txBody>
          <a:bodyPr wrap="square" lIns="0" tIns="0" rIns="0" bIns="0" rtlCol="0" ancho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GLB or GLTF formats are optimized for web use as they bundle the 3D model, textures, materials, and animations into a single file. GLB is the binary version of GLTF, providing a more compact file size, ideal for displaying 3D models in web-based applications like Three.js or Babylon.js.</a:t>
            </a:r>
            <a:endParaRPr lang="en-US" sz="1200" dirty="0"/>
          </a:p>
        </p:txBody>
      </p:sp>
    </p:spTree>
    <p:extLst>
      <p:ext uri="{BB962C8B-B14F-4D97-AF65-F5344CB8AC3E}">
        <p14:creationId xmlns:p14="http://schemas.microsoft.com/office/powerpoint/2010/main" val="3944414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373</Words>
  <Application>Microsoft Office PowerPoint</Application>
  <PresentationFormat>Custom</PresentationFormat>
  <Paragraphs>20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Barlow</vt:lpstr>
      <vt:lpstr>Montserrat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GAMER</dc:creator>
  <cp:lastModifiedBy>GAMER</cp:lastModifiedBy>
  <cp:revision>2</cp:revision>
  <dcterms:created xsi:type="dcterms:W3CDTF">2024-09-19T09:56:43Z</dcterms:created>
  <dcterms:modified xsi:type="dcterms:W3CDTF">2024-09-19T10:44:45Z</dcterms:modified>
</cp:coreProperties>
</file>