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57" r:id="rId6"/>
    <p:sldId id="288" r:id="rId7"/>
    <p:sldId id="269" r:id="rId8"/>
    <p:sldId id="270" r:id="rId9"/>
    <p:sldId id="271" r:id="rId10"/>
    <p:sldId id="273" r:id="rId11"/>
    <p:sldId id="272" r:id="rId12"/>
    <p:sldId id="274" r:id="rId13"/>
    <p:sldId id="275" r:id="rId14"/>
    <p:sldId id="276" r:id="rId15"/>
    <p:sldId id="277" r:id="rId16"/>
    <p:sldId id="278" r:id="rId17"/>
    <p:sldId id="279" r:id="rId18"/>
    <p:sldId id="291" r:id="rId19"/>
    <p:sldId id="281" r:id="rId20"/>
    <p:sldId id="282" r:id="rId21"/>
    <p:sldId id="283" r:id="rId22"/>
    <p:sldId id="293" r:id="rId23"/>
    <p:sldId id="294" r:id="rId24"/>
    <p:sldId id="295" r:id="rId25"/>
    <p:sldId id="296" r:id="rId26"/>
    <p:sldId id="297"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27" d="100"/>
          <a:sy n="127" d="100"/>
        </p:scale>
        <p:origin x="235" y="82"/>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0EBE1715-9EB5-43F0-9284-3E7C62DCB93F}" type="datetime1">
              <a:rPr lang="en-US" smtClean="0"/>
              <a:t>7/5/2022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DD69E9AE-0403-4767-B09F-41640A3BDF84}" type="datetime1">
              <a:rPr lang="en-US" smtClean="0"/>
              <a:t>7/5/2022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4190C63-B623-4E3C-9889-F4905B3A76D5}" type="datetime1">
              <a:rPr lang="en-US" smtClean="0"/>
              <a:t>7/5/2022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9B0319A-BD98-467C-A003-AD463B8E964E}" type="datetime1">
              <a:rPr lang="en-US" smtClean="0"/>
              <a:t>7/5/2022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AB960E6-3ED7-4455-9D93-90463D9CA211}" type="datetime1">
              <a:rPr lang="en-US" smtClean="0"/>
              <a:t>7/5/2022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dirty="0"/>
              <a:t>Click to edit Master title style</a:t>
            </a:r>
            <a:endParaRPr dirty="0"/>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a:extLst>
              <a:ext uri="{FF2B5EF4-FFF2-40B4-BE49-F238E27FC236}">
                <a16:creationId xmlns:a16="http://schemas.microsoft.com/office/drawing/2014/main" id="{EAF2C1C2-8E44-474E-8159-29694B31A79A}"/>
              </a:ext>
            </a:extLst>
          </p:cNvPr>
          <p:cNvSpPr/>
          <p:nvPr userDrawn="1"/>
        </p:nvSpPr>
        <p:spPr>
          <a:xfrm>
            <a:off x="74646" y="1576351"/>
            <a:ext cx="1447177" cy="34551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1AE4D-3589-427F-B58A-0233FB5860E7}" type="datetime1">
              <a:rPr lang="en-US" smtClean="0"/>
              <a:t>7/5/2022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41274A3-CD07-4FB1-91DF-3C69BA380416}" type="datetime1">
              <a:rPr lang="en-US" smtClean="0"/>
              <a:t>7/5/2022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0C4A77A-17F1-4AA2-BA8E-BC9DAFC03D77}" type="datetime1">
              <a:rPr lang="en-US" smtClean="0"/>
              <a:t>7/5/2022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B13515E-BE47-4404-915A-093824ED6C79}" type="datetime1">
              <a:rPr lang="en-US" smtClean="0"/>
              <a:t>7/5/2022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6C0F3-1B8A-4FA4-9E7B-F2EC39C66B17}" type="datetime1">
              <a:rPr lang="en-US" smtClean="0"/>
              <a:t>7/5/2022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95FCB5D-8B95-452A-8074-DFD39A9E05DD}" type="datetime1">
              <a:rPr lang="en-US" smtClean="0"/>
              <a:t>7/5/2022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6C1ADF9F-70CB-4798-BE16-B6373681FD03}" type="datetime1">
              <a:rPr lang="en-US" smtClean="0"/>
              <a:t>7/5/2022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7C0F6AA5-A302-4D9B-ADE7-4370C89B8BCE}"/>
              </a:ext>
            </a:extLst>
          </p:cNvPr>
          <p:cNvSpPr/>
          <p:nvPr userDrawn="1"/>
        </p:nvSpPr>
        <p:spPr>
          <a:xfrm>
            <a:off x="214605" y="279164"/>
            <a:ext cx="1447177" cy="345517"/>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Web/CSS/CSS_Flexible_Box_Layout/Basic_Concepts_of_Flexbo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32447" y="2292094"/>
            <a:ext cx="5906503" cy="2219691"/>
          </a:xfrm>
        </p:spPr>
        <p:txBody>
          <a:bodyPr anchor="ctr">
            <a:normAutofit/>
          </a:bodyPr>
          <a:lstStyle/>
          <a:p>
            <a:r>
              <a:rPr lang="en-US" sz="3800" dirty="0"/>
              <a:t>Intro to Bootstrap</a:t>
            </a:r>
            <a:endParaRPr lang="en-US" sz="3800"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FD96-BEB7-454A-B2C0-B07706BAB962}"/>
              </a:ext>
            </a:extLst>
          </p:cNvPr>
          <p:cNvSpPr>
            <a:spLocks noGrp="1"/>
          </p:cNvSpPr>
          <p:nvPr>
            <p:ph type="title"/>
          </p:nvPr>
        </p:nvSpPr>
        <p:spPr/>
        <p:txBody>
          <a:bodyPr/>
          <a:lstStyle/>
          <a:p>
            <a:r>
              <a:rPr lang="en-US" altLang="en-US" dirty="0"/>
              <a:t>Forms</a:t>
            </a:r>
            <a:endParaRPr lang="en-US" dirty="0"/>
          </a:p>
        </p:txBody>
      </p:sp>
      <p:sp>
        <p:nvSpPr>
          <p:cNvPr id="3" name="Content Placeholder 2">
            <a:extLst>
              <a:ext uri="{FF2B5EF4-FFF2-40B4-BE49-F238E27FC236}">
                <a16:creationId xmlns:a16="http://schemas.microsoft.com/office/drawing/2014/main" id="{6E88C693-A818-4A9F-89B8-21B4CA2B8A97}"/>
              </a:ext>
            </a:extLst>
          </p:cNvPr>
          <p:cNvSpPr>
            <a:spLocks noGrp="1"/>
          </p:cNvSpPr>
          <p:nvPr>
            <p:ph idx="1"/>
          </p:nvPr>
        </p:nvSpPr>
        <p:spPr/>
        <p:txBody>
          <a:bodyPr>
            <a:normAutofit/>
          </a:bodyPr>
          <a:lstStyle/>
          <a:p>
            <a:r>
              <a:rPr lang="en-US" sz="1600" dirty="0"/>
              <a:t>Bootstrap’s form controls expand on our Rebooted form styles with classes. Use these classes to opt into their customized displays for a more consistent rendering across browsers and devices.</a:t>
            </a:r>
          </a:p>
          <a:p>
            <a:r>
              <a:rPr lang="en-US" sz="1600" dirty="0"/>
              <a:t>Be sure to use an appropriate type attribute on all inputs (e.g., email for email address or number for numerical information) to take advantage of newer input controls like email verification, number selection, and more.</a:t>
            </a:r>
            <a:endParaRPr lang="en-US" sz="1600" dirty="0"/>
          </a:p>
        </p:txBody>
      </p:sp>
      <p:sp>
        <p:nvSpPr>
          <p:cNvPr id="4" name="Slide Number Placeholder 3">
            <a:extLst>
              <a:ext uri="{FF2B5EF4-FFF2-40B4-BE49-F238E27FC236}">
                <a16:creationId xmlns:a16="http://schemas.microsoft.com/office/drawing/2014/main" id="{3EC61B28-627B-454F-B2D5-70255B8FC876}"/>
              </a:ext>
            </a:extLst>
          </p:cNvPr>
          <p:cNvSpPr>
            <a:spLocks noGrp="1"/>
          </p:cNvSpPr>
          <p:nvPr>
            <p:ph type="sldNum" sz="quarter" idx="12"/>
          </p:nvPr>
        </p:nvSpPr>
        <p:spPr/>
        <p:txBody>
          <a:bodyPr/>
          <a:lstStyle/>
          <a:p>
            <a:fld id="{0FF54DE5-C571-48E8-A5BC-B369434E2F44}" type="slidenum">
              <a:rPr lang="en-US" smtClean="0"/>
              <a:t>10</a:t>
            </a:fld>
            <a:endParaRPr lang="en-US" dirty="0"/>
          </a:p>
        </p:txBody>
      </p:sp>
      <p:pic>
        <p:nvPicPr>
          <p:cNvPr id="5" name="Picture 4"/>
          <p:cNvPicPr>
            <a:picLocks noChangeAspect="1"/>
          </p:cNvPicPr>
          <p:nvPr/>
        </p:nvPicPr>
        <p:blipFill>
          <a:blip r:embed="rId2"/>
          <a:stretch>
            <a:fillRect/>
          </a:stretch>
        </p:blipFill>
        <p:spPr>
          <a:xfrm>
            <a:off x="1768642" y="3292476"/>
            <a:ext cx="8020878" cy="2971800"/>
          </a:xfrm>
          <a:prstGeom prst="rect">
            <a:avLst/>
          </a:prstGeom>
        </p:spPr>
      </p:pic>
    </p:spTree>
    <p:extLst>
      <p:ext uri="{BB962C8B-B14F-4D97-AF65-F5344CB8AC3E}">
        <p14:creationId xmlns:p14="http://schemas.microsoft.com/office/powerpoint/2010/main" val="364149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48C2-B141-408E-85C7-C4AE446A4E25}"/>
              </a:ext>
            </a:extLst>
          </p:cNvPr>
          <p:cNvSpPr>
            <a:spLocks noGrp="1"/>
          </p:cNvSpPr>
          <p:nvPr>
            <p:ph type="title"/>
          </p:nvPr>
        </p:nvSpPr>
        <p:spPr/>
        <p:txBody>
          <a:bodyPr/>
          <a:lstStyle/>
          <a:p>
            <a:r>
              <a:rPr lang="en-US" altLang="en-US" dirty="0"/>
              <a:t>Forms</a:t>
            </a:r>
            <a:endParaRPr lang="en-US" dirty="0"/>
          </a:p>
        </p:txBody>
      </p:sp>
      <p:sp>
        <p:nvSpPr>
          <p:cNvPr id="4" name="Slide Number Placeholder 3">
            <a:extLst>
              <a:ext uri="{FF2B5EF4-FFF2-40B4-BE49-F238E27FC236}">
                <a16:creationId xmlns:a16="http://schemas.microsoft.com/office/drawing/2014/main" id="{8CF18BBB-4CD0-4A73-8219-D0D273694732}"/>
              </a:ext>
            </a:extLst>
          </p:cNvPr>
          <p:cNvSpPr>
            <a:spLocks noGrp="1"/>
          </p:cNvSpPr>
          <p:nvPr>
            <p:ph type="sldNum" sz="quarter" idx="12"/>
          </p:nvPr>
        </p:nvSpPr>
        <p:spPr/>
        <p:txBody>
          <a:bodyPr/>
          <a:lstStyle/>
          <a:p>
            <a:fld id="{0FF54DE5-C571-48E8-A5BC-B369434E2F44}" type="slidenum">
              <a:rPr lang="en-US" smtClean="0"/>
              <a:t>11</a:t>
            </a:fld>
            <a:endParaRPr lang="en-US" dirty="0"/>
          </a:p>
        </p:txBody>
      </p:sp>
      <p:pic>
        <p:nvPicPr>
          <p:cNvPr id="5" name="Content Placeholder 4"/>
          <p:cNvPicPr>
            <a:picLocks noGrp="1" noChangeAspect="1"/>
          </p:cNvPicPr>
          <p:nvPr>
            <p:ph idx="1"/>
          </p:nvPr>
        </p:nvPicPr>
        <p:blipFill>
          <a:blip r:embed="rId2"/>
          <a:stretch>
            <a:fillRect/>
          </a:stretch>
        </p:blipFill>
        <p:spPr>
          <a:xfrm>
            <a:off x="2349882" y="1455821"/>
            <a:ext cx="7490718" cy="5197642"/>
          </a:xfrm>
          <a:prstGeom prst="rect">
            <a:avLst/>
          </a:prstGeom>
        </p:spPr>
      </p:pic>
    </p:spTree>
    <p:extLst>
      <p:ext uri="{BB962C8B-B14F-4D97-AF65-F5344CB8AC3E}">
        <p14:creationId xmlns:p14="http://schemas.microsoft.com/office/powerpoint/2010/main" val="938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6ED3-3D35-4A5E-AE11-A2F5344DDF5C}"/>
              </a:ext>
            </a:extLst>
          </p:cNvPr>
          <p:cNvSpPr>
            <a:spLocks noGrp="1"/>
          </p:cNvSpPr>
          <p:nvPr>
            <p:ph type="title"/>
          </p:nvPr>
        </p:nvSpPr>
        <p:spPr/>
        <p:txBody>
          <a:bodyPr/>
          <a:lstStyle/>
          <a:p>
            <a:r>
              <a:rPr lang="en-US" dirty="0"/>
              <a:t>Pagination</a:t>
            </a:r>
            <a:endParaRPr lang="en-US" dirty="0"/>
          </a:p>
        </p:txBody>
      </p:sp>
      <p:sp>
        <p:nvSpPr>
          <p:cNvPr id="3" name="Content Placeholder 2">
            <a:extLst>
              <a:ext uri="{FF2B5EF4-FFF2-40B4-BE49-F238E27FC236}">
                <a16:creationId xmlns:a16="http://schemas.microsoft.com/office/drawing/2014/main" id="{18C56384-7192-4B70-A4C9-F38FED8DD743}"/>
              </a:ext>
            </a:extLst>
          </p:cNvPr>
          <p:cNvSpPr>
            <a:spLocks noGrp="1"/>
          </p:cNvSpPr>
          <p:nvPr>
            <p:ph idx="1"/>
          </p:nvPr>
        </p:nvSpPr>
        <p:spPr/>
        <p:txBody>
          <a:bodyPr>
            <a:normAutofit/>
          </a:bodyPr>
          <a:lstStyle/>
          <a:p>
            <a:r>
              <a:rPr lang="en-US" sz="1800" dirty="0"/>
              <a:t>We use a large block of connected links for our pagination, making links hard to miss and easily scalable—all while providing large hit areas. Pagination is built with list HTML elements so screen readers can announce the number of available links. Use a wrapping &lt;</a:t>
            </a:r>
            <a:r>
              <a:rPr lang="en-US" sz="1800" dirty="0" err="1"/>
              <a:t>nav</a:t>
            </a:r>
            <a:r>
              <a:rPr lang="en-US" sz="1800" dirty="0"/>
              <a:t>&gt; element to identify it as a navigation section to screen readers and other assistive technologies.</a:t>
            </a:r>
          </a:p>
        </p:txBody>
      </p:sp>
      <p:sp>
        <p:nvSpPr>
          <p:cNvPr id="4" name="Slide Number Placeholder 3">
            <a:extLst>
              <a:ext uri="{FF2B5EF4-FFF2-40B4-BE49-F238E27FC236}">
                <a16:creationId xmlns:a16="http://schemas.microsoft.com/office/drawing/2014/main" id="{D5B998AA-D7A0-4AC6-A96C-533BD3F729E4}"/>
              </a:ext>
            </a:extLst>
          </p:cNvPr>
          <p:cNvSpPr>
            <a:spLocks noGrp="1"/>
          </p:cNvSpPr>
          <p:nvPr>
            <p:ph type="sldNum" sz="quarter" idx="12"/>
          </p:nvPr>
        </p:nvSpPr>
        <p:spPr/>
        <p:txBody>
          <a:bodyPr/>
          <a:lstStyle/>
          <a:p>
            <a:fld id="{0FF54DE5-C571-48E8-A5BC-B369434E2F44}" type="slidenum">
              <a:rPr lang="en-US" smtClean="0"/>
              <a:t>12</a:t>
            </a:fld>
            <a:endParaRPr lang="en-US" dirty="0"/>
          </a:p>
        </p:txBody>
      </p:sp>
      <p:pic>
        <p:nvPicPr>
          <p:cNvPr id="5" name="Picture 4"/>
          <p:cNvPicPr>
            <a:picLocks noChangeAspect="1"/>
          </p:cNvPicPr>
          <p:nvPr/>
        </p:nvPicPr>
        <p:blipFill>
          <a:blip r:embed="rId2"/>
          <a:stretch>
            <a:fillRect/>
          </a:stretch>
        </p:blipFill>
        <p:spPr>
          <a:xfrm>
            <a:off x="1999222" y="3146258"/>
            <a:ext cx="8192037" cy="2357856"/>
          </a:xfrm>
          <a:prstGeom prst="rect">
            <a:avLst/>
          </a:prstGeom>
        </p:spPr>
      </p:pic>
    </p:spTree>
    <p:extLst>
      <p:ext uri="{BB962C8B-B14F-4D97-AF65-F5344CB8AC3E}">
        <p14:creationId xmlns:p14="http://schemas.microsoft.com/office/powerpoint/2010/main" val="55998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75CF-9E2A-432C-A086-1C4E108E5521}"/>
              </a:ext>
            </a:extLst>
          </p:cNvPr>
          <p:cNvSpPr>
            <a:spLocks noGrp="1"/>
          </p:cNvSpPr>
          <p:nvPr>
            <p:ph type="title"/>
          </p:nvPr>
        </p:nvSpPr>
        <p:spPr/>
        <p:txBody>
          <a:bodyPr/>
          <a:lstStyle/>
          <a:p>
            <a:r>
              <a:rPr lang="en-US" dirty="0"/>
              <a:t>Progress</a:t>
            </a:r>
            <a:endParaRPr lang="en-US" dirty="0"/>
          </a:p>
        </p:txBody>
      </p:sp>
      <p:sp>
        <p:nvSpPr>
          <p:cNvPr id="3" name="Content Placeholder 2">
            <a:extLst>
              <a:ext uri="{FF2B5EF4-FFF2-40B4-BE49-F238E27FC236}">
                <a16:creationId xmlns:a16="http://schemas.microsoft.com/office/drawing/2014/main" id="{BBB4CCD2-EC41-491A-9B17-361FA58E7790}"/>
              </a:ext>
            </a:extLst>
          </p:cNvPr>
          <p:cNvSpPr>
            <a:spLocks noGrp="1"/>
          </p:cNvSpPr>
          <p:nvPr>
            <p:ph idx="1"/>
          </p:nvPr>
        </p:nvSpPr>
        <p:spPr/>
        <p:txBody>
          <a:bodyPr>
            <a:normAutofit fontScale="92500" lnSpcReduction="20000"/>
          </a:bodyPr>
          <a:lstStyle/>
          <a:p>
            <a:r>
              <a:rPr lang="en-US" sz="2400" dirty="0"/>
              <a:t>Documentation and examples for using Bootstrap custom progress bars featuring support for stacked bars, animated backgrounds, and text labels.</a:t>
            </a:r>
          </a:p>
          <a:p>
            <a:pPr marL="0" indent="0">
              <a:buNone/>
            </a:pPr>
            <a:endParaRPr lang="en-US" sz="2400" dirty="0"/>
          </a:p>
          <a:p>
            <a:r>
              <a:rPr lang="en-US" sz="2800" b="1" dirty="0"/>
              <a:t>How it works</a:t>
            </a:r>
          </a:p>
          <a:p>
            <a:r>
              <a:rPr lang="en-US" dirty="0"/>
              <a:t>Progress components are built with two HTML elements, some CSS to set the width, and a few attributes. We don’t use the HTML5 &lt;progress&gt; element, ensuring you can stack progress bars, animate them, and place text labels over them.</a:t>
            </a:r>
          </a:p>
          <a:p>
            <a:endParaRPr lang="en-US" dirty="0"/>
          </a:p>
          <a:p>
            <a:r>
              <a:rPr lang="en-US" dirty="0"/>
              <a:t>We use the .progress as a wrapper to indicate the max value of the progress bar.</a:t>
            </a:r>
          </a:p>
          <a:p>
            <a:r>
              <a:rPr lang="en-US" dirty="0"/>
              <a:t>We use the inner .progress-bar to indicate the progress so far.</a:t>
            </a:r>
          </a:p>
          <a:p>
            <a:r>
              <a:rPr lang="en-US" dirty="0"/>
              <a:t>The .progress-bar requires an inline style, utility class, or custom CSS to set their width.</a:t>
            </a:r>
          </a:p>
          <a:p>
            <a:r>
              <a:rPr lang="en-US" dirty="0"/>
              <a:t>The .progress-bar also requires some role and aria attributes to make it accessible.</a:t>
            </a:r>
            <a:endParaRPr lang="en-US" dirty="0"/>
          </a:p>
        </p:txBody>
      </p:sp>
      <p:sp>
        <p:nvSpPr>
          <p:cNvPr id="4" name="Slide Number Placeholder 3">
            <a:extLst>
              <a:ext uri="{FF2B5EF4-FFF2-40B4-BE49-F238E27FC236}">
                <a16:creationId xmlns:a16="http://schemas.microsoft.com/office/drawing/2014/main" id="{F98E641F-4D54-4540-BB39-18F94594DF3A}"/>
              </a:ext>
            </a:extLst>
          </p:cNvPr>
          <p:cNvSpPr>
            <a:spLocks noGrp="1"/>
          </p:cNvSpPr>
          <p:nvPr>
            <p:ph type="sldNum" sz="quarter" idx="12"/>
          </p:nvPr>
        </p:nvSpPr>
        <p:spPr/>
        <p:txBody>
          <a:bodyPr/>
          <a:lstStyle/>
          <a:p>
            <a:fld id="{0FF54DE5-C571-48E8-A5BC-B369434E2F44}" type="slidenum">
              <a:rPr lang="en-US" smtClean="0"/>
              <a:t>13</a:t>
            </a:fld>
            <a:endParaRPr lang="en-US" dirty="0"/>
          </a:p>
        </p:txBody>
      </p:sp>
    </p:spTree>
    <p:extLst>
      <p:ext uri="{BB962C8B-B14F-4D97-AF65-F5344CB8AC3E}">
        <p14:creationId xmlns:p14="http://schemas.microsoft.com/office/powerpoint/2010/main" val="371185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DC7C-E044-4CE3-B997-73C034122296}"/>
              </a:ext>
            </a:extLst>
          </p:cNvPr>
          <p:cNvSpPr>
            <a:spLocks noGrp="1"/>
          </p:cNvSpPr>
          <p:nvPr>
            <p:ph type="title"/>
          </p:nvPr>
        </p:nvSpPr>
        <p:spPr/>
        <p:txBody>
          <a:bodyPr/>
          <a:lstStyle/>
          <a:p>
            <a:r>
              <a:rPr lang="en-US" dirty="0"/>
              <a:t>Progress</a:t>
            </a:r>
            <a:endParaRPr lang="en-US" dirty="0"/>
          </a:p>
        </p:txBody>
      </p:sp>
      <p:sp>
        <p:nvSpPr>
          <p:cNvPr id="4" name="Slide Number Placeholder 3">
            <a:extLst>
              <a:ext uri="{FF2B5EF4-FFF2-40B4-BE49-F238E27FC236}">
                <a16:creationId xmlns:a16="http://schemas.microsoft.com/office/drawing/2014/main" id="{8FCFDEC9-8520-4F28-A258-5E1BE98150EF}"/>
              </a:ext>
            </a:extLst>
          </p:cNvPr>
          <p:cNvSpPr>
            <a:spLocks noGrp="1"/>
          </p:cNvSpPr>
          <p:nvPr>
            <p:ph type="sldNum" sz="quarter" idx="12"/>
          </p:nvPr>
        </p:nvSpPr>
        <p:spPr/>
        <p:txBody>
          <a:bodyPr/>
          <a:lstStyle/>
          <a:p>
            <a:fld id="{0FF54DE5-C571-48E8-A5BC-B369434E2F44}" type="slidenum">
              <a:rPr lang="en-US" smtClean="0"/>
              <a:t>14</a:t>
            </a:fld>
            <a:endParaRPr lang="en-US" dirty="0"/>
          </a:p>
        </p:txBody>
      </p:sp>
      <p:pic>
        <p:nvPicPr>
          <p:cNvPr id="6" name="Content Placeholder 3"/>
          <p:cNvPicPr>
            <a:picLocks noGrp="1" noChangeAspect="1"/>
          </p:cNvPicPr>
          <p:nvPr>
            <p:ph idx="1"/>
          </p:nvPr>
        </p:nvPicPr>
        <p:blipFill>
          <a:blip r:embed="rId2"/>
          <a:stretch>
            <a:fillRect/>
          </a:stretch>
        </p:blipFill>
        <p:spPr>
          <a:xfrm>
            <a:off x="1104900" y="1633743"/>
            <a:ext cx="9982200" cy="4504913"/>
          </a:xfrm>
          <a:prstGeom prst="rect">
            <a:avLst/>
          </a:prstGeom>
        </p:spPr>
      </p:pic>
    </p:spTree>
    <p:extLst>
      <p:ext uri="{BB962C8B-B14F-4D97-AF65-F5344CB8AC3E}">
        <p14:creationId xmlns:p14="http://schemas.microsoft.com/office/powerpoint/2010/main" val="298220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1AA-192F-436E-B72D-33D82420D019}"/>
              </a:ext>
            </a:extLst>
          </p:cNvPr>
          <p:cNvSpPr>
            <a:spLocks noGrp="1"/>
          </p:cNvSpPr>
          <p:nvPr>
            <p:ph type="title"/>
          </p:nvPr>
        </p:nvSpPr>
        <p:spPr/>
        <p:txBody>
          <a:bodyPr/>
          <a:lstStyle/>
          <a:p>
            <a:r>
              <a:rPr lang="en-US" altLang="en-US" dirty="0"/>
              <a:t>Model</a:t>
            </a:r>
            <a:endParaRPr lang="en-US" dirty="0"/>
          </a:p>
        </p:txBody>
      </p:sp>
      <p:sp>
        <p:nvSpPr>
          <p:cNvPr id="3" name="Content Placeholder 2">
            <a:extLst>
              <a:ext uri="{FF2B5EF4-FFF2-40B4-BE49-F238E27FC236}">
                <a16:creationId xmlns:a16="http://schemas.microsoft.com/office/drawing/2014/main" id="{AF087A91-3D30-49C1-ABAD-46F8ABF1A8EC}"/>
              </a:ext>
            </a:extLst>
          </p:cNvPr>
          <p:cNvSpPr>
            <a:spLocks noGrp="1"/>
          </p:cNvSpPr>
          <p:nvPr>
            <p:ph idx="1"/>
          </p:nvPr>
        </p:nvSpPr>
        <p:spPr/>
        <p:txBody>
          <a:bodyPr/>
          <a:lstStyle/>
          <a:p>
            <a:r>
              <a:rPr lang="en-US" dirty="0"/>
              <a:t>Modals are built with HTML, CSS, and JavaScript. They’re positioned over everything else in the document and remove scroll from the &lt;body&gt; so that modal content scrolls instead.</a:t>
            </a:r>
          </a:p>
          <a:p>
            <a:r>
              <a:rPr lang="en-US" dirty="0"/>
              <a:t>Clicking on the modal “backdrop” will automatically close the modal.</a:t>
            </a:r>
          </a:p>
          <a:p>
            <a:r>
              <a:rPr lang="en-US" dirty="0"/>
              <a:t>Bootstrap only supports one modal window at a time. Nested modals aren’t supported as we believe them to be poor user experiences.</a:t>
            </a:r>
          </a:p>
          <a:p>
            <a:r>
              <a:rPr lang="en-US" dirty="0"/>
              <a:t>Modals use position: fixed, which can sometimes be a bit particular about its rendering. Whenever possible, place your modal HTML in a top-level position to avoid potential interference from other elements. You’ll likely run into issues when nesting a .modal within another fixed element.</a:t>
            </a:r>
            <a:endParaRPr lang="en-US" dirty="0"/>
          </a:p>
        </p:txBody>
      </p:sp>
      <p:sp>
        <p:nvSpPr>
          <p:cNvPr id="4" name="Slide Number Placeholder 3">
            <a:extLst>
              <a:ext uri="{FF2B5EF4-FFF2-40B4-BE49-F238E27FC236}">
                <a16:creationId xmlns:a16="http://schemas.microsoft.com/office/drawing/2014/main" id="{F60D2DBD-1382-43EA-BE48-45347C01F860}"/>
              </a:ext>
            </a:extLst>
          </p:cNvPr>
          <p:cNvSpPr>
            <a:spLocks noGrp="1"/>
          </p:cNvSpPr>
          <p:nvPr>
            <p:ph type="sldNum" sz="quarter" idx="12"/>
          </p:nvPr>
        </p:nvSpPr>
        <p:spPr/>
        <p:txBody>
          <a:bodyPr/>
          <a:lstStyle/>
          <a:p>
            <a:fld id="{0FF54DE5-C571-48E8-A5BC-B369434E2F44}" type="slidenum">
              <a:rPr lang="en-US" smtClean="0"/>
              <a:t>15</a:t>
            </a:fld>
            <a:endParaRPr lang="en-US" dirty="0"/>
          </a:p>
        </p:txBody>
      </p:sp>
    </p:spTree>
    <p:extLst>
      <p:ext uri="{BB962C8B-B14F-4D97-AF65-F5344CB8AC3E}">
        <p14:creationId xmlns:p14="http://schemas.microsoft.com/office/powerpoint/2010/main" val="221040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66E0-7EC6-48AC-BC55-2BD65E678D82}"/>
              </a:ext>
            </a:extLst>
          </p:cNvPr>
          <p:cNvSpPr>
            <a:spLocks noGrp="1"/>
          </p:cNvSpPr>
          <p:nvPr>
            <p:ph type="title"/>
          </p:nvPr>
        </p:nvSpPr>
        <p:spPr/>
        <p:txBody>
          <a:bodyPr/>
          <a:lstStyle/>
          <a:p>
            <a:r>
              <a:rPr lang="en-US" altLang="en-US" dirty="0"/>
              <a:t>Model</a:t>
            </a:r>
            <a:endParaRPr lang="en-US" dirty="0"/>
          </a:p>
        </p:txBody>
      </p:sp>
      <p:sp>
        <p:nvSpPr>
          <p:cNvPr id="4" name="Slide Number Placeholder 3">
            <a:extLst>
              <a:ext uri="{FF2B5EF4-FFF2-40B4-BE49-F238E27FC236}">
                <a16:creationId xmlns:a16="http://schemas.microsoft.com/office/drawing/2014/main" id="{7CC37825-E7F1-48EF-BD57-3A83FB3994D8}"/>
              </a:ext>
            </a:extLst>
          </p:cNvPr>
          <p:cNvSpPr>
            <a:spLocks noGrp="1"/>
          </p:cNvSpPr>
          <p:nvPr>
            <p:ph type="sldNum" sz="quarter" idx="12"/>
          </p:nvPr>
        </p:nvSpPr>
        <p:spPr/>
        <p:txBody>
          <a:bodyPr/>
          <a:lstStyle/>
          <a:p>
            <a:fld id="{0FF54DE5-C571-48E8-A5BC-B369434E2F44}" type="slidenum">
              <a:rPr lang="en-US" smtClean="0"/>
              <a:t>16</a:t>
            </a:fld>
            <a:endParaRPr lang="en-US" dirty="0"/>
          </a:p>
        </p:txBody>
      </p:sp>
      <p:pic>
        <p:nvPicPr>
          <p:cNvPr id="6" name="Content Placeholder 5"/>
          <p:cNvPicPr>
            <a:picLocks noGrp="1" noChangeAspect="1"/>
          </p:cNvPicPr>
          <p:nvPr>
            <p:ph idx="1"/>
          </p:nvPr>
        </p:nvPicPr>
        <p:blipFill>
          <a:blip r:embed="rId2"/>
          <a:stretch>
            <a:fillRect/>
          </a:stretch>
        </p:blipFill>
        <p:spPr>
          <a:xfrm>
            <a:off x="2356527" y="1600200"/>
            <a:ext cx="7478946" cy="4572000"/>
          </a:xfrm>
          <a:prstGeom prst="rect">
            <a:avLst/>
          </a:prstGeom>
        </p:spPr>
      </p:pic>
    </p:spTree>
    <p:extLst>
      <p:ext uri="{BB962C8B-B14F-4D97-AF65-F5344CB8AC3E}">
        <p14:creationId xmlns:p14="http://schemas.microsoft.com/office/powerpoint/2010/main" val="239320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6EE4-2D02-442D-84C4-3E06A277A6E0}"/>
              </a:ext>
            </a:extLst>
          </p:cNvPr>
          <p:cNvSpPr>
            <a:spLocks noGrp="1"/>
          </p:cNvSpPr>
          <p:nvPr>
            <p:ph type="title"/>
          </p:nvPr>
        </p:nvSpPr>
        <p:spPr/>
        <p:txBody>
          <a:bodyPr/>
          <a:lstStyle/>
          <a:p>
            <a:r>
              <a:rPr lang="en-US" dirty="0" smtClean="0"/>
              <a:t>Carousel</a:t>
            </a:r>
            <a:endParaRPr lang="en-US" dirty="0"/>
          </a:p>
        </p:txBody>
      </p:sp>
      <p:sp>
        <p:nvSpPr>
          <p:cNvPr id="3" name="Content Placeholder 2">
            <a:extLst>
              <a:ext uri="{FF2B5EF4-FFF2-40B4-BE49-F238E27FC236}">
                <a16:creationId xmlns:a16="http://schemas.microsoft.com/office/drawing/2014/main" id="{6E77427C-9350-4811-BD1F-E523862FD1D2}"/>
              </a:ext>
            </a:extLst>
          </p:cNvPr>
          <p:cNvSpPr>
            <a:spLocks noGrp="1"/>
          </p:cNvSpPr>
          <p:nvPr>
            <p:ph idx="1"/>
          </p:nvPr>
        </p:nvSpPr>
        <p:spPr/>
        <p:txBody>
          <a:bodyPr/>
          <a:lstStyle/>
          <a:p>
            <a:r>
              <a:rPr lang="en-US" dirty="0"/>
              <a:t>A slideshow component for cycling through elements—images or slides of text—like a carousel</a:t>
            </a:r>
            <a:r>
              <a:rPr lang="en-US" dirty="0" smtClean="0"/>
              <a:t>.</a:t>
            </a:r>
          </a:p>
          <a:p>
            <a:endParaRPr lang="en-US" dirty="0"/>
          </a:p>
        </p:txBody>
      </p:sp>
      <p:sp>
        <p:nvSpPr>
          <p:cNvPr id="4" name="Slide Number Placeholder 3">
            <a:extLst>
              <a:ext uri="{FF2B5EF4-FFF2-40B4-BE49-F238E27FC236}">
                <a16:creationId xmlns:a16="http://schemas.microsoft.com/office/drawing/2014/main" id="{F72A175A-CFF4-4C12-BECF-895C8948116E}"/>
              </a:ext>
            </a:extLst>
          </p:cNvPr>
          <p:cNvSpPr>
            <a:spLocks noGrp="1"/>
          </p:cNvSpPr>
          <p:nvPr>
            <p:ph type="sldNum" sz="quarter" idx="12"/>
          </p:nvPr>
        </p:nvSpPr>
        <p:spPr/>
        <p:txBody>
          <a:bodyPr/>
          <a:lstStyle/>
          <a:p>
            <a:fld id="{0FF54DE5-C571-48E8-A5BC-B369434E2F44}" type="slidenum">
              <a:rPr lang="en-US" smtClean="0"/>
              <a:t>17</a:t>
            </a:fld>
            <a:endParaRPr lang="en-US" dirty="0"/>
          </a:p>
        </p:txBody>
      </p:sp>
      <p:pic>
        <p:nvPicPr>
          <p:cNvPr id="5" name="Picture 4"/>
          <p:cNvPicPr>
            <a:picLocks noChangeAspect="1"/>
          </p:cNvPicPr>
          <p:nvPr/>
        </p:nvPicPr>
        <p:blipFill>
          <a:blip r:embed="rId2"/>
          <a:stretch>
            <a:fillRect/>
          </a:stretch>
        </p:blipFill>
        <p:spPr>
          <a:xfrm>
            <a:off x="2476500" y="2360506"/>
            <a:ext cx="7010400" cy="4360970"/>
          </a:xfrm>
          <a:prstGeom prst="rect">
            <a:avLst/>
          </a:prstGeom>
        </p:spPr>
      </p:pic>
    </p:spTree>
    <p:extLst>
      <p:ext uri="{BB962C8B-B14F-4D97-AF65-F5344CB8AC3E}">
        <p14:creationId xmlns:p14="http://schemas.microsoft.com/office/powerpoint/2010/main" val="354018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6FAD-8F1D-412A-89AF-2619B74F7165}"/>
              </a:ext>
            </a:extLst>
          </p:cNvPr>
          <p:cNvSpPr>
            <a:spLocks noGrp="1"/>
          </p:cNvSpPr>
          <p:nvPr>
            <p:ph type="title"/>
          </p:nvPr>
        </p:nvSpPr>
        <p:spPr/>
        <p:txBody>
          <a:bodyPr/>
          <a:lstStyle/>
          <a:p>
            <a:r>
              <a:rPr lang="en-US" altLang="en-US" dirty="0"/>
              <a:t>Border</a:t>
            </a:r>
            <a:endParaRPr lang="en-US" b="1" dirty="0"/>
          </a:p>
        </p:txBody>
      </p:sp>
      <p:sp>
        <p:nvSpPr>
          <p:cNvPr id="3" name="Content Placeholder 2">
            <a:extLst>
              <a:ext uri="{FF2B5EF4-FFF2-40B4-BE49-F238E27FC236}">
                <a16:creationId xmlns:a16="http://schemas.microsoft.com/office/drawing/2014/main" id="{8BAA66C5-F02C-4F34-902D-4DC7391DFADB}"/>
              </a:ext>
            </a:extLst>
          </p:cNvPr>
          <p:cNvSpPr>
            <a:spLocks noGrp="1"/>
          </p:cNvSpPr>
          <p:nvPr>
            <p:ph idx="1"/>
          </p:nvPr>
        </p:nvSpPr>
        <p:spPr/>
        <p:txBody>
          <a:bodyPr/>
          <a:lstStyle/>
          <a:p>
            <a:r>
              <a:rPr lang="en-US" dirty="0"/>
              <a:t>Use border utilities to quickly style the border and border-radius of an element. Great for images, </a:t>
            </a:r>
            <a:r>
              <a:rPr lang="en-US" dirty="0" smtClean="0"/>
              <a:t>buttons</a:t>
            </a:r>
            <a:r>
              <a:rPr lang="en-US" dirty="0"/>
              <a:t>, or any other element</a:t>
            </a:r>
            <a:r>
              <a:rPr lang="en-US" dirty="0" smtClean="0"/>
              <a:t>.</a:t>
            </a:r>
          </a:p>
          <a:p>
            <a:endParaRPr lang="en-US" dirty="0"/>
          </a:p>
        </p:txBody>
      </p:sp>
      <p:sp>
        <p:nvSpPr>
          <p:cNvPr id="4" name="Slide Number Placeholder 3">
            <a:extLst>
              <a:ext uri="{FF2B5EF4-FFF2-40B4-BE49-F238E27FC236}">
                <a16:creationId xmlns:a16="http://schemas.microsoft.com/office/drawing/2014/main" id="{C7D0C658-8587-4776-B0FF-82CDEFA202D9}"/>
              </a:ext>
            </a:extLst>
          </p:cNvPr>
          <p:cNvSpPr>
            <a:spLocks noGrp="1"/>
          </p:cNvSpPr>
          <p:nvPr>
            <p:ph type="sldNum" sz="quarter" idx="12"/>
          </p:nvPr>
        </p:nvSpPr>
        <p:spPr/>
        <p:txBody>
          <a:bodyPr/>
          <a:lstStyle/>
          <a:p>
            <a:fld id="{0FF54DE5-C571-48E8-A5BC-B369434E2F44}" type="slidenum">
              <a:rPr lang="en-US" smtClean="0"/>
              <a:t>18</a:t>
            </a:fld>
            <a:endParaRPr lang="en-US" dirty="0"/>
          </a:p>
        </p:txBody>
      </p:sp>
      <p:pic>
        <p:nvPicPr>
          <p:cNvPr id="5" name="Picture 4"/>
          <p:cNvPicPr>
            <a:picLocks noChangeAspect="1"/>
          </p:cNvPicPr>
          <p:nvPr/>
        </p:nvPicPr>
        <p:blipFill>
          <a:blip r:embed="rId2"/>
          <a:stretch>
            <a:fillRect/>
          </a:stretch>
        </p:blipFill>
        <p:spPr>
          <a:xfrm>
            <a:off x="2328111" y="3009900"/>
            <a:ext cx="7998531" cy="2286000"/>
          </a:xfrm>
          <a:prstGeom prst="rect">
            <a:avLst/>
          </a:prstGeom>
        </p:spPr>
      </p:pic>
    </p:spTree>
    <p:extLst>
      <p:ext uri="{BB962C8B-B14F-4D97-AF65-F5344CB8AC3E}">
        <p14:creationId xmlns:p14="http://schemas.microsoft.com/office/powerpoint/2010/main" val="211342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Colors</a:t>
            </a:r>
            <a:endParaRPr lang="en-US" dirty="0"/>
          </a:p>
        </p:txBody>
      </p:sp>
      <p:sp>
        <p:nvSpPr>
          <p:cNvPr id="3" name="Content Placeholder 2"/>
          <p:cNvSpPr>
            <a:spLocks noGrp="1"/>
          </p:cNvSpPr>
          <p:nvPr>
            <p:ph idx="1"/>
          </p:nvPr>
        </p:nvSpPr>
        <p:spPr/>
        <p:txBody>
          <a:bodyPr/>
          <a:lstStyle/>
          <a:p>
            <a:r>
              <a:rPr lang="en-US" dirty="0"/>
              <a:t>Convey meaning through color with a handful of color utility classes. Includes support for styling links with hover states, too.</a:t>
            </a:r>
          </a:p>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t>19</a:t>
            </a:fld>
            <a:endParaRPr lang="en-US" dirty="0"/>
          </a:p>
        </p:txBody>
      </p:sp>
      <p:pic>
        <p:nvPicPr>
          <p:cNvPr id="5" name="Picture 4"/>
          <p:cNvPicPr>
            <a:picLocks noChangeAspect="1"/>
          </p:cNvPicPr>
          <p:nvPr/>
        </p:nvPicPr>
        <p:blipFill>
          <a:blip r:embed="rId2"/>
          <a:stretch>
            <a:fillRect/>
          </a:stretch>
        </p:blipFill>
        <p:spPr>
          <a:xfrm>
            <a:off x="2819401" y="2416340"/>
            <a:ext cx="6248400" cy="4305136"/>
          </a:xfrm>
          <a:prstGeom prst="rect">
            <a:avLst/>
          </a:prstGeom>
        </p:spPr>
      </p:pic>
    </p:spTree>
    <p:extLst>
      <p:ext uri="{BB962C8B-B14F-4D97-AF65-F5344CB8AC3E}">
        <p14:creationId xmlns:p14="http://schemas.microsoft.com/office/powerpoint/2010/main" val="61349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en-US" dirty="0"/>
              <a:t>Introduction to HTML</a:t>
            </a:r>
            <a:endParaRPr lang="en-US" dirty="0"/>
          </a:p>
        </p:txBody>
      </p:sp>
      <p:sp>
        <p:nvSpPr>
          <p:cNvPr id="14" name="Content Placeholder 13"/>
          <p:cNvSpPr>
            <a:spLocks noGrp="1"/>
          </p:cNvSpPr>
          <p:nvPr>
            <p:ph idx="1"/>
          </p:nvPr>
        </p:nvSpPr>
        <p:spPr>
          <a:xfrm>
            <a:off x="1104900" y="1600200"/>
            <a:ext cx="9982200" cy="5257800"/>
          </a:xfrm>
        </p:spPr>
        <p:txBody>
          <a:bodyPr>
            <a:normAutofit fontScale="77500" lnSpcReduction="20000"/>
          </a:bodyPr>
          <a:lstStyle/>
          <a:p>
            <a:pPr>
              <a:defRPr/>
            </a:pPr>
            <a:r>
              <a:rPr lang="en-US" altLang="en-US" dirty="0"/>
              <a:t>Covered in this Session:</a:t>
            </a:r>
          </a:p>
          <a:p>
            <a:pPr lvl="2">
              <a:defRPr/>
            </a:pPr>
            <a:r>
              <a:rPr lang="en-US" altLang="en-US" dirty="0"/>
              <a:t>Introduction to Bootstrap</a:t>
            </a:r>
          </a:p>
          <a:p>
            <a:pPr lvl="2">
              <a:defRPr/>
            </a:pPr>
            <a:r>
              <a:rPr lang="en-US" dirty="0"/>
              <a:t>Why to use Bootstrap</a:t>
            </a:r>
            <a:r>
              <a:rPr lang="en-US" altLang="en-US" dirty="0"/>
              <a:t> </a:t>
            </a:r>
          </a:p>
          <a:p>
            <a:pPr lvl="2">
              <a:defRPr/>
            </a:pPr>
            <a:r>
              <a:rPr lang="en-US" dirty="0"/>
              <a:t>Installation </a:t>
            </a:r>
          </a:p>
          <a:p>
            <a:pPr lvl="2">
              <a:defRPr/>
            </a:pPr>
            <a:r>
              <a:rPr lang="en-US" altLang="en-US" dirty="0"/>
              <a:t>Layout</a:t>
            </a:r>
          </a:p>
          <a:p>
            <a:pPr lvl="3">
              <a:defRPr/>
            </a:pPr>
            <a:r>
              <a:rPr lang="en-US" sz="1600" dirty="0"/>
              <a:t>Containers</a:t>
            </a:r>
          </a:p>
          <a:p>
            <a:pPr lvl="3">
              <a:defRPr/>
            </a:pPr>
            <a:r>
              <a:rPr lang="en-US" altLang="en-US" sz="1600" dirty="0"/>
              <a:t>Grid</a:t>
            </a:r>
          </a:p>
          <a:p>
            <a:pPr lvl="2">
              <a:defRPr/>
            </a:pPr>
            <a:r>
              <a:rPr lang="en-US" dirty="0"/>
              <a:t>Content</a:t>
            </a:r>
          </a:p>
          <a:p>
            <a:pPr lvl="3">
              <a:defRPr/>
            </a:pPr>
            <a:r>
              <a:rPr lang="en-US" sz="1600" dirty="0"/>
              <a:t>Tables</a:t>
            </a:r>
          </a:p>
          <a:p>
            <a:pPr lvl="2">
              <a:defRPr/>
            </a:pPr>
            <a:r>
              <a:rPr lang="en-US" altLang="en-US" dirty="0"/>
              <a:t>Components</a:t>
            </a:r>
          </a:p>
          <a:p>
            <a:pPr lvl="3">
              <a:defRPr/>
            </a:pPr>
            <a:r>
              <a:rPr lang="en-US" altLang="en-US" dirty="0"/>
              <a:t>Alerts</a:t>
            </a:r>
          </a:p>
          <a:p>
            <a:pPr lvl="3">
              <a:defRPr/>
            </a:pPr>
            <a:r>
              <a:rPr lang="en-US" altLang="en-US" dirty="0"/>
              <a:t>Breadcrumb</a:t>
            </a:r>
            <a:endParaRPr lang="en-US" dirty="0"/>
          </a:p>
          <a:p>
            <a:pPr lvl="3">
              <a:defRPr/>
            </a:pPr>
            <a:r>
              <a:rPr lang="en-US" dirty="0"/>
              <a:t>Buttons</a:t>
            </a:r>
          </a:p>
          <a:p>
            <a:pPr lvl="3">
              <a:defRPr/>
            </a:pPr>
            <a:r>
              <a:rPr lang="en-US" altLang="en-US" sz="1600" dirty="0"/>
              <a:t>Card</a:t>
            </a:r>
          </a:p>
          <a:p>
            <a:pPr lvl="3">
              <a:defRPr/>
            </a:pPr>
            <a:r>
              <a:rPr lang="en-US" altLang="en-US" sz="1600" dirty="0" smtClean="0"/>
              <a:t>Forms</a:t>
            </a:r>
          </a:p>
          <a:p>
            <a:pPr lvl="2">
              <a:defRPr/>
            </a:pPr>
            <a:r>
              <a:rPr lang="en-US" altLang="en-US" sz="1600" dirty="0"/>
              <a:t>Pagination</a:t>
            </a:r>
          </a:p>
          <a:p>
            <a:pPr lvl="2">
              <a:defRPr/>
            </a:pPr>
            <a:r>
              <a:rPr lang="en-US" altLang="en-US" sz="1600" dirty="0"/>
              <a:t>Progress</a:t>
            </a:r>
          </a:p>
          <a:p>
            <a:pPr lvl="2">
              <a:defRPr/>
            </a:pPr>
            <a:r>
              <a:rPr lang="en-US" altLang="en-US" sz="1600" dirty="0"/>
              <a:t>Modal</a:t>
            </a:r>
          </a:p>
          <a:p>
            <a:pPr lvl="2">
              <a:defRPr/>
            </a:pPr>
            <a:r>
              <a:rPr lang="en-US" altLang="en-US" sz="1600" dirty="0"/>
              <a:t>Carousel</a:t>
            </a:r>
          </a:p>
          <a:p>
            <a:pPr>
              <a:defRPr/>
            </a:pPr>
            <a:r>
              <a:rPr lang="en-US" altLang="en-US" sz="1800" dirty="0"/>
              <a:t>Utilities</a:t>
            </a:r>
          </a:p>
          <a:p>
            <a:pPr lvl="2">
              <a:defRPr/>
            </a:pPr>
            <a:r>
              <a:rPr lang="en-US" altLang="en-US" sz="1600" dirty="0"/>
              <a:t>Border</a:t>
            </a:r>
          </a:p>
          <a:p>
            <a:pPr lvl="2">
              <a:defRPr/>
            </a:pPr>
            <a:r>
              <a:rPr lang="en-US" altLang="en-US" sz="1600" dirty="0"/>
              <a:t>Colors</a:t>
            </a:r>
          </a:p>
          <a:p>
            <a:pPr lvl="2">
              <a:defRPr/>
            </a:pPr>
            <a:r>
              <a:rPr lang="en-US" altLang="en-US" sz="1600" dirty="0"/>
              <a:t>Display</a:t>
            </a:r>
          </a:p>
          <a:p>
            <a:pPr lvl="2">
              <a:defRPr/>
            </a:pPr>
            <a:r>
              <a:rPr lang="en-US" altLang="en-US" sz="1600" dirty="0"/>
              <a:t>Shadows</a:t>
            </a:r>
          </a:p>
          <a:p>
            <a:pPr lvl="2">
              <a:defRPr/>
            </a:pPr>
            <a:r>
              <a:rPr lang="en-US" altLang="en-US" sz="1600" dirty="0"/>
              <a:t>Float</a:t>
            </a:r>
          </a:p>
          <a:p>
            <a:pPr lvl="3">
              <a:defRPr/>
            </a:pPr>
            <a:endParaRPr lang="en-US" altLang="en-US" sz="1600" dirty="0"/>
          </a:p>
        </p:txBody>
      </p:sp>
      <p:sp>
        <p:nvSpPr>
          <p:cNvPr id="2" name="Slide Number Placeholder 1">
            <a:extLst>
              <a:ext uri="{FF2B5EF4-FFF2-40B4-BE49-F238E27FC236}">
                <a16:creationId xmlns:a16="http://schemas.microsoft.com/office/drawing/2014/main" id="{DA7DF46B-8038-42F1-901E-3C3EE59E4A79}"/>
              </a:ext>
            </a:extLst>
          </p:cNvPr>
          <p:cNvSpPr>
            <a:spLocks noGrp="1"/>
          </p:cNvSpPr>
          <p:nvPr>
            <p:ph type="sldNum" sz="quarter" idx="12"/>
          </p:nvPr>
        </p:nvSpPr>
        <p:spPr/>
        <p:txBody>
          <a:bodyPr/>
          <a:lstStyle/>
          <a:p>
            <a:fld id="{0FF54DE5-C571-48E8-A5BC-B369434E2F44}" type="slidenum">
              <a:rPr lang="en-US" smtClean="0"/>
              <a:t>2</a:t>
            </a:fld>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Display</a:t>
            </a:r>
            <a:endParaRPr lang="en-US" dirty="0"/>
          </a:p>
        </p:txBody>
      </p:sp>
      <p:sp>
        <p:nvSpPr>
          <p:cNvPr id="3" name="Content Placeholder 2"/>
          <p:cNvSpPr>
            <a:spLocks noGrp="1"/>
          </p:cNvSpPr>
          <p:nvPr>
            <p:ph idx="1"/>
          </p:nvPr>
        </p:nvSpPr>
        <p:spPr/>
        <p:txBody>
          <a:bodyPr>
            <a:normAutofit lnSpcReduction="10000"/>
          </a:bodyPr>
          <a:lstStyle/>
          <a:p>
            <a:r>
              <a:rPr lang="en-US" sz="1800" dirty="0"/>
              <a:t>Quickly and responsively toggle the display value of components and more with our display utilities. Includes support for some of the more common values, as well as some extras for controlling display when printing.</a:t>
            </a:r>
          </a:p>
          <a:p>
            <a:r>
              <a:rPr lang="en-US" sz="1800" dirty="0" smtClean="0"/>
              <a:t>Display </a:t>
            </a:r>
            <a:r>
              <a:rPr lang="en-US" sz="1800" dirty="0"/>
              <a:t>utility classes that apply to all breakpoints, from </a:t>
            </a:r>
            <a:r>
              <a:rPr lang="en-US" sz="1800" dirty="0" err="1"/>
              <a:t>xs</a:t>
            </a:r>
            <a:r>
              <a:rPr lang="en-US" sz="1800" dirty="0"/>
              <a:t> to xl, have no breakpoint abbreviation in them. This is because those classes are applied from min-width: 0; and up, and thus are not bound by a media query. The remaining breakpoints, however, do include a breakpoint abbreviation</a:t>
            </a:r>
            <a:r>
              <a:rPr lang="en-US" sz="1800" dirty="0" smtClean="0"/>
              <a:t>.</a:t>
            </a:r>
          </a:p>
          <a:p>
            <a:endParaRPr lang="en-US" sz="1800" dirty="0"/>
          </a:p>
          <a:p>
            <a:pPr marL="0">
              <a:spcBef>
                <a:spcPts val="0"/>
              </a:spcBef>
            </a:pPr>
            <a:r>
              <a:rPr lang="en-US" dirty="0"/>
              <a:t>none</a:t>
            </a:r>
          </a:p>
          <a:p>
            <a:pPr marL="0">
              <a:spcBef>
                <a:spcPts val="0"/>
              </a:spcBef>
            </a:pPr>
            <a:r>
              <a:rPr lang="en-US" dirty="0"/>
              <a:t>inline</a:t>
            </a:r>
          </a:p>
          <a:p>
            <a:pPr marL="0">
              <a:spcBef>
                <a:spcPts val="0"/>
              </a:spcBef>
            </a:pPr>
            <a:r>
              <a:rPr lang="en-US" dirty="0"/>
              <a:t>inline-block</a:t>
            </a:r>
          </a:p>
          <a:p>
            <a:pPr marL="0">
              <a:spcBef>
                <a:spcPts val="0"/>
              </a:spcBef>
            </a:pPr>
            <a:r>
              <a:rPr lang="en-US" dirty="0"/>
              <a:t>block</a:t>
            </a:r>
          </a:p>
          <a:p>
            <a:pPr marL="0">
              <a:spcBef>
                <a:spcPts val="0"/>
              </a:spcBef>
            </a:pPr>
            <a:r>
              <a:rPr lang="en-US" dirty="0"/>
              <a:t>table</a:t>
            </a:r>
          </a:p>
          <a:p>
            <a:pPr marL="0">
              <a:spcBef>
                <a:spcPts val="0"/>
              </a:spcBef>
            </a:pPr>
            <a:r>
              <a:rPr lang="en-US" dirty="0"/>
              <a:t>table-cell</a:t>
            </a:r>
          </a:p>
          <a:p>
            <a:pPr marL="0">
              <a:spcBef>
                <a:spcPts val="0"/>
              </a:spcBef>
            </a:pPr>
            <a:r>
              <a:rPr lang="en-US" dirty="0"/>
              <a:t>table-row</a:t>
            </a:r>
          </a:p>
          <a:p>
            <a:pPr marL="0">
              <a:spcBef>
                <a:spcPts val="0"/>
              </a:spcBef>
            </a:pPr>
            <a:r>
              <a:rPr lang="en-US" dirty="0"/>
              <a:t>flex</a:t>
            </a:r>
          </a:p>
          <a:p>
            <a:pPr marL="0">
              <a:spcBef>
                <a:spcPts val="0"/>
              </a:spcBef>
            </a:pPr>
            <a:r>
              <a:rPr lang="en-US" dirty="0"/>
              <a:t>inline-flex</a:t>
            </a:r>
          </a:p>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t>20</a:t>
            </a:fld>
            <a:endParaRPr lang="en-US" dirty="0"/>
          </a:p>
        </p:txBody>
      </p:sp>
    </p:spTree>
    <p:extLst>
      <p:ext uri="{BB962C8B-B14F-4D97-AF65-F5344CB8AC3E}">
        <p14:creationId xmlns:p14="http://schemas.microsoft.com/office/powerpoint/2010/main" val="375670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Display</a:t>
            </a:r>
            <a:endParaRPr lang="en-US" dirty="0"/>
          </a:p>
        </p:txBody>
      </p:sp>
      <p:sp>
        <p:nvSpPr>
          <p:cNvPr id="3" name="Content Placeholder 2"/>
          <p:cNvSpPr>
            <a:spLocks noGrp="1"/>
          </p:cNvSpPr>
          <p:nvPr>
            <p:ph idx="1"/>
          </p:nvPr>
        </p:nvSpPr>
        <p:spPr/>
        <p:txBody>
          <a:bodyPr>
            <a:normAutofit fontScale="85000" lnSpcReduction="20000"/>
          </a:bodyPr>
          <a:lstStyle/>
          <a:p>
            <a:pPr marL="0">
              <a:spcBef>
                <a:spcPts val="0"/>
              </a:spcBef>
            </a:pPr>
            <a:r>
              <a:rPr lang="en-US" dirty="0"/>
              <a:t>Hiding elements</a:t>
            </a:r>
          </a:p>
          <a:p>
            <a:pPr marL="0">
              <a:spcBef>
                <a:spcPts val="0"/>
              </a:spcBef>
            </a:pPr>
            <a:r>
              <a:rPr lang="en-US" dirty="0"/>
              <a:t>For faster mobile-friendly development, use responsive display classes for showing and hiding elements by device. Avoid creating entirely different versions of the same site, instead hide elements responsively for each screen size.</a:t>
            </a:r>
          </a:p>
          <a:p>
            <a:pPr marL="0">
              <a:spcBef>
                <a:spcPts val="0"/>
              </a:spcBef>
            </a:pPr>
            <a:endParaRPr lang="en-US" dirty="0"/>
          </a:p>
          <a:p>
            <a:pPr marL="0">
              <a:spcBef>
                <a:spcPts val="0"/>
              </a:spcBef>
            </a:pPr>
            <a:r>
              <a:rPr lang="en-US" dirty="0"/>
              <a:t>To hide elements simply use the .d-none class or one of the .d-{</a:t>
            </a:r>
            <a:r>
              <a:rPr lang="en-US" dirty="0" err="1"/>
              <a:t>sm,md,lg,xl</a:t>
            </a:r>
            <a:r>
              <a:rPr lang="en-US" dirty="0"/>
              <a:t>}-none classes for any responsive screen variation.</a:t>
            </a:r>
          </a:p>
          <a:p>
            <a:pPr marL="0">
              <a:spcBef>
                <a:spcPts val="0"/>
              </a:spcBef>
            </a:pPr>
            <a:endParaRPr lang="en-US" dirty="0"/>
          </a:p>
          <a:p>
            <a:pPr marL="0">
              <a:spcBef>
                <a:spcPts val="0"/>
              </a:spcBef>
            </a:pPr>
            <a:r>
              <a:rPr lang="en-US" dirty="0"/>
              <a:t>To show an element only on a given interval of screen sizes you can combine one .d-*-none class with a .d-*-* class, for example .d-none .d-md-block .d-xl-none will hide the element for all screen sizes except on medium and large devices.</a:t>
            </a:r>
          </a:p>
          <a:p>
            <a:pPr marL="0">
              <a:spcBef>
                <a:spcPts val="0"/>
              </a:spcBef>
            </a:pPr>
            <a:endParaRPr lang="en-US" dirty="0"/>
          </a:p>
          <a:p>
            <a:pPr marL="0">
              <a:spcBef>
                <a:spcPts val="0"/>
              </a:spcBef>
            </a:pPr>
            <a:r>
              <a:rPr lang="en-US" dirty="0"/>
              <a:t>Hidden on all	      </a:t>
            </a:r>
            <a:r>
              <a:rPr lang="en-US" dirty="0" smtClean="0"/>
              <a:t>                </a:t>
            </a:r>
            <a:r>
              <a:rPr lang="en-US" dirty="0"/>
              <a:t>.d-none</a:t>
            </a:r>
          </a:p>
          <a:p>
            <a:pPr marL="0">
              <a:spcBef>
                <a:spcPts val="0"/>
              </a:spcBef>
            </a:pPr>
            <a:r>
              <a:rPr lang="en-US" dirty="0"/>
              <a:t>Hidden only on </a:t>
            </a:r>
            <a:r>
              <a:rPr lang="en-US" dirty="0" err="1"/>
              <a:t>xs</a:t>
            </a:r>
            <a:r>
              <a:rPr lang="en-US" dirty="0"/>
              <a:t>	       .d-none .d-</a:t>
            </a:r>
            <a:r>
              <a:rPr lang="en-US" dirty="0" err="1"/>
              <a:t>sm</a:t>
            </a:r>
            <a:r>
              <a:rPr lang="en-US" dirty="0"/>
              <a:t>-block</a:t>
            </a:r>
          </a:p>
          <a:p>
            <a:pPr marL="0">
              <a:spcBef>
                <a:spcPts val="0"/>
              </a:spcBef>
            </a:pPr>
            <a:r>
              <a:rPr lang="en-US" dirty="0"/>
              <a:t>Hidden only on </a:t>
            </a:r>
            <a:r>
              <a:rPr lang="en-US" dirty="0" err="1"/>
              <a:t>sm</a:t>
            </a:r>
            <a:r>
              <a:rPr lang="en-US" dirty="0"/>
              <a:t>  </a:t>
            </a:r>
            <a:r>
              <a:rPr lang="en-US" dirty="0" smtClean="0"/>
              <a:t>                 </a:t>
            </a:r>
            <a:r>
              <a:rPr lang="en-US" dirty="0"/>
              <a:t>.d-</a:t>
            </a:r>
            <a:r>
              <a:rPr lang="en-US" dirty="0" err="1"/>
              <a:t>sm</a:t>
            </a:r>
            <a:r>
              <a:rPr lang="en-US" dirty="0"/>
              <a:t>-none .d-md-block</a:t>
            </a:r>
          </a:p>
          <a:p>
            <a:pPr marL="0">
              <a:spcBef>
                <a:spcPts val="0"/>
              </a:spcBef>
            </a:pPr>
            <a:r>
              <a:rPr lang="en-US" dirty="0"/>
              <a:t>Hidden only on md    </a:t>
            </a:r>
            <a:r>
              <a:rPr lang="en-US" dirty="0" smtClean="0"/>
              <a:t>               .</a:t>
            </a:r>
            <a:r>
              <a:rPr lang="en-US" dirty="0"/>
              <a:t>d-md-none .d-</a:t>
            </a:r>
            <a:r>
              <a:rPr lang="en-US" dirty="0" err="1"/>
              <a:t>lg</a:t>
            </a:r>
            <a:r>
              <a:rPr lang="en-US" dirty="0"/>
              <a:t>-block</a:t>
            </a:r>
          </a:p>
          <a:p>
            <a:pPr marL="0">
              <a:spcBef>
                <a:spcPts val="0"/>
              </a:spcBef>
            </a:pPr>
            <a:r>
              <a:rPr lang="en-US" dirty="0"/>
              <a:t>Hidden only on </a:t>
            </a:r>
            <a:r>
              <a:rPr lang="en-US" dirty="0" err="1"/>
              <a:t>lg</a:t>
            </a:r>
            <a:r>
              <a:rPr lang="en-US" dirty="0"/>
              <a:t>	      </a:t>
            </a:r>
            <a:r>
              <a:rPr lang="en-US" dirty="0" smtClean="0"/>
              <a:t> .</a:t>
            </a:r>
            <a:r>
              <a:rPr lang="en-US" dirty="0"/>
              <a:t>d-</a:t>
            </a:r>
            <a:r>
              <a:rPr lang="en-US" dirty="0" err="1"/>
              <a:t>lg</a:t>
            </a:r>
            <a:r>
              <a:rPr lang="en-US" dirty="0"/>
              <a:t>-none .d-xl-block</a:t>
            </a:r>
          </a:p>
          <a:p>
            <a:pPr marL="0">
              <a:spcBef>
                <a:spcPts val="0"/>
              </a:spcBef>
            </a:pPr>
            <a:r>
              <a:rPr lang="en-US" dirty="0"/>
              <a:t>Hidden only on xl	      </a:t>
            </a:r>
            <a:r>
              <a:rPr lang="en-US" dirty="0" smtClean="0"/>
              <a:t> .</a:t>
            </a:r>
            <a:r>
              <a:rPr lang="en-US" dirty="0"/>
              <a:t>d-xl-none</a:t>
            </a:r>
          </a:p>
          <a:p>
            <a:pPr marL="0">
              <a:spcBef>
                <a:spcPts val="0"/>
              </a:spcBef>
            </a:pPr>
            <a:r>
              <a:rPr lang="en-US" dirty="0"/>
              <a:t>Visible on all	     </a:t>
            </a:r>
            <a:r>
              <a:rPr lang="en-US" dirty="0" smtClean="0"/>
              <a:t>                 .</a:t>
            </a:r>
            <a:r>
              <a:rPr lang="en-US" dirty="0"/>
              <a:t>d-block</a:t>
            </a:r>
          </a:p>
          <a:p>
            <a:pPr marL="0">
              <a:spcBef>
                <a:spcPts val="0"/>
              </a:spcBef>
            </a:pPr>
            <a:r>
              <a:rPr lang="en-US" dirty="0"/>
              <a:t>Visible only on </a:t>
            </a:r>
            <a:r>
              <a:rPr lang="en-US" dirty="0" err="1"/>
              <a:t>xs</a:t>
            </a:r>
            <a:r>
              <a:rPr lang="en-US" dirty="0"/>
              <a:t>	      </a:t>
            </a:r>
            <a:r>
              <a:rPr lang="en-US" dirty="0" smtClean="0"/>
              <a:t> .</a:t>
            </a:r>
            <a:r>
              <a:rPr lang="en-US" dirty="0"/>
              <a:t>d-block .d-</a:t>
            </a:r>
            <a:r>
              <a:rPr lang="en-US" dirty="0" err="1"/>
              <a:t>sm</a:t>
            </a:r>
            <a:r>
              <a:rPr lang="en-US" dirty="0"/>
              <a:t>-none</a:t>
            </a:r>
          </a:p>
          <a:p>
            <a:pPr marL="0">
              <a:spcBef>
                <a:spcPts val="0"/>
              </a:spcBef>
            </a:pPr>
            <a:r>
              <a:rPr lang="en-US" dirty="0"/>
              <a:t>Visible only on </a:t>
            </a:r>
            <a:r>
              <a:rPr lang="en-US" dirty="0" err="1"/>
              <a:t>sm</a:t>
            </a:r>
            <a:r>
              <a:rPr lang="en-US" dirty="0"/>
              <a:t>   </a:t>
            </a:r>
            <a:r>
              <a:rPr lang="en-US" dirty="0" smtClean="0"/>
              <a:t>                 .</a:t>
            </a:r>
            <a:r>
              <a:rPr lang="en-US" dirty="0"/>
              <a:t>d-none .d-</a:t>
            </a:r>
            <a:r>
              <a:rPr lang="en-US" dirty="0" err="1"/>
              <a:t>sm</a:t>
            </a:r>
            <a:r>
              <a:rPr lang="en-US" dirty="0"/>
              <a:t>-block .d-md-none</a:t>
            </a:r>
          </a:p>
          <a:p>
            <a:pPr marL="0">
              <a:spcBef>
                <a:spcPts val="0"/>
              </a:spcBef>
            </a:pPr>
            <a:r>
              <a:rPr lang="en-US" dirty="0"/>
              <a:t>Visible only on md </a:t>
            </a:r>
            <a:r>
              <a:rPr lang="en-US" dirty="0" smtClean="0"/>
              <a:t>                   .</a:t>
            </a:r>
            <a:r>
              <a:rPr lang="en-US" dirty="0"/>
              <a:t>d-none .d-md-block .d-</a:t>
            </a:r>
            <a:r>
              <a:rPr lang="en-US" dirty="0" err="1"/>
              <a:t>lg</a:t>
            </a:r>
            <a:r>
              <a:rPr lang="en-US" dirty="0"/>
              <a:t>-none</a:t>
            </a:r>
          </a:p>
          <a:p>
            <a:pPr marL="0">
              <a:spcBef>
                <a:spcPts val="0"/>
              </a:spcBef>
            </a:pPr>
            <a:r>
              <a:rPr lang="en-US" dirty="0"/>
              <a:t>Visible only on </a:t>
            </a:r>
            <a:r>
              <a:rPr lang="en-US" dirty="0" err="1"/>
              <a:t>lg</a:t>
            </a:r>
            <a:r>
              <a:rPr lang="en-US" dirty="0"/>
              <a:t>	     </a:t>
            </a:r>
            <a:r>
              <a:rPr lang="en-US" dirty="0" smtClean="0"/>
              <a:t>  .</a:t>
            </a:r>
            <a:r>
              <a:rPr lang="en-US" dirty="0"/>
              <a:t>d-none .d-</a:t>
            </a:r>
            <a:r>
              <a:rPr lang="en-US" dirty="0" err="1"/>
              <a:t>lg</a:t>
            </a:r>
            <a:r>
              <a:rPr lang="en-US" dirty="0"/>
              <a:t>-block .d-xl-none</a:t>
            </a:r>
          </a:p>
          <a:p>
            <a:pPr marL="0">
              <a:spcBef>
                <a:spcPts val="0"/>
              </a:spcBef>
            </a:pPr>
            <a:r>
              <a:rPr lang="en-US" dirty="0"/>
              <a:t>Visible only on xl	     </a:t>
            </a:r>
            <a:r>
              <a:rPr lang="en-US" dirty="0" smtClean="0"/>
              <a:t>  .</a:t>
            </a:r>
            <a:r>
              <a:rPr lang="en-US" dirty="0"/>
              <a:t>d-none .d-xl-block</a:t>
            </a:r>
          </a:p>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t>21</a:t>
            </a:fld>
            <a:endParaRPr lang="en-US" dirty="0"/>
          </a:p>
        </p:txBody>
      </p:sp>
    </p:spTree>
    <p:extLst>
      <p:ext uri="{BB962C8B-B14F-4D97-AF65-F5344CB8AC3E}">
        <p14:creationId xmlns:p14="http://schemas.microsoft.com/office/powerpoint/2010/main" val="326315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Shadows</a:t>
            </a:r>
            <a:endParaRPr lang="en-US" dirty="0"/>
          </a:p>
        </p:txBody>
      </p:sp>
      <p:sp>
        <p:nvSpPr>
          <p:cNvPr id="3" name="Content Placeholder 2"/>
          <p:cNvSpPr>
            <a:spLocks noGrp="1"/>
          </p:cNvSpPr>
          <p:nvPr>
            <p:ph idx="1"/>
          </p:nvPr>
        </p:nvSpPr>
        <p:spPr/>
        <p:txBody>
          <a:bodyPr/>
          <a:lstStyle/>
          <a:p>
            <a:r>
              <a:rPr lang="en-US" dirty="0"/>
              <a:t>Add or remove shadows to elements with box-shadow utilities.</a:t>
            </a:r>
          </a:p>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t>22</a:t>
            </a:fld>
            <a:endParaRPr lang="en-US" dirty="0"/>
          </a:p>
        </p:txBody>
      </p:sp>
      <p:pic>
        <p:nvPicPr>
          <p:cNvPr id="5" name="Picture 4"/>
          <p:cNvPicPr>
            <a:picLocks noChangeAspect="1"/>
          </p:cNvPicPr>
          <p:nvPr/>
        </p:nvPicPr>
        <p:blipFill>
          <a:blip r:embed="rId2"/>
          <a:stretch>
            <a:fillRect/>
          </a:stretch>
        </p:blipFill>
        <p:spPr>
          <a:xfrm>
            <a:off x="1716505" y="2144288"/>
            <a:ext cx="9006752" cy="4394625"/>
          </a:xfrm>
          <a:prstGeom prst="rect">
            <a:avLst/>
          </a:prstGeom>
        </p:spPr>
      </p:pic>
    </p:spTree>
    <p:extLst>
      <p:ext uri="{BB962C8B-B14F-4D97-AF65-F5344CB8AC3E}">
        <p14:creationId xmlns:p14="http://schemas.microsoft.com/office/powerpoint/2010/main" val="32444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Float</a:t>
            </a:r>
            <a:endParaRPr lang="en-US" dirty="0"/>
          </a:p>
        </p:txBody>
      </p:sp>
      <p:sp>
        <p:nvSpPr>
          <p:cNvPr id="3" name="Content Placeholder 2"/>
          <p:cNvSpPr>
            <a:spLocks noGrp="1"/>
          </p:cNvSpPr>
          <p:nvPr>
            <p:ph idx="1"/>
          </p:nvPr>
        </p:nvSpPr>
        <p:spPr/>
        <p:txBody>
          <a:bodyPr>
            <a:normAutofit/>
          </a:bodyPr>
          <a:lstStyle/>
          <a:p>
            <a:r>
              <a:rPr lang="en-US" sz="1800" dirty="0"/>
              <a:t>Toggle floats on any element, across any breakpoint, using our responsive float utilities.</a:t>
            </a:r>
          </a:p>
          <a:p>
            <a:r>
              <a:rPr lang="en-US" sz="1800" dirty="0"/>
              <a:t>These utility classes float an element to the left or right, or disable floating, based on the current viewport size using the CSS float property. !important is included to avoid specificity issues. These use the same viewport breakpoints as our grid system. Please be aware float utilities have no effect on flex items.</a:t>
            </a:r>
          </a:p>
          <a:p>
            <a:endParaRPr lang="en-US" sz="1800" dirty="0"/>
          </a:p>
        </p:txBody>
      </p:sp>
      <p:sp>
        <p:nvSpPr>
          <p:cNvPr id="4" name="Slide Number Placeholder 3"/>
          <p:cNvSpPr>
            <a:spLocks noGrp="1"/>
          </p:cNvSpPr>
          <p:nvPr>
            <p:ph type="sldNum" sz="quarter" idx="12"/>
          </p:nvPr>
        </p:nvSpPr>
        <p:spPr/>
        <p:txBody>
          <a:bodyPr/>
          <a:lstStyle/>
          <a:p>
            <a:fld id="{0FF54DE5-C571-48E8-A5BC-B369434E2F44}" type="slidenum">
              <a:rPr lang="en-US" smtClean="0"/>
              <a:t>23</a:t>
            </a:fld>
            <a:endParaRPr lang="en-US" dirty="0"/>
          </a:p>
        </p:txBody>
      </p:sp>
      <p:pic>
        <p:nvPicPr>
          <p:cNvPr id="5" name="Picture 4"/>
          <p:cNvPicPr>
            <a:picLocks noChangeAspect="1"/>
          </p:cNvPicPr>
          <p:nvPr/>
        </p:nvPicPr>
        <p:blipFill>
          <a:blip r:embed="rId2"/>
          <a:stretch>
            <a:fillRect/>
          </a:stretch>
        </p:blipFill>
        <p:spPr>
          <a:xfrm>
            <a:off x="1258966" y="3501188"/>
            <a:ext cx="9672549" cy="2604837"/>
          </a:xfrm>
          <a:prstGeom prst="rect">
            <a:avLst/>
          </a:prstGeom>
        </p:spPr>
      </p:pic>
    </p:spTree>
    <p:extLst>
      <p:ext uri="{BB962C8B-B14F-4D97-AF65-F5344CB8AC3E}">
        <p14:creationId xmlns:p14="http://schemas.microsoft.com/office/powerpoint/2010/main" val="81665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900" y="2496553"/>
            <a:ext cx="9982200" cy="3567363"/>
          </a:xfrm>
        </p:spPr>
        <p:txBody>
          <a:bodyPr>
            <a:normAutofit/>
          </a:bodyPr>
          <a:lstStyle/>
          <a:p>
            <a:pPr marL="0" indent="0" algn="ctr">
              <a:buNone/>
            </a:pPr>
            <a:r>
              <a:rPr lang="en-US" sz="4000" b="1" dirty="0" smtClean="0"/>
              <a:t>Thank you </a:t>
            </a:r>
          </a:p>
          <a:p>
            <a:pPr marL="0" indent="0" algn="ctr">
              <a:buNone/>
            </a:pPr>
            <a:r>
              <a:rPr lang="en-US" sz="4000" b="1" dirty="0"/>
              <a:t>&amp;</a:t>
            </a:r>
            <a:endParaRPr lang="en-US" sz="4000" b="1" dirty="0" smtClean="0"/>
          </a:p>
          <a:p>
            <a:pPr marL="0" indent="0" algn="ctr">
              <a:buNone/>
            </a:pPr>
            <a:r>
              <a:rPr lang="en-US" sz="4000" b="1" dirty="0" smtClean="0"/>
              <a:t>Any </a:t>
            </a:r>
            <a:r>
              <a:rPr lang="en-US" sz="4000" b="1" dirty="0" smtClean="0"/>
              <a:t>Questions.</a:t>
            </a:r>
            <a:endParaRPr lang="en-US" sz="4000" b="1" dirty="0"/>
          </a:p>
        </p:txBody>
      </p:sp>
      <p:sp>
        <p:nvSpPr>
          <p:cNvPr id="4" name="Slide Number Placeholder 3"/>
          <p:cNvSpPr>
            <a:spLocks noGrp="1"/>
          </p:cNvSpPr>
          <p:nvPr>
            <p:ph type="sldNum" sz="quarter" idx="12"/>
          </p:nvPr>
        </p:nvSpPr>
        <p:spPr/>
        <p:txBody>
          <a:bodyPr/>
          <a:lstStyle/>
          <a:p>
            <a:fld id="{0FF54DE5-C571-48E8-A5BC-B369434E2F44}" type="slidenum">
              <a:rPr lang="en-US" smtClean="0"/>
              <a:t>24</a:t>
            </a:fld>
            <a:endParaRPr lang="en-US" dirty="0"/>
          </a:p>
        </p:txBody>
      </p:sp>
    </p:spTree>
    <p:extLst>
      <p:ext uri="{BB962C8B-B14F-4D97-AF65-F5344CB8AC3E}">
        <p14:creationId xmlns:p14="http://schemas.microsoft.com/office/powerpoint/2010/main" val="31910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Layout</a:t>
            </a:r>
            <a:endParaRPr lang="en-US" dirty="0"/>
          </a:p>
        </p:txBody>
      </p:sp>
      <p:sp>
        <p:nvSpPr>
          <p:cNvPr id="2" name="Slide Number Placeholder 1">
            <a:extLst>
              <a:ext uri="{FF2B5EF4-FFF2-40B4-BE49-F238E27FC236}">
                <a16:creationId xmlns:a16="http://schemas.microsoft.com/office/drawing/2014/main" id="{DA7DF46B-8038-42F1-901E-3C3EE59E4A79}"/>
              </a:ext>
            </a:extLst>
          </p:cNvPr>
          <p:cNvSpPr>
            <a:spLocks noGrp="1"/>
          </p:cNvSpPr>
          <p:nvPr>
            <p:ph type="sldNum" sz="quarter" idx="12"/>
          </p:nvPr>
        </p:nvSpPr>
        <p:spPr/>
        <p:txBody>
          <a:bodyPr/>
          <a:lstStyle/>
          <a:p>
            <a:fld id="{0FF54DE5-C571-48E8-A5BC-B369434E2F44}" type="slidenum">
              <a:rPr lang="en-US" smtClean="0"/>
              <a:t>3</a:t>
            </a:fld>
            <a:endParaRPr lang="en-US" dirty="0"/>
          </a:p>
        </p:txBody>
      </p:sp>
      <p:pic>
        <p:nvPicPr>
          <p:cNvPr id="5" name="Content Placeholder 3"/>
          <p:cNvPicPr>
            <a:picLocks noGrp="1" noChangeAspect="1"/>
          </p:cNvPicPr>
          <p:nvPr>
            <p:ph idx="1"/>
          </p:nvPr>
        </p:nvPicPr>
        <p:blipFill>
          <a:blip r:embed="rId2"/>
          <a:stretch>
            <a:fillRect/>
          </a:stretch>
        </p:blipFill>
        <p:spPr>
          <a:xfrm>
            <a:off x="1104900" y="1754516"/>
            <a:ext cx="9982200" cy="2903800"/>
          </a:xfrm>
          <a:prstGeom prst="rect">
            <a:avLst/>
          </a:prstGeom>
        </p:spPr>
      </p:pic>
    </p:spTree>
    <p:extLst>
      <p:ext uri="{BB962C8B-B14F-4D97-AF65-F5344CB8AC3E}">
        <p14:creationId xmlns:p14="http://schemas.microsoft.com/office/powerpoint/2010/main" val="84523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2" eaLnBrk="1" hangingPunct="1"/>
            <a:r>
              <a:rPr lang="en-US" dirty="0" smtClean="0"/>
              <a:t>Grid system</a:t>
            </a:r>
            <a:endParaRPr lang="en-US" altLang="en-US" dirty="0" smtClean="0"/>
          </a:p>
        </p:txBody>
      </p:sp>
      <p:sp>
        <p:nvSpPr>
          <p:cNvPr id="14" name="Content Placeholder 13"/>
          <p:cNvSpPr>
            <a:spLocks noGrp="1"/>
          </p:cNvSpPr>
          <p:nvPr>
            <p:ph idx="1"/>
          </p:nvPr>
        </p:nvSpPr>
        <p:spPr>
          <a:xfrm>
            <a:off x="1104900" y="1600200"/>
            <a:ext cx="9982200" cy="4572000"/>
          </a:xfrm>
        </p:spPr>
        <p:txBody>
          <a:bodyPr/>
          <a:lstStyle/>
          <a:p>
            <a:r>
              <a:rPr lang="en-US" sz="1600" b="1" dirty="0"/>
              <a:t>How it works</a:t>
            </a:r>
          </a:p>
          <a:p>
            <a:pPr marL="0" indent="0">
              <a:buNone/>
            </a:pPr>
            <a:r>
              <a:rPr lang="en-US" sz="1600" dirty="0"/>
              <a:t>Bootstrap’s grid system uses a series of containers, rows, and columns to layout and align content. It’s built with </a:t>
            </a:r>
            <a:r>
              <a:rPr lang="en-US" sz="1600" dirty="0">
                <a:hlinkClick r:id="rId2"/>
              </a:rPr>
              <a:t>flexbox</a:t>
            </a:r>
            <a:r>
              <a:rPr lang="en-US" sz="1600" dirty="0"/>
              <a:t> and is fully responsive. Below is an example and an in-depth look at </a:t>
            </a:r>
            <a:r>
              <a:rPr lang="en-US" sz="1600" dirty="0" smtClean="0"/>
              <a:t>how </a:t>
            </a:r>
            <a:r>
              <a:rPr lang="en-US" sz="1600" dirty="0"/>
              <a:t>the grid comes together</a:t>
            </a:r>
            <a:r>
              <a:rPr lang="en-US" sz="1600" dirty="0" smtClean="0"/>
              <a:t>.</a:t>
            </a:r>
          </a:p>
          <a:p>
            <a:pPr marL="0" indent="0">
              <a:buNone/>
            </a:pPr>
            <a:endParaRPr lang="en-US" dirty="0"/>
          </a:p>
        </p:txBody>
      </p:sp>
      <p:sp>
        <p:nvSpPr>
          <p:cNvPr id="2" name="Slide Number Placeholder 1">
            <a:extLst>
              <a:ext uri="{FF2B5EF4-FFF2-40B4-BE49-F238E27FC236}">
                <a16:creationId xmlns:a16="http://schemas.microsoft.com/office/drawing/2014/main" id="{559EE869-EDB1-4AED-BE54-F285E8395BD4}"/>
              </a:ext>
            </a:extLst>
          </p:cNvPr>
          <p:cNvSpPr>
            <a:spLocks noGrp="1"/>
          </p:cNvSpPr>
          <p:nvPr>
            <p:ph type="sldNum" sz="quarter" idx="12"/>
          </p:nvPr>
        </p:nvSpPr>
        <p:spPr/>
        <p:txBody>
          <a:bodyPr/>
          <a:lstStyle/>
          <a:p>
            <a:fld id="{0FF54DE5-C571-48E8-A5BC-B369434E2F44}" type="slidenum">
              <a:rPr lang="en-US" smtClean="0"/>
              <a:t>4</a:t>
            </a:fld>
            <a:endParaRPr lang="en-US" dirty="0"/>
          </a:p>
        </p:txBody>
      </p:sp>
      <p:pic>
        <p:nvPicPr>
          <p:cNvPr id="6" name="Picture 5"/>
          <p:cNvPicPr>
            <a:picLocks noChangeAspect="1"/>
          </p:cNvPicPr>
          <p:nvPr/>
        </p:nvPicPr>
        <p:blipFill>
          <a:blip r:embed="rId3"/>
          <a:stretch>
            <a:fillRect/>
          </a:stretch>
        </p:blipFill>
        <p:spPr>
          <a:xfrm>
            <a:off x="2417832" y="2757605"/>
            <a:ext cx="6838950" cy="3841633"/>
          </a:xfrm>
          <a:prstGeom prst="rect">
            <a:avLst/>
          </a:prstGeom>
        </p:spPr>
      </p:pic>
    </p:spTree>
    <p:extLst>
      <p:ext uri="{BB962C8B-B14F-4D97-AF65-F5344CB8AC3E}">
        <p14:creationId xmlns:p14="http://schemas.microsoft.com/office/powerpoint/2010/main" val="292472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endParaRPr lang="en-US" dirty="0"/>
          </a:p>
        </p:txBody>
      </p:sp>
      <p:sp>
        <p:nvSpPr>
          <p:cNvPr id="14" name="Content Placeholder 13"/>
          <p:cNvSpPr>
            <a:spLocks noGrp="1"/>
          </p:cNvSpPr>
          <p:nvPr>
            <p:ph idx="1"/>
          </p:nvPr>
        </p:nvSpPr>
        <p:spPr>
          <a:xfrm>
            <a:off x="1104900" y="1600200"/>
            <a:ext cx="9982200" cy="4572000"/>
          </a:xfrm>
        </p:spPr>
        <p:txBody>
          <a:bodyPr>
            <a:normAutofit fontScale="92500" lnSpcReduction="20000"/>
          </a:bodyPr>
          <a:lstStyle/>
          <a:p>
            <a:r>
              <a:rPr lang="en-US" sz="2400" b="1" dirty="0"/>
              <a:t>Table</a:t>
            </a:r>
          </a:p>
          <a:p>
            <a:pPr marL="0" indent="0">
              <a:buNone/>
            </a:pPr>
            <a:r>
              <a:rPr lang="en-US" dirty="0"/>
              <a:t>We’ve designed our tables to be opt-in. Just add the base class .table to any &lt;table&gt;, then extend with custom styles or our various included modifier classes.</a:t>
            </a:r>
          </a:p>
          <a:p>
            <a:pPr marL="0" indent="0">
              <a:buNone/>
            </a:pPr>
            <a:r>
              <a:rPr lang="en-US" sz="1800" dirty="0"/>
              <a:t>&lt;table class="table"&gt;</a:t>
            </a:r>
          </a:p>
          <a:p>
            <a:pPr marL="0" indent="0">
              <a:spcBef>
                <a:spcPts val="0"/>
              </a:spcBef>
              <a:buNone/>
            </a:pPr>
            <a:r>
              <a:rPr lang="en-US" sz="1800" dirty="0"/>
              <a:t>  &lt;</a:t>
            </a:r>
            <a:r>
              <a:rPr lang="en-US" sz="1800" dirty="0" err="1"/>
              <a:t>thead</a:t>
            </a:r>
            <a:r>
              <a:rPr lang="en-US" sz="1800" dirty="0"/>
              <a:t>&gt;</a:t>
            </a:r>
          </a:p>
          <a:p>
            <a:pPr marL="0" indent="0">
              <a:spcBef>
                <a:spcPts val="0"/>
              </a:spcBef>
              <a:buNone/>
            </a:pPr>
            <a:r>
              <a:rPr lang="en-US" sz="1800" dirty="0"/>
              <a:t>    &lt;</a:t>
            </a:r>
            <a:r>
              <a:rPr lang="en-US" sz="1800" dirty="0" err="1"/>
              <a:t>tr</a:t>
            </a:r>
            <a:r>
              <a:rPr lang="en-US" sz="1800" dirty="0"/>
              <a:t>&gt;</a:t>
            </a:r>
          </a:p>
          <a:p>
            <a:pPr marL="0" indent="0">
              <a:spcBef>
                <a:spcPts val="0"/>
              </a:spcBef>
              <a:buNone/>
            </a:pPr>
            <a:r>
              <a:rPr lang="en-US" sz="1800" dirty="0"/>
              <a:t>      &lt;</a:t>
            </a:r>
            <a:r>
              <a:rPr lang="en-US" sz="1800" dirty="0" err="1"/>
              <a:t>th</a:t>
            </a:r>
            <a:r>
              <a:rPr lang="en-US" sz="1800" dirty="0"/>
              <a:t>&gt;#&lt;/</a:t>
            </a:r>
            <a:r>
              <a:rPr lang="en-US" sz="1800" dirty="0" err="1"/>
              <a:t>th</a:t>
            </a:r>
            <a:r>
              <a:rPr lang="en-US" sz="1800" dirty="0"/>
              <a:t>&gt;</a:t>
            </a:r>
          </a:p>
          <a:p>
            <a:pPr marL="0" indent="0">
              <a:spcBef>
                <a:spcPts val="0"/>
              </a:spcBef>
              <a:buNone/>
            </a:pPr>
            <a:r>
              <a:rPr lang="en-US" sz="1800" dirty="0"/>
              <a:t>      &lt;</a:t>
            </a:r>
            <a:r>
              <a:rPr lang="en-US" sz="1800" dirty="0" err="1"/>
              <a:t>th</a:t>
            </a:r>
            <a:r>
              <a:rPr lang="en-US" sz="1800" dirty="0"/>
              <a:t>&gt;First&lt;/</a:t>
            </a:r>
            <a:r>
              <a:rPr lang="en-US" sz="1800" dirty="0" err="1"/>
              <a:t>th</a:t>
            </a:r>
            <a:r>
              <a:rPr lang="en-US" sz="1800" dirty="0"/>
              <a:t>&gt;</a:t>
            </a:r>
          </a:p>
          <a:p>
            <a:pPr marL="0" indent="0">
              <a:spcBef>
                <a:spcPts val="0"/>
              </a:spcBef>
              <a:buNone/>
            </a:pPr>
            <a:r>
              <a:rPr lang="en-US" sz="1800" dirty="0"/>
              <a:t>      &lt;</a:t>
            </a:r>
            <a:r>
              <a:rPr lang="en-US" sz="1800" dirty="0" err="1"/>
              <a:t>th</a:t>
            </a:r>
            <a:r>
              <a:rPr lang="en-US" sz="1800" dirty="0"/>
              <a:t>&gt;Last&lt;/</a:t>
            </a:r>
            <a:r>
              <a:rPr lang="en-US" sz="1800" dirty="0" err="1"/>
              <a:t>th</a:t>
            </a:r>
            <a:r>
              <a:rPr lang="en-US" sz="1800" dirty="0"/>
              <a:t>&gt;</a:t>
            </a:r>
          </a:p>
          <a:p>
            <a:pPr marL="0" indent="0">
              <a:spcBef>
                <a:spcPts val="0"/>
              </a:spcBef>
              <a:buNone/>
            </a:pPr>
            <a:r>
              <a:rPr lang="en-US" sz="1800" dirty="0"/>
              <a:t>      &lt;</a:t>
            </a:r>
            <a:r>
              <a:rPr lang="en-US" sz="1800" dirty="0" err="1"/>
              <a:t>th</a:t>
            </a:r>
            <a:r>
              <a:rPr lang="en-US" sz="1800" dirty="0"/>
              <a:t>&gt;Handle&lt;/</a:t>
            </a:r>
            <a:r>
              <a:rPr lang="en-US" sz="1800" dirty="0" err="1"/>
              <a:t>th</a:t>
            </a:r>
            <a:r>
              <a:rPr lang="en-US" sz="1800" dirty="0"/>
              <a:t>&gt;</a:t>
            </a:r>
          </a:p>
          <a:p>
            <a:pPr marL="0" indent="0">
              <a:spcBef>
                <a:spcPts val="0"/>
              </a:spcBef>
              <a:buNone/>
            </a:pPr>
            <a:r>
              <a:rPr lang="en-US" sz="1800" dirty="0"/>
              <a:t>    &lt;/</a:t>
            </a:r>
            <a:r>
              <a:rPr lang="en-US" sz="1800" dirty="0" err="1"/>
              <a:t>tr</a:t>
            </a:r>
            <a:r>
              <a:rPr lang="en-US" sz="1800" dirty="0"/>
              <a:t>&gt;</a:t>
            </a:r>
          </a:p>
          <a:p>
            <a:pPr marL="0" indent="0">
              <a:spcBef>
                <a:spcPts val="0"/>
              </a:spcBef>
              <a:buNone/>
            </a:pPr>
            <a:r>
              <a:rPr lang="en-US" sz="1800" dirty="0"/>
              <a:t>  &lt;/</a:t>
            </a:r>
            <a:r>
              <a:rPr lang="en-US" sz="1800" dirty="0" err="1"/>
              <a:t>thead</a:t>
            </a:r>
            <a:r>
              <a:rPr lang="en-US" sz="1800" dirty="0"/>
              <a:t>&gt;</a:t>
            </a:r>
          </a:p>
          <a:p>
            <a:pPr marL="0" indent="0">
              <a:spcBef>
                <a:spcPts val="0"/>
              </a:spcBef>
              <a:buNone/>
            </a:pPr>
            <a:r>
              <a:rPr lang="en-US" sz="1800" dirty="0"/>
              <a:t>  &lt;</a:t>
            </a:r>
            <a:r>
              <a:rPr lang="en-US" sz="1800" dirty="0" err="1"/>
              <a:t>tbody</a:t>
            </a:r>
            <a:r>
              <a:rPr lang="en-US" sz="1800" dirty="0"/>
              <a:t>&gt;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      &lt;</a:t>
            </a:r>
            <a:r>
              <a:rPr lang="en-US" sz="1800" dirty="0" err="1"/>
              <a:t>th</a:t>
            </a:r>
            <a:r>
              <a:rPr lang="en-US" sz="1800" dirty="0"/>
              <a:t>&gt;3&lt;/</a:t>
            </a:r>
            <a:r>
              <a:rPr lang="en-US" sz="1800" dirty="0" err="1"/>
              <a:t>th</a:t>
            </a:r>
            <a:r>
              <a:rPr lang="en-US" sz="1800" dirty="0"/>
              <a:t>&gt;</a:t>
            </a:r>
          </a:p>
          <a:p>
            <a:pPr marL="0" indent="0">
              <a:spcBef>
                <a:spcPts val="0"/>
              </a:spcBef>
              <a:buNone/>
            </a:pPr>
            <a:r>
              <a:rPr lang="en-US" sz="1800" dirty="0"/>
              <a:t>      &lt;td&gt;Larry&lt;/td&gt;</a:t>
            </a:r>
          </a:p>
          <a:p>
            <a:pPr marL="0" indent="0">
              <a:spcBef>
                <a:spcPts val="0"/>
              </a:spcBef>
              <a:buNone/>
            </a:pPr>
            <a:r>
              <a:rPr lang="en-US" sz="1800" dirty="0"/>
              <a:t>      &lt;td&gt;the Bird&lt;/td&gt;</a:t>
            </a:r>
          </a:p>
          <a:p>
            <a:pPr marL="0" indent="0">
              <a:spcBef>
                <a:spcPts val="0"/>
              </a:spcBef>
              <a:buNone/>
            </a:pPr>
            <a:r>
              <a:rPr lang="en-US" sz="1800" dirty="0"/>
              <a:t>      &lt;td&gt;@twitter&lt;/td&gt;</a:t>
            </a:r>
          </a:p>
          <a:p>
            <a:pPr marL="0" indent="0">
              <a:spcBef>
                <a:spcPts val="0"/>
              </a:spcBef>
              <a:buNone/>
            </a:pPr>
            <a:r>
              <a:rPr lang="en-US" sz="1800" dirty="0"/>
              <a:t>    &lt;/</a:t>
            </a:r>
            <a:r>
              <a:rPr lang="en-US" sz="1800" dirty="0" err="1"/>
              <a:t>tr</a:t>
            </a:r>
            <a:r>
              <a:rPr lang="en-US" sz="1800" dirty="0"/>
              <a:t>&gt;</a:t>
            </a:r>
          </a:p>
          <a:p>
            <a:pPr marL="0" indent="0">
              <a:spcBef>
                <a:spcPts val="0"/>
              </a:spcBef>
              <a:buNone/>
            </a:pPr>
            <a:r>
              <a:rPr lang="en-US" sz="1800" dirty="0"/>
              <a:t>  &lt;/</a:t>
            </a:r>
            <a:r>
              <a:rPr lang="en-US" sz="1800" dirty="0" err="1"/>
              <a:t>tbody</a:t>
            </a:r>
            <a:r>
              <a:rPr lang="en-US" sz="1800" dirty="0"/>
              <a:t>&gt;</a:t>
            </a:r>
          </a:p>
          <a:p>
            <a:pPr marL="0" indent="0">
              <a:spcBef>
                <a:spcPts val="0"/>
              </a:spcBef>
              <a:buNone/>
            </a:pPr>
            <a:r>
              <a:rPr lang="en-US" sz="1800" dirty="0"/>
              <a:t>&lt;/table&gt;</a:t>
            </a:r>
          </a:p>
        </p:txBody>
      </p:sp>
      <p:sp>
        <p:nvSpPr>
          <p:cNvPr id="2" name="Slide Number Placeholder 1">
            <a:extLst>
              <a:ext uri="{FF2B5EF4-FFF2-40B4-BE49-F238E27FC236}">
                <a16:creationId xmlns:a16="http://schemas.microsoft.com/office/drawing/2014/main" id="{2E592DEE-0F36-41B1-8B68-8D711D154FA1}"/>
              </a:ext>
            </a:extLst>
          </p:cNvPr>
          <p:cNvSpPr>
            <a:spLocks noGrp="1"/>
          </p:cNvSpPr>
          <p:nvPr>
            <p:ph type="sldNum" sz="quarter" idx="12"/>
          </p:nvPr>
        </p:nvSpPr>
        <p:spPr/>
        <p:txBody>
          <a:bodyPr/>
          <a:lstStyle/>
          <a:p>
            <a:fld id="{0FF54DE5-C571-48E8-A5BC-B369434E2F44}" type="slidenum">
              <a:rPr lang="en-US" smtClean="0"/>
              <a:t>5</a:t>
            </a:fld>
            <a:endParaRPr lang="en-US" dirty="0"/>
          </a:p>
        </p:txBody>
      </p:sp>
    </p:spTree>
    <p:extLst>
      <p:ext uri="{BB962C8B-B14F-4D97-AF65-F5344CB8AC3E}">
        <p14:creationId xmlns:p14="http://schemas.microsoft.com/office/powerpoint/2010/main" val="133529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D0B8-E6EB-49AD-9CB9-EFF81C192E82}"/>
              </a:ext>
            </a:extLst>
          </p:cNvPr>
          <p:cNvSpPr>
            <a:spLocks noGrp="1"/>
          </p:cNvSpPr>
          <p:nvPr>
            <p:ph type="title"/>
          </p:nvPr>
        </p:nvSpPr>
        <p:spPr/>
        <p:txBody>
          <a:bodyPr/>
          <a:lstStyle/>
          <a:p>
            <a:r>
              <a:rPr lang="en-US" altLang="en-US" dirty="0"/>
              <a:t>Components</a:t>
            </a:r>
            <a:endParaRPr lang="en-US" dirty="0"/>
          </a:p>
        </p:txBody>
      </p:sp>
      <p:sp>
        <p:nvSpPr>
          <p:cNvPr id="3" name="Content Placeholder 2">
            <a:extLst>
              <a:ext uri="{FF2B5EF4-FFF2-40B4-BE49-F238E27FC236}">
                <a16:creationId xmlns:a16="http://schemas.microsoft.com/office/drawing/2014/main" id="{C14ABE1A-2844-48B2-81F4-16B3A5399188}"/>
              </a:ext>
            </a:extLst>
          </p:cNvPr>
          <p:cNvSpPr>
            <a:spLocks noGrp="1"/>
          </p:cNvSpPr>
          <p:nvPr>
            <p:ph idx="1"/>
          </p:nvPr>
        </p:nvSpPr>
        <p:spPr>
          <a:xfrm>
            <a:off x="1103382" y="1430323"/>
            <a:ext cx="9982200" cy="4572000"/>
          </a:xfrm>
        </p:spPr>
        <p:txBody>
          <a:bodyPr>
            <a:normAutofit/>
          </a:bodyPr>
          <a:lstStyle/>
          <a:p>
            <a:r>
              <a:rPr lang="en-US" sz="1800" b="1" dirty="0" smtClean="0"/>
              <a:t>Buttons</a:t>
            </a:r>
          </a:p>
          <a:p>
            <a:pPr marL="0" indent="0">
              <a:buNone/>
            </a:pPr>
            <a:r>
              <a:rPr lang="en-US" sz="1800" dirty="0" smtClean="0"/>
              <a:t>Bootstrap includes several predefined button styles, each serving its own semantic purpose, with a few extras thrown in for more control.</a:t>
            </a:r>
          </a:p>
          <a:p>
            <a:pPr marL="0" indent="0">
              <a:buNone/>
              <a:defRPr/>
            </a:pPr>
            <a:r>
              <a:rPr lang="en-US" dirty="0"/>
              <a:t/>
            </a:r>
            <a:br>
              <a:rPr lang="en-US" dirty="0"/>
            </a:br>
            <a:endParaRPr lang="en-US" dirty="0"/>
          </a:p>
        </p:txBody>
      </p:sp>
      <p:sp>
        <p:nvSpPr>
          <p:cNvPr id="4" name="Slide Number Placeholder 3">
            <a:extLst>
              <a:ext uri="{FF2B5EF4-FFF2-40B4-BE49-F238E27FC236}">
                <a16:creationId xmlns:a16="http://schemas.microsoft.com/office/drawing/2014/main" id="{65526083-6B0E-4D1E-86BF-6A78AECB7991}"/>
              </a:ext>
            </a:extLst>
          </p:cNvPr>
          <p:cNvSpPr>
            <a:spLocks noGrp="1"/>
          </p:cNvSpPr>
          <p:nvPr>
            <p:ph type="sldNum" sz="quarter" idx="12"/>
          </p:nvPr>
        </p:nvSpPr>
        <p:spPr/>
        <p:txBody>
          <a:bodyPr/>
          <a:lstStyle/>
          <a:p>
            <a:fld id="{0FF54DE5-C571-48E8-A5BC-B369434E2F44}" type="slidenum">
              <a:rPr lang="en-US" smtClean="0"/>
              <a:t>6</a:t>
            </a:fld>
            <a:endParaRPr lang="en-US" dirty="0"/>
          </a:p>
        </p:txBody>
      </p:sp>
      <p:pic>
        <p:nvPicPr>
          <p:cNvPr id="5" name="Picture 4"/>
          <p:cNvPicPr>
            <a:picLocks noChangeAspect="1"/>
          </p:cNvPicPr>
          <p:nvPr/>
        </p:nvPicPr>
        <p:blipFill>
          <a:blip r:embed="rId2"/>
          <a:stretch>
            <a:fillRect/>
          </a:stretch>
        </p:blipFill>
        <p:spPr>
          <a:xfrm>
            <a:off x="1400171" y="2511920"/>
            <a:ext cx="7462520" cy="2220824"/>
          </a:xfrm>
          <a:prstGeom prst="rect">
            <a:avLst/>
          </a:prstGeom>
        </p:spPr>
      </p:pic>
      <p:pic>
        <p:nvPicPr>
          <p:cNvPr id="6" name="Picture 5"/>
          <p:cNvPicPr>
            <a:picLocks noChangeAspect="1"/>
          </p:cNvPicPr>
          <p:nvPr/>
        </p:nvPicPr>
        <p:blipFill>
          <a:blip r:embed="rId3"/>
          <a:stretch>
            <a:fillRect/>
          </a:stretch>
        </p:blipFill>
        <p:spPr>
          <a:xfrm>
            <a:off x="1400171" y="4732744"/>
            <a:ext cx="7475546" cy="2118147"/>
          </a:xfrm>
          <a:prstGeom prst="rect">
            <a:avLst/>
          </a:prstGeom>
        </p:spPr>
      </p:pic>
    </p:spTree>
    <p:extLst>
      <p:ext uri="{BB962C8B-B14F-4D97-AF65-F5344CB8AC3E}">
        <p14:creationId xmlns:p14="http://schemas.microsoft.com/office/powerpoint/2010/main" val="154013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FE2A-D230-430B-9BD7-8ED57CF03266}"/>
              </a:ext>
            </a:extLst>
          </p:cNvPr>
          <p:cNvSpPr>
            <a:spLocks noGrp="1"/>
          </p:cNvSpPr>
          <p:nvPr>
            <p:ph type="title"/>
          </p:nvPr>
        </p:nvSpPr>
        <p:spPr/>
        <p:txBody>
          <a:bodyPr/>
          <a:lstStyle/>
          <a:p>
            <a:r>
              <a:rPr lang="en-US" altLang="en-US" dirty="0"/>
              <a:t>Breadcrumb</a:t>
            </a:r>
            <a:endParaRPr lang="en-US" dirty="0"/>
          </a:p>
        </p:txBody>
      </p:sp>
      <p:sp>
        <p:nvSpPr>
          <p:cNvPr id="3" name="Content Placeholder 2">
            <a:extLst>
              <a:ext uri="{FF2B5EF4-FFF2-40B4-BE49-F238E27FC236}">
                <a16:creationId xmlns:a16="http://schemas.microsoft.com/office/drawing/2014/main" id="{B3916955-9863-47EC-BCC5-42D143ECA8DC}"/>
              </a:ext>
            </a:extLst>
          </p:cNvPr>
          <p:cNvSpPr>
            <a:spLocks noGrp="1"/>
          </p:cNvSpPr>
          <p:nvPr>
            <p:ph idx="1"/>
          </p:nvPr>
        </p:nvSpPr>
        <p:spPr>
          <a:xfrm>
            <a:off x="1104900" y="1600200"/>
            <a:ext cx="9980682" cy="4572000"/>
          </a:xfrm>
        </p:spPr>
        <p:txBody>
          <a:bodyPr>
            <a:normAutofit/>
          </a:bodyPr>
          <a:lstStyle/>
          <a:p>
            <a:pPr marL="0" indent="0">
              <a:buNone/>
            </a:pPr>
            <a:r>
              <a:rPr lang="en-US" sz="1800" dirty="0"/>
              <a:t>Indicate the current page’s location within a navigational hierarchy that automatically adds separators via CSS.</a:t>
            </a:r>
            <a:endParaRPr lang="en-US" sz="1800" dirty="0"/>
          </a:p>
        </p:txBody>
      </p:sp>
      <p:sp>
        <p:nvSpPr>
          <p:cNvPr id="4" name="Slide Number Placeholder 3">
            <a:extLst>
              <a:ext uri="{FF2B5EF4-FFF2-40B4-BE49-F238E27FC236}">
                <a16:creationId xmlns:a16="http://schemas.microsoft.com/office/drawing/2014/main" id="{DF8603E4-7E41-4D03-A43D-9FB9DC7E45A5}"/>
              </a:ext>
            </a:extLst>
          </p:cNvPr>
          <p:cNvSpPr>
            <a:spLocks noGrp="1"/>
          </p:cNvSpPr>
          <p:nvPr>
            <p:ph type="sldNum" sz="quarter" idx="12"/>
          </p:nvPr>
        </p:nvSpPr>
        <p:spPr/>
        <p:txBody>
          <a:bodyPr/>
          <a:lstStyle/>
          <a:p>
            <a:fld id="{0FF54DE5-C571-48E8-A5BC-B369434E2F44}" type="slidenum">
              <a:rPr lang="en-US" smtClean="0"/>
              <a:t>7</a:t>
            </a:fld>
            <a:endParaRPr lang="en-US" dirty="0"/>
          </a:p>
        </p:txBody>
      </p:sp>
      <p:pic>
        <p:nvPicPr>
          <p:cNvPr id="6" name="Picture 5"/>
          <p:cNvPicPr>
            <a:picLocks noChangeAspect="1"/>
          </p:cNvPicPr>
          <p:nvPr/>
        </p:nvPicPr>
        <p:blipFill>
          <a:blip r:embed="rId2"/>
          <a:stretch>
            <a:fillRect/>
          </a:stretch>
        </p:blipFill>
        <p:spPr>
          <a:xfrm>
            <a:off x="1732547" y="2264076"/>
            <a:ext cx="7327232" cy="4457400"/>
          </a:xfrm>
          <a:prstGeom prst="rect">
            <a:avLst/>
          </a:prstGeom>
        </p:spPr>
      </p:pic>
    </p:spTree>
    <p:extLst>
      <p:ext uri="{BB962C8B-B14F-4D97-AF65-F5344CB8AC3E}">
        <p14:creationId xmlns:p14="http://schemas.microsoft.com/office/powerpoint/2010/main" val="206456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4135-667F-40D3-A58E-A548437330E8}"/>
              </a:ext>
            </a:extLst>
          </p:cNvPr>
          <p:cNvSpPr>
            <a:spLocks noGrp="1"/>
          </p:cNvSpPr>
          <p:nvPr>
            <p:ph type="title"/>
          </p:nvPr>
        </p:nvSpPr>
        <p:spPr/>
        <p:txBody>
          <a:bodyPr/>
          <a:lstStyle/>
          <a:p>
            <a:r>
              <a:rPr lang="en-US" dirty="0"/>
              <a:t>Card</a:t>
            </a:r>
            <a:endParaRPr lang="en-US" dirty="0"/>
          </a:p>
        </p:txBody>
      </p:sp>
      <p:sp>
        <p:nvSpPr>
          <p:cNvPr id="3" name="Content Placeholder 2">
            <a:extLst>
              <a:ext uri="{FF2B5EF4-FFF2-40B4-BE49-F238E27FC236}">
                <a16:creationId xmlns:a16="http://schemas.microsoft.com/office/drawing/2014/main" id="{1C075591-9DB8-441F-869D-E0D3AD40BAB1}"/>
              </a:ext>
            </a:extLst>
          </p:cNvPr>
          <p:cNvSpPr>
            <a:spLocks noGrp="1"/>
          </p:cNvSpPr>
          <p:nvPr>
            <p:ph idx="1"/>
          </p:nvPr>
        </p:nvSpPr>
        <p:spPr/>
        <p:txBody>
          <a:bodyPr/>
          <a:lstStyle/>
          <a:p>
            <a:pPr marL="0" indent="0">
              <a:buNone/>
            </a:pPr>
            <a:r>
              <a:rPr lang="en-US" sz="1800" dirty="0"/>
              <a:t>A </a:t>
            </a:r>
            <a:r>
              <a:rPr lang="en-US" sz="1800" b="1" dirty="0"/>
              <a:t>card</a:t>
            </a:r>
            <a:r>
              <a:rPr lang="en-US" sz="1800" dirty="0"/>
              <a:t> is a flexible and extensible content container. It includes options for headers and footers, a wide variety of content, contextual background colors, and powerful display options</a:t>
            </a:r>
            <a:r>
              <a:rPr lang="en-US" sz="1800" dirty="0" smtClean="0"/>
              <a:t>.</a:t>
            </a:r>
            <a:endParaRPr lang="en-US" sz="1800" dirty="0"/>
          </a:p>
        </p:txBody>
      </p:sp>
      <p:sp>
        <p:nvSpPr>
          <p:cNvPr id="4" name="Slide Number Placeholder 3">
            <a:extLst>
              <a:ext uri="{FF2B5EF4-FFF2-40B4-BE49-F238E27FC236}">
                <a16:creationId xmlns:a16="http://schemas.microsoft.com/office/drawing/2014/main" id="{515A7E4A-A72C-4FA6-AA06-40E4EDF168C8}"/>
              </a:ext>
            </a:extLst>
          </p:cNvPr>
          <p:cNvSpPr>
            <a:spLocks noGrp="1"/>
          </p:cNvSpPr>
          <p:nvPr>
            <p:ph type="sldNum" sz="quarter" idx="12"/>
          </p:nvPr>
        </p:nvSpPr>
        <p:spPr/>
        <p:txBody>
          <a:bodyPr/>
          <a:lstStyle/>
          <a:p>
            <a:fld id="{0FF54DE5-C571-48E8-A5BC-B369434E2F44}" type="slidenum">
              <a:rPr lang="en-US" smtClean="0"/>
              <a:t>8</a:t>
            </a:fld>
            <a:endParaRPr lang="en-US" dirty="0"/>
          </a:p>
        </p:txBody>
      </p:sp>
      <p:pic>
        <p:nvPicPr>
          <p:cNvPr id="5" name="Picture 4"/>
          <p:cNvPicPr>
            <a:picLocks noChangeAspect="1"/>
          </p:cNvPicPr>
          <p:nvPr/>
        </p:nvPicPr>
        <p:blipFill>
          <a:blip r:embed="rId2"/>
          <a:stretch>
            <a:fillRect/>
          </a:stretch>
        </p:blipFill>
        <p:spPr>
          <a:xfrm>
            <a:off x="1580147" y="2306053"/>
            <a:ext cx="7870102" cy="4114800"/>
          </a:xfrm>
          <a:prstGeom prst="rect">
            <a:avLst/>
          </a:prstGeom>
        </p:spPr>
      </p:pic>
    </p:spTree>
    <p:extLst>
      <p:ext uri="{BB962C8B-B14F-4D97-AF65-F5344CB8AC3E}">
        <p14:creationId xmlns:p14="http://schemas.microsoft.com/office/powerpoint/2010/main" val="301310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4EE378-9B0E-421F-9D3B-090F04C494F9}"/>
              </a:ext>
            </a:extLst>
          </p:cNvPr>
          <p:cNvSpPr>
            <a:spLocks noGrp="1"/>
          </p:cNvSpPr>
          <p:nvPr>
            <p:ph type="sldNum" sz="quarter" idx="12"/>
          </p:nvPr>
        </p:nvSpPr>
        <p:spPr/>
        <p:txBody>
          <a:bodyPr/>
          <a:lstStyle/>
          <a:p>
            <a:fld id="{0FF54DE5-C571-48E8-A5BC-B369434E2F44}" type="slidenum">
              <a:rPr lang="en-US" smtClean="0"/>
              <a:t>9</a:t>
            </a:fld>
            <a:endParaRPr lang="en-US" dirty="0"/>
          </a:p>
        </p:txBody>
      </p:sp>
      <p:pic>
        <p:nvPicPr>
          <p:cNvPr id="5" name="Picture 4"/>
          <p:cNvPicPr>
            <a:picLocks noChangeAspect="1"/>
          </p:cNvPicPr>
          <p:nvPr/>
        </p:nvPicPr>
        <p:blipFill>
          <a:blip r:embed="rId2"/>
          <a:stretch>
            <a:fillRect/>
          </a:stretch>
        </p:blipFill>
        <p:spPr>
          <a:xfrm>
            <a:off x="2640932" y="1396034"/>
            <a:ext cx="6573251" cy="2718566"/>
          </a:xfrm>
          <a:prstGeom prst="rect">
            <a:avLst/>
          </a:prstGeom>
        </p:spPr>
      </p:pic>
      <p:pic>
        <p:nvPicPr>
          <p:cNvPr id="6" name="Picture 5"/>
          <p:cNvPicPr>
            <a:picLocks noChangeAspect="1"/>
          </p:cNvPicPr>
          <p:nvPr/>
        </p:nvPicPr>
        <p:blipFill>
          <a:blip r:embed="rId3"/>
          <a:stretch>
            <a:fillRect/>
          </a:stretch>
        </p:blipFill>
        <p:spPr>
          <a:xfrm>
            <a:off x="2640932" y="4226250"/>
            <a:ext cx="6573251" cy="2538831"/>
          </a:xfrm>
          <a:prstGeom prst="rect">
            <a:avLst/>
          </a:prstGeom>
        </p:spPr>
      </p:pic>
      <p:sp>
        <p:nvSpPr>
          <p:cNvPr id="8" name="Title 1">
            <a:extLst>
              <a:ext uri="{FF2B5EF4-FFF2-40B4-BE49-F238E27FC236}">
                <a16:creationId xmlns:a16="http://schemas.microsoft.com/office/drawing/2014/main" id="{1B834135-667F-40D3-A58E-A548437330E8}"/>
              </a:ext>
            </a:extLst>
          </p:cNvPr>
          <p:cNvSpPr>
            <a:spLocks noGrp="1"/>
          </p:cNvSpPr>
          <p:nvPr>
            <p:ph type="title"/>
          </p:nvPr>
        </p:nvSpPr>
        <p:spPr>
          <a:xfrm>
            <a:off x="1104900" y="76200"/>
            <a:ext cx="9980682" cy="1096962"/>
          </a:xfrm>
        </p:spPr>
        <p:txBody>
          <a:bodyPr/>
          <a:lstStyle/>
          <a:p>
            <a:r>
              <a:rPr lang="en-US" dirty="0"/>
              <a:t>Card</a:t>
            </a:r>
            <a:endParaRPr lang="en-US" dirty="0"/>
          </a:p>
        </p:txBody>
      </p:sp>
    </p:spTree>
    <p:extLst>
      <p:ext uri="{BB962C8B-B14F-4D97-AF65-F5344CB8AC3E}">
        <p14:creationId xmlns:p14="http://schemas.microsoft.com/office/powerpoint/2010/main" val="10619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infopath/2007/PartnerControls"/>
    <ds:schemaRef ds:uri="http://purl.org/dc/dcmitype/"/>
    <ds:schemaRef ds:uri="http://schemas.microsoft.com/office/2006/documentManagement/types"/>
    <ds:schemaRef ds:uri="http://purl.org/dc/term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439</TotalTime>
  <Words>1082</Words>
  <Application>Microsoft Office PowerPoint</Application>
  <PresentationFormat>Widescreen</PresentationFormat>
  <Paragraphs>157</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Euphemia</vt:lpstr>
      <vt:lpstr>Plantagenet Cherokee</vt:lpstr>
      <vt:lpstr>Wingdings</vt:lpstr>
      <vt:lpstr>Academic Literature 16x9</vt:lpstr>
      <vt:lpstr>Intro to Bootstrap</vt:lpstr>
      <vt:lpstr>Introduction to HTML</vt:lpstr>
      <vt:lpstr>Layout</vt:lpstr>
      <vt:lpstr>Grid system</vt:lpstr>
      <vt:lpstr>Content</vt:lpstr>
      <vt:lpstr>Components</vt:lpstr>
      <vt:lpstr>Breadcrumb</vt:lpstr>
      <vt:lpstr>Card</vt:lpstr>
      <vt:lpstr>Card</vt:lpstr>
      <vt:lpstr>Forms</vt:lpstr>
      <vt:lpstr>Forms</vt:lpstr>
      <vt:lpstr>Pagination</vt:lpstr>
      <vt:lpstr>Progress</vt:lpstr>
      <vt:lpstr>Progress</vt:lpstr>
      <vt:lpstr>Model</vt:lpstr>
      <vt:lpstr>Model</vt:lpstr>
      <vt:lpstr>Carousel</vt:lpstr>
      <vt:lpstr>Border</vt:lpstr>
      <vt:lpstr>Colors</vt:lpstr>
      <vt:lpstr>Display</vt:lpstr>
      <vt:lpstr>Display</vt:lpstr>
      <vt:lpstr>Shadows</vt:lpstr>
      <vt:lpstr>Float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PSEUDOCODE</dc:title>
  <dc:creator>Muhammad Junaid</dc:creator>
  <cp:lastModifiedBy>Iqbal Manzoor</cp:lastModifiedBy>
  <cp:revision>57</cp:revision>
  <dcterms:created xsi:type="dcterms:W3CDTF">2022-06-03T11:53:09Z</dcterms:created>
  <dcterms:modified xsi:type="dcterms:W3CDTF">2022-07-05T08:46:22Z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