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6" r:id="rId5"/>
    <p:sldId id="257" r:id="rId6"/>
    <p:sldId id="288" r:id="rId7"/>
    <p:sldId id="269" r:id="rId8"/>
    <p:sldId id="270" r:id="rId9"/>
    <p:sldId id="271" r:id="rId10"/>
    <p:sldId id="294" r:id="rId11"/>
    <p:sldId id="273" r:id="rId12"/>
    <p:sldId id="272" r:id="rId13"/>
    <p:sldId id="274" r:id="rId14"/>
    <p:sldId id="275" r:id="rId15"/>
    <p:sldId id="276" r:id="rId16"/>
    <p:sldId id="277" r:id="rId17"/>
    <p:sldId id="278" r:id="rId18"/>
    <p:sldId id="279" r:id="rId19"/>
    <p:sldId id="291" r:id="rId20"/>
    <p:sldId id="281" r:id="rId21"/>
    <p:sldId id="282" r:id="rId22"/>
    <p:sldId id="283" r:id="rId23"/>
    <p:sldId id="293" r:id="rId24"/>
    <p:sldId id="295"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varScale="1">
        <p:scale>
          <a:sx n="127" d="100"/>
          <a:sy n="127" d="100"/>
        </p:scale>
        <p:origin x="235" y="82"/>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7/5/2022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7/5/2022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0EBE1715-9EB5-43F0-9284-3E7C62DCB93F}" type="datetime1">
              <a:rPr lang="en-US" smtClean="0"/>
              <a:t>7/5/2022</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5" name="Date Placeholder 4"/>
          <p:cNvSpPr>
            <a:spLocks noGrp="1"/>
          </p:cNvSpPr>
          <p:nvPr>
            <p:ph type="dt" sz="half" idx="10"/>
          </p:nvPr>
        </p:nvSpPr>
        <p:spPr/>
        <p:txBody>
          <a:bodyPr/>
          <a:lstStyle/>
          <a:p>
            <a:fld id="{DD69E9AE-0403-4767-B09F-41640A3BDF84}" type="datetime1">
              <a:rPr lang="en-US" smtClean="0"/>
              <a:t>7/5/2022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4190C63-B623-4E3C-9889-F4905B3A76D5}"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29B0319A-BD98-467C-A003-AD463B8E964E}"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DAB960E6-3ED7-4455-9D93-90463D9CA211}"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dirty="0"/>
              <a:t>Click to edit Master title style</a:t>
            </a:r>
            <a:endParaRPr dirty="0"/>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0" name="Rectangle 19">
            <a:extLst>
              <a:ext uri="{FF2B5EF4-FFF2-40B4-BE49-F238E27FC236}">
                <a16:creationId xmlns:a16="http://schemas.microsoft.com/office/drawing/2014/main" id="{EAF2C1C2-8E44-474E-8159-29694B31A79A}"/>
              </a:ext>
            </a:extLst>
          </p:cNvPr>
          <p:cNvSpPr/>
          <p:nvPr userDrawn="1"/>
        </p:nvSpPr>
        <p:spPr>
          <a:xfrm>
            <a:off x="74646" y="1576351"/>
            <a:ext cx="1447177" cy="345517"/>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41AE4D-3589-427F-B58A-0233FB5860E7}" type="datetime1">
              <a:rPr lang="en-US" smtClean="0"/>
              <a:t>7/5/2022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41274A3-CD07-4FB1-91DF-3C69BA380416}" type="datetime1">
              <a:rPr lang="en-US" smtClean="0"/>
              <a:t>7/5/2022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C0C4A77A-17F1-4AA2-BA8E-BC9DAFC03D77}" type="datetime1">
              <a:rPr lang="en-US" smtClean="0"/>
              <a:t>7/5/2022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B13515E-BE47-4404-915A-093824ED6C79}" type="datetime1">
              <a:rPr lang="en-US" smtClean="0"/>
              <a:t>7/5/2022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6C0F3-1B8A-4FA4-9E7B-F2EC39C66B17}" type="datetime1">
              <a:rPr lang="en-US" smtClean="0"/>
              <a:t>7/5/2022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695FCB5D-8B95-452A-8074-DFD39A9E05DD}" type="datetime1">
              <a:rPr lang="en-US" smtClean="0"/>
              <a:t>7/5/2022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FF54DE5-C571-48E8-A5BC-B369434E2F44}" type="slidenum">
              <a:rPr/>
              <a:t>‹#›</a:t>
            </a:fld>
            <a:endParaRPr/>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6C1ADF9F-70CB-4798-BE16-B6373681FD03}" type="datetime1">
              <a:rPr lang="en-US" smtClean="0"/>
              <a:t>7/5/2022</a:t>
            </a:fld>
            <a:endParaRPr lang="en-US"/>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7C0F6AA5-A302-4D9B-ADE7-4370C89B8BCE}"/>
              </a:ext>
            </a:extLst>
          </p:cNvPr>
          <p:cNvSpPr/>
          <p:nvPr userDrawn="1"/>
        </p:nvSpPr>
        <p:spPr>
          <a:xfrm>
            <a:off x="214605" y="279164"/>
            <a:ext cx="1447177" cy="345517"/>
          </a:xfrm>
          <a:prstGeom prst="rect">
            <a:avLst/>
          </a:prstGeom>
          <a:blipFill>
            <a:blip r:embed="rId1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Intro to CSS</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2E08-4539-4D3A-9ED0-AF3F286B47E8}"/>
              </a:ext>
            </a:extLst>
          </p:cNvPr>
          <p:cNvSpPr>
            <a:spLocks noGrp="1"/>
          </p:cNvSpPr>
          <p:nvPr>
            <p:ph type="title"/>
          </p:nvPr>
        </p:nvSpPr>
        <p:spPr/>
        <p:txBody>
          <a:bodyPr/>
          <a:lstStyle/>
          <a:p>
            <a:r>
              <a:rPr lang="en-US" dirty="0"/>
              <a:t>The id and class Selectors</a:t>
            </a:r>
          </a:p>
        </p:txBody>
      </p:sp>
      <p:sp>
        <p:nvSpPr>
          <p:cNvPr id="3" name="Content Placeholder 2">
            <a:extLst>
              <a:ext uri="{FF2B5EF4-FFF2-40B4-BE49-F238E27FC236}">
                <a16:creationId xmlns:a16="http://schemas.microsoft.com/office/drawing/2014/main" id="{E674E094-DBB0-40E4-98DE-F53B95789AC6}"/>
              </a:ext>
            </a:extLst>
          </p:cNvPr>
          <p:cNvSpPr>
            <a:spLocks noGrp="1"/>
          </p:cNvSpPr>
          <p:nvPr>
            <p:ph idx="1"/>
          </p:nvPr>
        </p:nvSpPr>
        <p:spPr/>
        <p:txBody>
          <a:bodyPr>
            <a:normAutofit lnSpcReduction="10000"/>
          </a:bodyPr>
          <a:lstStyle/>
          <a:p>
            <a:pPr>
              <a:defRPr/>
            </a:pPr>
            <a:r>
              <a:rPr lang="en-US" dirty="0"/>
              <a:t>In addition to setting a style for a HTML element, CSS allows you to specify your own selectors called "id" and "class".</a:t>
            </a:r>
          </a:p>
          <a:p>
            <a:pPr marL="0" indent="0">
              <a:buNone/>
              <a:defRPr/>
            </a:pPr>
            <a:r>
              <a:rPr lang="en-US" b="1" dirty="0"/>
              <a:t>     The id Selector</a:t>
            </a:r>
            <a:endParaRPr lang="it-IT" b="1" dirty="0"/>
          </a:p>
          <a:p>
            <a:pPr>
              <a:defRPr/>
            </a:pPr>
            <a:r>
              <a:rPr lang="en-US" dirty="0"/>
              <a:t>The id selector is used to specify a style for a single, unique element. </a:t>
            </a:r>
          </a:p>
          <a:p>
            <a:pPr>
              <a:defRPr/>
            </a:pPr>
            <a:r>
              <a:rPr lang="en-US" dirty="0"/>
              <a:t>The id selector uses the id attribute of the HTML element, and is defined with a "#". </a:t>
            </a:r>
          </a:p>
          <a:p>
            <a:pPr>
              <a:defRPr/>
            </a:pPr>
            <a:r>
              <a:rPr lang="en-US" dirty="0"/>
              <a:t>The style rule below will be applied to the element with id="para1": </a:t>
            </a:r>
          </a:p>
          <a:p>
            <a:pPr marL="0" indent="0">
              <a:buNone/>
              <a:defRPr/>
            </a:pPr>
            <a:r>
              <a:rPr lang="en-US" b="1" dirty="0"/>
              <a:t>      Example </a:t>
            </a:r>
          </a:p>
          <a:p>
            <a:pPr marL="0" indent="0">
              <a:buNone/>
              <a:defRPr/>
            </a:pPr>
            <a:r>
              <a:rPr lang="en-US" dirty="0"/>
              <a:t>     #para1 </a:t>
            </a:r>
          </a:p>
          <a:p>
            <a:pPr marL="0" indent="0">
              <a:buNone/>
              <a:defRPr/>
            </a:pPr>
            <a:r>
              <a:rPr lang="en-US" dirty="0"/>
              <a:t>     { </a:t>
            </a:r>
            <a:r>
              <a:rPr lang="en-US" dirty="0" err="1"/>
              <a:t>text-align:center</a:t>
            </a:r>
            <a:r>
              <a:rPr lang="en-US" dirty="0"/>
              <a:t>; </a:t>
            </a:r>
          </a:p>
          <a:p>
            <a:pPr marL="0" indent="0">
              <a:buNone/>
              <a:defRPr/>
            </a:pPr>
            <a:r>
              <a:rPr lang="en-US" dirty="0"/>
              <a:t>        </a:t>
            </a:r>
            <a:r>
              <a:rPr lang="en-US" dirty="0" err="1"/>
              <a:t>color:red</a:t>
            </a:r>
            <a:r>
              <a:rPr lang="en-US" dirty="0"/>
              <a:t>; }</a:t>
            </a:r>
          </a:p>
        </p:txBody>
      </p:sp>
      <p:sp>
        <p:nvSpPr>
          <p:cNvPr id="4" name="Slide Number Placeholder 3">
            <a:extLst>
              <a:ext uri="{FF2B5EF4-FFF2-40B4-BE49-F238E27FC236}">
                <a16:creationId xmlns:a16="http://schemas.microsoft.com/office/drawing/2014/main" id="{824EE378-9B0E-421F-9D3B-090F04C494F9}"/>
              </a:ext>
            </a:extLst>
          </p:cNvPr>
          <p:cNvSpPr>
            <a:spLocks noGrp="1"/>
          </p:cNvSpPr>
          <p:nvPr>
            <p:ph type="sldNum" sz="quarter" idx="12"/>
          </p:nvPr>
        </p:nvSpPr>
        <p:spPr/>
        <p:txBody>
          <a:bodyPr/>
          <a:lstStyle/>
          <a:p>
            <a:fld id="{0FF54DE5-C571-48E8-A5BC-B369434E2F44}" type="slidenum">
              <a:rPr lang="en-US" smtClean="0"/>
              <a:t>10</a:t>
            </a:fld>
            <a:endParaRPr lang="en-US" dirty="0"/>
          </a:p>
        </p:txBody>
      </p:sp>
    </p:spTree>
    <p:extLst>
      <p:ext uri="{BB962C8B-B14F-4D97-AF65-F5344CB8AC3E}">
        <p14:creationId xmlns:p14="http://schemas.microsoft.com/office/powerpoint/2010/main" val="10619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9FD96-BEB7-454A-B2C0-B07706BAB962}"/>
              </a:ext>
            </a:extLst>
          </p:cNvPr>
          <p:cNvSpPr>
            <a:spLocks noGrp="1"/>
          </p:cNvSpPr>
          <p:nvPr>
            <p:ph type="title"/>
          </p:nvPr>
        </p:nvSpPr>
        <p:spPr/>
        <p:txBody>
          <a:bodyPr/>
          <a:lstStyle/>
          <a:p>
            <a:r>
              <a:rPr lang="en-US" dirty="0"/>
              <a:t>The id and class Selectors</a:t>
            </a:r>
          </a:p>
        </p:txBody>
      </p:sp>
      <p:sp>
        <p:nvSpPr>
          <p:cNvPr id="3" name="Content Placeholder 2">
            <a:extLst>
              <a:ext uri="{FF2B5EF4-FFF2-40B4-BE49-F238E27FC236}">
                <a16:creationId xmlns:a16="http://schemas.microsoft.com/office/drawing/2014/main" id="{6E88C693-A818-4A9F-89B8-21B4CA2B8A97}"/>
              </a:ext>
            </a:extLst>
          </p:cNvPr>
          <p:cNvSpPr>
            <a:spLocks noGrp="1"/>
          </p:cNvSpPr>
          <p:nvPr>
            <p:ph idx="1"/>
          </p:nvPr>
        </p:nvSpPr>
        <p:spPr/>
        <p:txBody>
          <a:bodyPr/>
          <a:lstStyle/>
          <a:p>
            <a:pPr marL="0" indent="0">
              <a:buNone/>
              <a:defRPr/>
            </a:pPr>
            <a:r>
              <a:rPr lang="en-US" b="1" dirty="0"/>
              <a:t>The class Selector</a:t>
            </a:r>
          </a:p>
          <a:p>
            <a:pPr>
              <a:defRPr/>
            </a:pPr>
            <a:r>
              <a:rPr lang="en-US" dirty="0"/>
              <a:t>The class selector is used to specify a style for a group of elements. Unlike the id selector, the class selector is most often used on several elements. </a:t>
            </a:r>
          </a:p>
          <a:p>
            <a:pPr>
              <a:defRPr/>
            </a:pPr>
            <a:r>
              <a:rPr lang="en-US" dirty="0"/>
              <a:t>This allows you to set a particular style for any HTML elements with the same class.  </a:t>
            </a:r>
          </a:p>
          <a:p>
            <a:pPr>
              <a:defRPr/>
            </a:pPr>
            <a:r>
              <a:rPr lang="en-US" dirty="0"/>
              <a:t>The class selector uses the HTML class attribute, and is defined with a "."  In the example below, all HTML elements with class="center" will be </a:t>
            </a:r>
            <a:r>
              <a:rPr lang="en-US" dirty="0" err="1"/>
              <a:t>centeraligned</a:t>
            </a:r>
            <a:r>
              <a:rPr lang="en-US" dirty="0"/>
              <a:t>: Example </a:t>
            </a:r>
          </a:p>
          <a:p>
            <a:pPr>
              <a:defRPr/>
            </a:pPr>
            <a:r>
              <a:rPr lang="en-US" dirty="0"/>
              <a:t>.center </a:t>
            </a:r>
          </a:p>
          <a:p>
            <a:pPr marL="0" indent="0">
              <a:buNone/>
              <a:defRPr/>
            </a:pPr>
            <a:r>
              <a:rPr lang="en-US" dirty="0"/>
              <a:t>     { </a:t>
            </a:r>
            <a:r>
              <a:rPr lang="en-US" dirty="0" err="1"/>
              <a:t>text-align:center</a:t>
            </a:r>
            <a:r>
              <a:rPr lang="en-US" dirty="0"/>
              <a:t>;  </a:t>
            </a:r>
          </a:p>
          <a:p>
            <a:pPr marL="0" indent="0">
              <a:buNone/>
              <a:defRPr/>
            </a:pPr>
            <a:r>
              <a:rPr lang="en-US" dirty="0"/>
              <a:t>     }</a:t>
            </a:r>
            <a:endParaRPr lang="en-US" altLang="en-US" b="1" dirty="0"/>
          </a:p>
        </p:txBody>
      </p:sp>
      <p:sp>
        <p:nvSpPr>
          <p:cNvPr id="4" name="Slide Number Placeholder 3">
            <a:extLst>
              <a:ext uri="{FF2B5EF4-FFF2-40B4-BE49-F238E27FC236}">
                <a16:creationId xmlns:a16="http://schemas.microsoft.com/office/drawing/2014/main" id="{3EC61B28-627B-454F-B2D5-70255B8FC876}"/>
              </a:ext>
            </a:extLst>
          </p:cNvPr>
          <p:cNvSpPr>
            <a:spLocks noGrp="1"/>
          </p:cNvSpPr>
          <p:nvPr>
            <p:ph type="sldNum" sz="quarter" idx="12"/>
          </p:nvPr>
        </p:nvSpPr>
        <p:spPr/>
        <p:txBody>
          <a:bodyPr/>
          <a:lstStyle/>
          <a:p>
            <a:fld id="{0FF54DE5-C571-48E8-A5BC-B369434E2F44}" type="slidenum">
              <a:rPr lang="en-US" smtClean="0"/>
              <a:t>11</a:t>
            </a:fld>
            <a:endParaRPr lang="en-US" dirty="0"/>
          </a:p>
        </p:txBody>
      </p:sp>
    </p:spTree>
    <p:extLst>
      <p:ext uri="{BB962C8B-B14F-4D97-AF65-F5344CB8AC3E}">
        <p14:creationId xmlns:p14="http://schemas.microsoft.com/office/powerpoint/2010/main" val="364149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048C2-B141-408E-85C7-C4AE446A4E25}"/>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F02EE83D-2B98-4D3F-B14E-E92045849091}"/>
              </a:ext>
            </a:extLst>
          </p:cNvPr>
          <p:cNvSpPr>
            <a:spLocks noGrp="1"/>
          </p:cNvSpPr>
          <p:nvPr>
            <p:ph idx="1"/>
          </p:nvPr>
        </p:nvSpPr>
        <p:spPr/>
        <p:txBody>
          <a:bodyPr>
            <a:normAutofit/>
          </a:bodyPr>
          <a:lstStyle/>
          <a:p>
            <a:pPr lvl="1">
              <a:defRPr/>
            </a:pPr>
            <a:r>
              <a:rPr lang="en-US" sz="1800" dirty="0"/>
              <a:t>.</a:t>
            </a:r>
            <a:r>
              <a:rPr lang="en-US" altLang="en-US" sz="1800" dirty="0"/>
              <a:t>class</a:t>
            </a:r>
            <a:r>
              <a:rPr lang="en-US" sz="1800" dirty="0"/>
              <a:t>1 {</a:t>
            </a:r>
            <a:br>
              <a:rPr lang="en-US" sz="1800" dirty="0"/>
            </a:br>
            <a:r>
              <a:rPr lang="en-US" sz="1800" dirty="0"/>
              <a:t>  font-family: "Times New Roman", Times, serif;</a:t>
            </a:r>
          </a:p>
          <a:p>
            <a:pPr marL="366713" lvl="1" indent="0">
              <a:buNone/>
              <a:defRPr/>
            </a:pPr>
            <a:r>
              <a:rPr lang="en-US" sz="1800" dirty="0"/>
              <a:t>       font-style: italic;</a:t>
            </a:r>
          </a:p>
          <a:p>
            <a:pPr marL="366713" lvl="1" indent="0">
              <a:buNone/>
              <a:defRPr/>
            </a:pPr>
            <a:r>
              <a:rPr lang="en-US" sz="1800" dirty="0"/>
              <a:t>       font-weight: bold;</a:t>
            </a:r>
          </a:p>
          <a:p>
            <a:pPr marL="366713" lvl="1" indent="0">
              <a:buNone/>
              <a:defRPr/>
            </a:pPr>
            <a:r>
              <a:rPr lang="en-US" sz="1800" dirty="0"/>
              <a:t>       font-size: 40px;</a:t>
            </a:r>
          </a:p>
          <a:p>
            <a:pPr marL="366713" lvl="1" indent="0">
              <a:buNone/>
              <a:defRPr/>
            </a:pPr>
            <a:r>
              <a:rPr lang="en-US" sz="1800" dirty="0"/>
              <a:t>       color:#000;</a:t>
            </a:r>
            <a:br>
              <a:rPr lang="en-US" sz="1800" dirty="0"/>
            </a:br>
            <a:r>
              <a:rPr lang="en-US" sz="1800" dirty="0"/>
              <a:t>    }</a:t>
            </a:r>
          </a:p>
          <a:p>
            <a:pPr lvl="1">
              <a:defRPr/>
            </a:pPr>
            <a:r>
              <a:rPr lang="en-US" sz="1800" dirty="0"/>
              <a:t>.</a:t>
            </a:r>
            <a:r>
              <a:rPr lang="en-US" altLang="en-US" sz="1800" dirty="0"/>
              <a:t>class2</a:t>
            </a:r>
            <a:r>
              <a:rPr lang="en-US" sz="1800" dirty="0"/>
              <a:t>{</a:t>
            </a:r>
          </a:p>
          <a:p>
            <a:pPr marL="366713" lvl="1" indent="0">
              <a:buNone/>
              <a:defRPr/>
            </a:pPr>
            <a:r>
              <a:rPr lang="en-US" sz="1800" dirty="0"/>
              <a:t>     background-color: #000000;</a:t>
            </a:r>
          </a:p>
          <a:p>
            <a:pPr marL="366713" lvl="1" indent="0">
              <a:buNone/>
              <a:defRPr/>
            </a:pPr>
            <a:r>
              <a:rPr lang="en-US" sz="1800" dirty="0"/>
              <a:t>     background-image: </a:t>
            </a:r>
            <a:r>
              <a:rPr lang="en-US" sz="1800" dirty="0" err="1"/>
              <a:t>url</a:t>
            </a:r>
            <a:r>
              <a:rPr lang="en-US" sz="1800" dirty="0"/>
              <a:t>("paper.gif");</a:t>
            </a:r>
          </a:p>
          <a:p>
            <a:pPr marL="366713" lvl="1" indent="0">
              <a:buNone/>
              <a:defRPr/>
            </a:pPr>
            <a:r>
              <a:rPr lang="en-US" sz="1800" dirty="0"/>
              <a:t>     background-repeat: repeat-x;</a:t>
            </a:r>
          </a:p>
          <a:p>
            <a:pPr marL="366713" lvl="1" indent="0">
              <a:buNone/>
              <a:defRPr/>
            </a:pPr>
            <a:r>
              <a:rPr lang="en-US" sz="1800" dirty="0"/>
              <a:t>     background-position: right top;</a:t>
            </a:r>
          </a:p>
          <a:p>
            <a:pPr marL="366713" lvl="1" indent="0">
              <a:buNone/>
              <a:defRPr/>
            </a:pPr>
            <a:r>
              <a:rPr lang="en-US" sz="1800" dirty="0"/>
              <a:t>      background:#000 </a:t>
            </a:r>
            <a:r>
              <a:rPr lang="en-US" sz="1800" dirty="0" err="1"/>
              <a:t>url</a:t>
            </a:r>
            <a:r>
              <a:rPr lang="en-US" sz="1800" dirty="0"/>
              <a:t>("paper.gif") right top no-repeat;  		</a:t>
            </a:r>
          </a:p>
          <a:p>
            <a:pPr marL="366713" lvl="1" indent="0">
              <a:buNone/>
              <a:defRPr/>
            </a:pPr>
            <a:r>
              <a:rPr lang="en-US" sz="1800" dirty="0"/>
              <a:t>      }</a:t>
            </a:r>
            <a:endParaRPr lang="en-US" dirty="0"/>
          </a:p>
        </p:txBody>
      </p:sp>
      <p:sp>
        <p:nvSpPr>
          <p:cNvPr id="4" name="Slide Number Placeholder 3">
            <a:extLst>
              <a:ext uri="{FF2B5EF4-FFF2-40B4-BE49-F238E27FC236}">
                <a16:creationId xmlns:a16="http://schemas.microsoft.com/office/drawing/2014/main" id="{8CF18BBB-4CD0-4A73-8219-D0D273694732}"/>
              </a:ext>
            </a:extLst>
          </p:cNvPr>
          <p:cNvSpPr>
            <a:spLocks noGrp="1"/>
          </p:cNvSpPr>
          <p:nvPr>
            <p:ph type="sldNum" sz="quarter" idx="12"/>
          </p:nvPr>
        </p:nvSpPr>
        <p:spPr/>
        <p:txBody>
          <a:bodyPr/>
          <a:lstStyle/>
          <a:p>
            <a:fld id="{0FF54DE5-C571-48E8-A5BC-B369434E2F44}" type="slidenum">
              <a:rPr lang="en-US" smtClean="0"/>
              <a:t>12</a:t>
            </a:fld>
            <a:endParaRPr lang="en-US" dirty="0"/>
          </a:p>
        </p:txBody>
      </p:sp>
    </p:spTree>
    <p:extLst>
      <p:ext uri="{BB962C8B-B14F-4D97-AF65-F5344CB8AC3E}">
        <p14:creationId xmlns:p14="http://schemas.microsoft.com/office/powerpoint/2010/main" val="93868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16ED3-3D35-4A5E-AE11-A2F5344DDF5C}"/>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18C56384-7192-4B70-A4C9-F38FED8DD743}"/>
              </a:ext>
            </a:extLst>
          </p:cNvPr>
          <p:cNvSpPr>
            <a:spLocks noGrp="1"/>
          </p:cNvSpPr>
          <p:nvPr>
            <p:ph idx="1"/>
          </p:nvPr>
        </p:nvSpPr>
        <p:spPr/>
        <p:txBody>
          <a:bodyPr>
            <a:normAutofit fontScale="77500" lnSpcReduction="20000"/>
          </a:bodyPr>
          <a:lstStyle/>
          <a:p>
            <a:pPr lvl="1">
              <a:defRPr/>
            </a:pPr>
            <a:r>
              <a:rPr lang="en-US" altLang="en-US" sz="1800" dirty="0"/>
              <a:t>.class3{</a:t>
            </a:r>
          </a:p>
          <a:p>
            <a:pPr lvl="1">
              <a:buNone/>
              <a:defRPr/>
            </a:pPr>
            <a:r>
              <a:rPr lang="en-US" altLang="en-US" sz="1800" dirty="0"/>
              <a:t>Border:1px solid #000;</a:t>
            </a:r>
          </a:p>
          <a:p>
            <a:pPr lvl="1">
              <a:buNone/>
              <a:defRPr/>
            </a:pPr>
            <a:r>
              <a:rPr lang="en-US" sz="1800" dirty="0"/>
              <a:t>border-radius: 5px;</a:t>
            </a:r>
          </a:p>
          <a:p>
            <a:pPr lvl="1">
              <a:buNone/>
              <a:defRPr/>
            </a:pPr>
            <a:r>
              <a:rPr lang="en-US" sz="1800" dirty="0"/>
              <a:t>text-align: left | right| center ;</a:t>
            </a:r>
          </a:p>
          <a:p>
            <a:pPr lvl="1">
              <a:buNone/>
              <a:defRPr/>
            </a:pPr>
            <a:r>
              <a:rPr lang="en-US" altLang="en-US" sz="1800" dirty="0"/>
              <a:t>text-decoration: </a:t>
            </a:r>
            <a:r>
              <a:rPr lang="en-US" altLang="en-US" sz="1800" dirty="0" err="1"/>
              <a:t>overline</a:t>
            </a:r>
            <a:r>
              <a:rPr lang="en-US" altLang="en-US" sz="1800" dirty="0"/>
              <a:t> | underline | line-through  ;</a:t>
            </a:r>
          </a:p>
          <a:p>
            <a:pPr lvl="1">
              <a:buNone/>
              <a:defRPr/>
            </a:pPr>
            <a:r>
              <a:rPr lang="en-US" sz="1800" dirty="0"/>
              <a:t>text-transform: uppercase | lowercase | capitalize;</a:t>
            </a:r>
          </a:p>
          <a:p>
            <a:pPr lvl="1">
              <a:buNone/>
              <a:defRPr/>
            </a:pPr>
            <a:r>
              <a:rPr lang="en-US" sz="1800" dirty="0"/>
              <a:t>line-height: 20px;</a:t>
            </a:r>
          </a:p>
          <a:p>
            <a:pPr lvl="1">
              <a:buNone/>
              <a:defRPr/>
            </a:pPr>
            <a:r>
              <a:rPr lang="en-US" sz="1800" dirty="0"/>
              <a:t>text-indent: 50px;</a:t>
            </a:r>
          </a:p>
          <a:p>
            <a:pPr lvl="1">
              <a:buNone/>
              <a:defRPr/>
            </a:pPr>
            <a:r>
              <a:rPr lang="en-US" sz="1800" dirty="0"/>
              <a:t>word-spacing: 10px;</a:t>
            </a:r>
          </a:p>
          <a:p>
            <a:pPr lvl="1">
              <a:buNone/>
              <a:defRPr/>
            </a:pPr>
            <a:r>
              <a:rPr lang="en-US" altLang="en-US" sz="1800" dirty="0"/>
              <a:t>text-shadow: 2px </a:t>
            </a:r>
            <a:r>
              <a:rPr lang="en-US" altLang="en-US" sz="1800" dirty="0" err="1"/>
              <a:t>2px</a:t>
            </a:r>
            <a:r>
              <a:rPr lang="en-US" altLang="en-US" sz="1800" dirty="0"/>
              <a:t> red;</a:t>
            </a:r>
          </a:p>
          <a:p>
            <a:pPr lvl="1">
              <a:buNone/>
              <a:defRPr/>
            </a:pPr>
            <a:r>
              <a:rPr lang="en-US" altLang="en-US" sz="1800" dirty="0"/>
              <a:t>Box-shadow: 0px </a:t>
            </a:r>
            <a:r>
              <a:rPr lang="en-US" altLang="en-US" sz="1800" dirty="0" err="1"/>
              <a:t>0px</a:t>
            </a:r>
            <a:r>
              <a:rPr lang="en-US" altLang="en-US" sz="1800" dirty="0"/>
              <a:t> 10px #000;</a:t>
            </a:r>
          </a:p>
          <a:p>
            <a:pPr lvl="1">
              <a:buNone/>
              <a:defRPr/>
            </a:pPr>
            <a:r>
              <a:rPr lang="en-US" altLang="en-US" sz="1800" dirty="0"/>
              <a:t>}	</a:t>
            </a:r>
          </a:p>
          <a:p>
            <a:pPr lvl="1">
              <a:defRPr/>
            </a:pPr>
            <a:r>
              <a:rPr lang="en-US" altLang="en-US" sz="1800" dirty="0"/>
              <a:t>.class4{</a:t>
            </a:r>
          </a:p>
          <a:p>
            <a:pPr marL="366713" lvl="1" indent="0">
              <a:buNone/>
              <a:defRPr/>
            </a:pPr>
            <a:r>
              <a:rPr lang="en-US" altLang="en-US" sz="1800" dirty="0"/>
              <a:t> height: 200px;</a:t>
            </a:r>
          </a:p>
          <a:p>
            <a:pPr marL="366713" lvl="1" indent="0">
              <a:buNone/>
              <a:defRPr/>
            </a:pPr>
            <a:r>
              <a:rPr lang="en-US" altLang="en-US" sz="1800" dirty="0"/>
              <a:t>Width:200px;</a:t>
            </a:r>
          </a:p>
          <a:p>
            <a:pPr marL="366713" lvl="1" indent="0">
              <a:buNone/>
              <a:defRPr/>
            </a:pPr>
            <a:r>
              <a:rPr lang="en-US" altLang="en-US" sz="1800" dirty="0"/>
              <a:t>Max-height:300px;</a:t>
            </a:r>
          </a:p>
          <a:p>
            <a:pPr marL="366713" lvl="1" indent="0">
              <a:buNone/>
              <a:defRPr/>
            </a:pPr>
            <a:r>
              <a:rPr lang="en-US" altLang="en-US" sz="1800" dirty="0"/>
              <a:t>Max-width:200px;</a:t>
            </a:r>
          </a:p>
          <a:p>
            <a:pPr marL="366713" lvl="1" indent="0">
              <a:buNone/>
              <a:defRPr/>
            </a:pPr>
            <a:r>
              <a:rPr lang="en-US" altLang="en-US" sz="1800" dirty="0"/>
              <a:t>Min-width:200px;</a:t>
            </a:r>
          </a:p>
          <a:p>
            <a:pPr marL="366713" lvl="1" indent="0">
              <a:buNone/>
              <a:defRPr/>
            </a:pPr>
            <a:r>
              <a:rPr lang="en-US" altLang="en-US" sz="1800" dirty="0"/>
              <a:t>Min-height:200px</a:t>
            </a:r>
          </a:p>
          <a:p>
            <a:pPr marL="366713" lvl="1" indent="0">
              <a:buNone/>
              <a:defRPr/>
            </a:pPr>
            <a:r>
              <a:rPr lang="en-US" altLang="en-US" sz="1800" dirty="0"/>
              <a:t>}</a:t>
            </a:r>
          </a:p>
        </p:txBody>
      </p:sp>
      <p:sp>
        <p:nvSpPr>
          <p:cNvPr id="4" name="Slide Number Placeholder 3">
            <a:extLst>
              <a:ext uri="{FF2B5EF4-FFF2-40B4-BE49-F238E27FC236}">
                <a16:creationId xmlns:a16="http://schemas.microsoft.com/office/drawing/2014/main" id="{D5B998AA-D7A0-4AC6-A96C-533BD3F729E4}"/>
              </a:ext>
            </a:extLst>
          </p:cNvPr>
          <p:cNvSpPr>
            <a:spLocks noGrp="1"/>
          </p:cNvSpPr>
          <p:nvPr>
            <p:ph type="sldNum" sz="quarter" idx="12"/>
          </p:nvPr>
        </p:nvSpPr>
        <p:spPr/>
        <p:txBody>
          <a:bodyPr/>
          <a:lstStyle/>
          <a:p>
            <a:fld id="{0FF54DE5-C571-48E8-A5BC-B369434E2F44}" type="slidenum">
              <a:rPr lang="en-US" smtClean="0"/>
              <a:t>13</a:t>
            </a:fld>
            <a:endParaRPr lang="en-US" dirty="0"/>
          </a:p>
        </p:txBody>
      </p:sp>
    </p:spTree>
    <p:extLst>
      <p:ext uri="{BB962C8B-B14F-4D97-AF65-F5344CB8AC3E}">
        <p14:creationId xmlns:p14="http://schemas.microsoft.com/office/powerpoint/2010/main" val="559986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F75CF-9E2A-432C-A086-1C4E108E5521}"/>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BBB4CCD2-EC41-491A-9B17-361FA58E7790}"/>
              </a:ext>
            </a:extLst>
          </p:cNvPr>
          <p:cNvSpPr>
            <a:spLocks noGrp="1"/>
          </p:cNvSpPr>
          <p:nvPr>
            <p:ph idx="1"/>
          </p:nvPr>
        </p:nvSpPr>
        <p:spPr/>
        <p:txBody>
          <a:bodyPr>
            <a:normAutofit fontScale="85000" lnSpcReduction="20000"/>
          </a:bodyPr>
          <a:lstStyle/>
          <a:p>
            <a:pPr lvl="1">
              <a:defRPr/>
            </a:pPr>
            <a:r>
              <a:rPr lang="en-US" altLang="en-US" sz="1800" dirty="0"/>
              <a:t>.class5{</a:t>
            </a:r>
          </a:p>
          <a:p>
            <a:pPr marL="366713" lvl="1" indent="0">
              <a:buNone/>
              <a:defRPr/>
            </a:pPr>
            <a:r>
              <a:rPr lang="en-US" altLang="en-US" sz="1800" dirty="0"/>
              <a:t>  display: inline | inline-block | block | none | Flex;</a:t>
            </a:r>
          </a:p>
          <a:p>
            <a:pPr marL="366713" lvl="1" indent="0">
              <a:buNone/>
              <a:defRPr/>
            </a:pPr>
            <a:r>
              <a:rPr lang="en-US" altLang="en-US" sz="1800" dirty="0"/>
              <a:t>}</a:t>
            </a:r>
          </a:p>
          <a:p>
            <a:pPr lvl="1">
              <a:defRPr/>
            </a:pPr>
            <a:r>
              <a:rPr lang="en-US" altLang="en-US" sz="1800" dirty="0"/>
              <a:t>.class6{</a:t>
            </a:r>
          </a:p>
          <a:p>
            <a:pPr marL="366713" lvl="1" indent="0">
              <a:buNone/>
              <a:defRPr/>
            </a:pPr>
            <a:r>
              <a:rPr lang="en-US" altLang="en-US" sz="1800" dirty="0"/>
              <a:t>Padding: 20px;</a:t>
            </a:r>
          </a:p>
          <a:p>
            <a:pPr marL="366713" lvl="1" indent="0">
              <a:buNone/>
              <a:defRPr/>
            </a:pPr>
            <a:r>
              <a:rPr lang="en-US" altLang="en-US" sz="1800" dirty="0"/>
              <a:t>Padding:20px 20px </a:t>
            </a:r>
            <a:r>
              <a:rPr lang="en-US" altLang="en-US" sz="1800" dirty="0" err="1"/>
              <a:t>20px</a:t>
            </a:r>
            <a:r>
              <a:rPr lang="en-US" altLang="en-US" sz="1800" dirty="0"/>
              <a:t> </a:t>
            </a:r>
            <a:r>
              <a:rPr lang="en-US" altLang="en-US" sz="1800" dirty="0" err="1"/>
              <a:t>20px</a:t>
            </a:r>
            <a:r>
              <a:rPr lang="en-US" altLang="en-US" sz="1800" dirty="0"/>
              <a:t>;</a:t>
            </a:r>
          </a:p>
          <a:p>
            <a:pPr marL="366713" lvl="1" indent="0">
              <a:buNone/>
              <a:defRPr/>
            </a:pPr>
            <a:r>
              <a:rPr lang="en-US" altLang="en-US" sz="1800" dirty="0"/>
              <a:t>Padding:20px 20px;</a:t>
            </a:r>
          </a:p>
          <a:p>
            <a:pPr marL="366713" lvl="1" indent="0">
              <a:buNone/>
              <a:defRPr/>
            </a:pPr>
            <a:r>
              <a:rPr lang="en-US" altLang="en-US" sz="1800" dirty="0"/>
              <a:t>Margin:20px;</a:t>
            </a:r>
          </a:p>
          <a:p>
            <a:pPr marL="366713" lvl="1" indent="0">
              <a:buNone/>
              <a:defRPr/>
            </a:pPr>
            <a:r>
              <a:rPr lang="en-US" altLang="en-US" sz="1800" dirty="0"/>
              <a:t>Margin:20px 20px </a:t>
            </a:r>
            <a:r>
              <a:rPr lang="en-US" altLang="en-US" sz="1800" dirty="0" err="1"/>
              <a:t>20px</a:t>
            </a:r>
            <a:r>
              <a:rPr lang="en-US" altLang="en-US" sz="1800" dirty="0"/>
              <a:t> </a:t>
            </a:r>
            <a:r>
              <a:rPr lang="en-US" altLang="en-US" sz="1800" dirty="0" err="1"/>
              <a:t>20px</a:t>
            </a:r>
            <a:r>
              <a:rPr lang="en-US" altLang="en-US" sz="1800" dirty="0"/>
              <a:t>;</a:t>
            </a:r>
          </a:p>
          <a:p>
            <a:pPr marL="366713" lvl="1" indent="0">
              <a:buNone/>
              <a:defRPr/>
            </a:pPr>
            <a:r>
              <a:rPr lang="en-US" altLang="en-US" sz="1800" dirty="0"/>
              <a:t>Margin:20px 20px;</a:t>
            </a:r>
          </a:p>
          <a:p>
            <a:pPr marL="366713" lvl="1" indent="0">
              <a:buNone/>
              <a:defRPr/>
            </a:pPr>
            <a:r>
              <a:rPr lang="en-US" altLang="en-US" sz="1800" dirty="0"/>
              <a:t>}</a:t>
            </a:r>
          </a:p>
          <a:p>
            <a:pPr lvl="1">
              <a:defRPr/>
            </a:pPr>
            <a:r>
              <a:rPr lang="en-US" altLang="en-US" sz="1800" dirty="0"/>
              <a:t>.class7{</a:t>
            </a:r>
          </a:p>
          <a:p>
            <a:pPr marL="366713" lvl="1" indent="0">
              <a:buNone/>
              <a:defRPr/>
            </a:pPr>
            <a:r>
              <a:rPr lang="en-US" sz="1800" dirty="0"/>
              <a:t>overflow: auto | Hidden | Scroll | Visible;</a:t>
            </a:r>
          </a:p>
          <a:p>
            <a:pPr marL="366713" lvl="1" indent="0">
              <a:buNone/>
              <a:defRPr/>
            </a:pPr>
            <a:r>
              <a:rPr lang="en-US" sz="1800" dirty="0"/>
              <a:t>overflow-x: hidden;</a:t>
            </a:r>
          </a:p>
          <a:p>
            <a:pPr marL="366713" lvl="1" indent="0">
              <a:buNone/>
              <a:defRPr/>
            </a:pPr>
            <a:r>
              <a:rPr lang="en-US" altLang="en-US" sz="1800" dirty="0" err="1"/>
              <a:t>overflow-y:hidden</a:t>
            </a:r>
            <a:r>
              <a:rPr lang="en-US" altLang="en-US" sz="1800" dirty="0"/>
              <a:t>;</a:t>
            </a:r>
          </a:p>
          <a:p>
            <a:pPr marL="366713" lvl="1" indent="0">
              <a:buNone/>
              <a:defRPr/>
            </a:pPr>
            <a:r>
              <a:rPr lang="en-US" altLang="en-US" sz="1800" dirty="0"/>
              <a:t>}</a:t>
            </a:r>
          </a:p>
          <a:p>
            <a:pPr lvl="1">
              <a:defRPr/>
            </a:pPr>
            <a:r>
              <a:rPr lang="en-US" altLang="en-US" sz="1800" dirty="0"/>
              <a:t>.class8{</a:t>
            </a:r>
          </a:p>
          <a:p>
            <a:pPr marL="366713" lvl="1" indent="0">
              <a:buNone/>
              <a:defRPr/>
            </a:pPr>
            <a:r>
              <a:rPr lang="en-US" sz="1800" dirty="0"/>
              <a:t>float: left | right | none;</a:t>
            </a:r>
            <a:endParaRPr lang="en-US" altLang="en-US" sz="1800" dirty="0"/>
          </a:p>
          <a:p>
            <a:pPr marL="366713" lvl="1" indent="0">
              <a:buNone/>
              <a:defRPr/>
            </a:pPr>
            <a:r>
              <a:rPr lang="en-US" altLang="en-US" sz="1800" dirty="0"/>
              <a:t>}</a:t>
            </a:r>
          </a:p>
        </p:txBody>
      </p:sp>
      <p:sp>
        <p:nvSpPr>
          <p:cNvPr id="4" name="Slide Number Placeholder 3">
            <a:extLst>
              <a:ext uri="{FF2B5EF4-FFF2-40B4-BE49-F238E27FC236}">
                <a16:creationId xmlns:a16="http://schemas.microsoft.com/office/drawing/2014/main" id="{F98E641F-4D54-4540-BB39-18F94594DF3A}"/>
              </a:ext>
            </a:extLst>
          </p:cNvPr>
          <p:cNvSpPr>
            <a:spLocks noGrp="1"/>
          </p:cNvSpPr>
          <p:nvPr>
            <p:ph type="sldNum" sz="quarter" idx="12"/>
          </p:nvPr>
        </p:nvSpPr>
        <p:spPr/>
        <p:txBody>
          <a:bodyPr/>
          <a:lstStyle/>
          <a:p>
            <a:fld id="{0FF54DE5-C571-48E8-A5BC-B369434E2F44}" type="slidenum">
              <a:rPr lang="en-US" smtClean="0"/>
              <a:t>14</a:t>
            </a:fld>
            <a:endParaRPr lang="en-US" dirty="0"/>
          </a:p>
        </p:txBody>
      </p:sp>
    </p:spTree>
    <p:extLst>
      <p:ext uri="{BB962C8B-B14F-4D97-AF65-F5344CB8AC3E}">
        <p14:creationId xmlns:p14="http://schemas.microsoft.com/office/powerpoint/2010/main" val="371185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DC7C-E044-4CE3-B997-73C034122296}"/>
              </a:ext>
            </a:extLst>
          </p:cNvPr>
          <p:cNvSpPr>
            <a:spLocks noGrp="1"/>
          </p:cNvSpPr>
          <p:nvPr>
            <p:ph type="title"/>
          </p:nvPr>
        </p:nvSpPr>
        <p:spPr/>
        <p:txBody>
          <a:bodyPr/>
          <a:lstStyle/>
          <a:p>
            <a:r>
              <a:rPr lang="en-US" dirty="0"/>
              <a:t>CSS Properties</a:t>
            </a:r>
          </a:p>
        </p:txBody>
      </p:sp>
      <p:sp>
        <p:nvSpPr>
          <p:cNvPr id="3" name="Content Placeholder 2">
            <a:extLst>
              <a:ext uri="{FF2B5EF4-FFF2-40B4-BE49-F238E27FC236}">
                <a16:creationId xmlns:a16="http://schemas.microsoft.com/office/drawing/2014/main" id="{778F9C9B-DF20-4989-ADC3-4EE454E4F22B}"/>
              </a:ext>
            </a:extLst>
          </p:cNvPr>
          <p:cNvSpPr>
            <a:spLocks noGrp="1"/>
          </p:cNvSpPr>
          <p:nvPr>
            <p:ph idx="1"/>
          </p:nvPr>
        </p:nvSpPr>
        <p:spPr/>
        <p:txBody>
          <a:bodyPr>
            <a:normAutofit fontScale="92500" lnSpcReduction="10000"/>
          </a:bodyPr>
          <a:lstStyle/>
          <a:p>
            <a:pPr lvl="1">
              <a:defRPr/>
            </a:pPr>
            <a:r>
              <a:rPr lang="en-US" altLang="en-US" sz="1800" dirty="0"/>
              <a:t>.class9{</a:t>
            </a:r>
          </a:p>
          <a:p>
            <a:pPr marL="366713" lvl="1" indent="0">
              <a:buNone/>
              <a:defRPr/>
            </a:pPr>
            <a:r>
              <a:rPr lang="en-US" altLang="en-US" sz="1800" dirty="0"/>
              <a:t>  Position: static | relative | fixed | absolute | sticky;</a:t>
            </a:r>
          </a:p>
          <a:p>
            <a:pPr marL="366713" lvl="1" indent="0">
              <a:buNone/>
              <a:defRPr/>
            </a:pPr>
            <a:r>
              <a:rPr lang="en-US" altLang="en-US" sz="1800" dirty="0"/>
              <a:t>  Position coordinates: left top, right bottom;</a:t>
            </a:r>
          </a:p>
          <a:p>
            <a:pPr marL="366713" lvl="1" indent="0">
              <a:buNone/>
              <a:defRPr/>
            </a:pPr>
            <a:r>
              <a:rPr lang="en-US" altLang="en-US" sz="1800" dirty="0"/>
              <a:t>  Z-index: 9;</a:t>
            </a:r>
          </a:p>
          <a:p>
            <a:pPr marL="366713" lvl="1" indent="0">
              <a:buNone/>
              <a:defRPr/>
            </a:pPr>
            <a:r>
              <a:rPr lang="en-US" altLang="en-US" sz="1800" dirty="0"/>
              <a:t>}</a:t>
            </a:r>
          </a:p>
          <a:p>
            <a:pPr lvl="1">
              <a:defRPr/>
            </a:pPr>
            <a:r>
              <a:rPr lang="en-US" altLang="en-US" sz="1800" dirty="0"/>
              <a:t>.class10{</a:t>
            </a:r>
          </a:p>
          <a:p>
            <a:pPr marL="366713" lvl="1" indent="0">
              <a:buNone/>
              <a:defRPr/>
            </a:pPr>
            <a:r>
              <a:rPr lang="en-US" altLang="en-US" sz="1800" dirty="0"/>
              <a:t>Box-sizing: border-box | </a:t>
            </a:r>
            <a:r>
              <a:rPr lang="en-US" sz="1800" dirty="0"/>
              <a:t>content-box</a:t>
            </a:r>
            <a:endParaRPr lang="en-US" altLang="en-US" sz="1800" dirty="0"/>
          </a:p>
          <a:p>
            <a:pPr marL="366713" lvl="1" indent="0">
              <a:buNone/>
              <a:defRPr/>
            </a:pPr>
            <a:r>
              <a:rPr lang="en-US" altLang="en-US" sz="1800" dirty="0"/>
              <a:t>}</a:t>
            </a:r>
          </a:p>
          <a:p>
            <a:pPr lvl="1">
              <a:defRPr/>
            </a:pPr>
            <a:r>
              <a:rPr lang="en-US" altLang="en-US" sz="1800" dirty="0"/>
              <a:t>table, td, </a:t>
            </a:r>
            <a:r>
              <a:rPr lang="en-US" altLang="en-US" sz="1800" dirty="0" err="1"/>
              <a:t>th</a:t>
            </a:r>
            <a:r>
              <a:rPr lang="en-US" altLang="en-US" sz="1800" dirty="0"/>
              <a:t> {</a:t>
            </a:r>
          </a:p>
          <a:p>
            <a:pPr marL="366713" lvl="1" indent="0">
              <a:buNone/>
              <a:defRPr/>
            </a:pPr>
            <a:r>
              <a:rPr lang="en-US" altLang="en-US" sz="1800" dirty="0"/>
              <a:t>  border: 1px solid;</a:t>
            </a:r>
          </a:p>
          <a:p>
            <a:pPr marL="366713" lvl="1" indent="0">
              <a:buNone/>
              <a:defRPr/>
            </a:pPr>
            <a:r>
              <a:rPr lang="en-US" sz="1800" dirty="0"/>
              <a:t> vertical-align: top | center | bottom;</a:t>
            </a:r>
            <a:endParaRPr lang="en-US" altLang="en-US" sz="1800" dirty="0"/>
          </a:p>
          <a:p>
            <a:pPr marL="366713" lvl="1" indent="0">
              <a:buNone/>
              <a:defRPr/>
            </a:pPr>
            <a:r>
              <a:rPr lang="en-US" altLang="en-US" sz="1800" dirty="0"/>
              <a:t>}</a:t>
            </a:r>
          </a:p>
          <a:p>
            <a:pPr lvl="1">
              <a:defRPr/>
            </a:pPr>
            <a:r>
              <a:rPr lang="en-US" altLang="en-US" sz="1800" dirty="0"/>
              <a:t>table {</a:t>
            </a:r>
          </a:p>
          <a:p>
            <a:pPr marL="366713" lvl="1" indent="0">
              <a:buNone/>
              <a:defRPr/>
            </a:pPr>
            <a:r>
              <a:rPr lang="en-US" altLang="en-US" sz="1800" dirty="0"/>
              <a:t>       width: 100%;</a:t>
            </a:r>
          </a:p>
          <a:p>
            <a:pPr marL="366713" lvl="1" indent="0">
              <a:buNone/>
              <a:defRPr/>
            </a:pPr>
            <a:r>
              <a:rPr lang="en-US" altLang="en-US" sz="1800" dirty="0"/>
              <a:t>       border-collapse: collapse;</a:t>
            </a:r>
          </a:p>
          <a:p>
            <a:pPr marL="366713" lvl="1" indent="0">
              <a:buNone/>
              <a:defRPr/>
            </a:pPr>
            <a:r>
              <a:rPr lang="en-US" altLang="en-US" sz="1800" dirty="0"/>
              <a:t>}</a:t>
            </a:r>
          </a:p>
        </p:txBody>
      </p:sp>
      <p:sp>
        <p:nvSpPr>
          <p:cNvPr id="4" name="Slide Number Placeholder 3">
            <a:extLst>
              <a:ext uri="{FF2B5EF4-FFF2-40B4-BE49-F238E27FC236}">
                <a16:creationId xmlns:a16="http://schemas.microsoft.com/office/drawing/2014/main" id="{8FCFDEC9-8520-4F28-A258-5E1BE98150EF}"/>
              </a:ext>
            </a:extLst>
          </p:cNvPr>
          <p:cNvSpPr>
            <a:spLocks noGrp="1"/>
          </p:cNvSpPr>
          <p:nvPr>
            <p:ph type="sldNum" sz="quarter" idx="12"/>
          </p:nvPr>
        </p:nvSpPr>
        <p:spPr/>
        <p:txBody>
          <a:bodyPr/>
          <a:lstStyle/>
          <a:p>
            <a:fld id="{0FF54DE5-C571-48E8-A5BC-B369434E2F44}" type="slidenum">
              <a:rPr lang="en-US" smtClean="0"/>
              <a:t>15</a:t>
            </a:fld>
            <a:endParaRPr lang="en-US" dirty="0"/>
          </a:p>
        </p:txBody>
      </p:sp>
    </p:spTree>
    <p:extLst>
      <p:ext uri="{BB962C8B-B14F-4D97-AF65-F5344CB8AC3E}">
        <p14:creationId xmlns:p14="http://schemas.microsoft.com/office/powerpoint/2010/main" val="298220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01AA-192F-436E-B72D-33D82420D019}"/>
              </a:ext>
            </a:extLst>
          </p:cNvPr>
          <p:cNvSpPr>
            <a:spLocks noGrp="1"/>
          </p:cNvSpPr>
          <p:nvPr>
            <p:ph type="title"/>
          </p:nvPr>
        </p:nvSpPr>
        <p:spPr/>
        <p:txBody>
          <a:bodyPr/>
          <a:lstStyle/>
          <a:p>
            <a:r>
              <a:rPr lang="en-US" dirty="0" smtClean="0"/>
              <a:t>CSS Box </a:t>
            </a:r>
            <a:r>
              <a:rPr lang="en-US" dirty="0"/>
              <a:t>Model</a:t>
            </a:r>
          </a:p>
        </p:txBody>
      </p:sp>
      <p:sp>
        <p:nvSpPr>
          <p:cNvPr id="3" name="Content Placeholder 2">
            <a:extLst>
              <a:ext uri="{FF2B5EF4-FFF2-40B4-BE49-F238E27FC236}">
                <a16:creationId xmlns:a16="http://schemas.microsoft.com/office/drawing/2014/main" id="{AF087A91-3D30-49C1-ABAD-46F8ABF1A8EC}"/>
              </a:ext>
            </a:extLst>
          </p:cNvPr>
          <p:cNvSpPr>
            <a:spLocks noGrp="1"/>
          </p:cNvSpPr>
          <p:nvPr>
            <p:ph idx="1"/>
          </p:nvPr>
        </p:nvSpPr>
        <p:spPr/>
        <p:txBody>
          <a:bodyPr/>
          <a:lstStyle/>
          <a:p>
            <a:pPr marL="0" indent="0">
              <a:buNone/>
            </a:pPr>
            <a:r>
              <a:rPr lang="en-US" altLang="en-US" sz="2400" b="1" dirty="0"/>
              <a:t>In CSS, the term "box model" is used when talking about design and layout.</a:t>
            </a:r>
          </a:p>
          <a:p>
            <a:pPr marL="0" indent="0">
              <a:buNone/>
            </a:pPr>
            <a:r>
              <a:rPr lang="en-US" altLang="en-US" dirty="0"/>
              <a:t>It consists of: margins, borders, padding, and the actual content. The image below illustrates the box model</a:t>
            </a:r>
            <a:r>
              <a:rPr lang="en-US" altLang="en-US" dirty="0" smtClean="0"/>
              <a:t>:</a:t>
            </a:r>
          </a:p>
          <a:p>
            <a:pPr marL="0" indent="0">
              <a:buNone/>
            </a:pPr>
            <a:endParaRPr lang="en-US" altLang="en-US" dirty="0"/>
          </a:p>
        </p:txBody>
      </p:sp>
      <p:sp>
        <p:nvSpPr>
          <p:cNvPr id="4" name="Slide Number Placeholder 3">
            <a:extLst>
              <a:ext uri="{FF2B5EF4-FFF2-40B4-BE49-F238E27FC236}">
                <a16:creationId xmlns:a16="http://schemas.microsoft.com/office/drawing/2014/main" id="{F60D2DBD-1382-43EA-BE48-45347C01F860}"/>
              </a:ext>
            </a:extLst>
          </p:cNvPr>
          <p:cNvSpPr>
            <a:spLocks noGrp="1"/>
          </p:cNvSpPr>
          <p:nvPr>
            <p:ph type="sldNum" sz="quarter" idx="12"/>
          </p:nvPr>
        </p:nvSpPr>
        <p:spPr/>
        <p:txBody>
          <a:bodyPr/>
          <a:lstStyle/>
          <a:p>
            <a:fld id="{0FF54DE5-C571-48E8-A5BC-B369434E2F44}" type="slidenum">
              <a:rPr lang="en-US" smtClean="0"/>
              <a:t>16</a:t>
            </a:fld>
            <a:endParaRPr lang="en-US" dirty="0"/>
          </a:p>
        </p:txBody>
      </p:sp>
      <p:pic>
        <p:nvPicPr>
          <p:cNvPr id="5"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8037" y="3513221"/>
            <a:ext cx="78787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040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566E0-7EC6-48AC-BC55-2BD65E678D82}"/>
              </a:ext>
            </a:extLst>
          </p:cNvPr>
          <p:cNvSpPr>
            <a:spLocks noGrp="1"/>
          </p:cNvSpPr>
          <p:nvPr>
            <p:ph type="title"/>
          </p:nvPr>
        </p:nvSpPr>
        <p:spPr/>
        <p:txBody>
          <a:bodyPr/>
          <a:lstStyle/>
          <a:p>
            <a:r>
              <a:rPr lang="en-US" dirty="0"/>
              <a:t>Box Model</a:t>
            </a:r>
          </a:p>
        </p:txBody>
      </p:sp>
      <p:sp>
        <p:nvSpPr>
          <p:cNvPr id="3" name="Content Placeholder 2">
            <a:extLst>
              <a:ext uri="{FF2B5EF4-FFF2-40B4-BE49-F238E27FC236}">
                <a16:creationId xmlns:a16="http://schemas.microsoft.com/office/drawing/2014/main" id="{024265B0-61D8-4956-B3E0-CEDE555B1381}"/>
              </a:ext>
            </a:extLst>
          </p:cNvPr>
          <p:cNvSpPr>
            <a:spLocks noGrp="1"/>
          </p:cNvSpPr>
          <p:nvPr>
            <p:ph idx="1"/>
          </p:nvPr>
        </p:nvSpPr>
        <p:spPr/>
        <p:txBody>
          <a:bodyPr/>
          <a:lstStyle/>
          <a:p>
            <a:r>
              <a:rPr lang="en-US" altLang="en-US" b="1" dirty="0"/>
              <a:t>Content</a:t>
            </a:r>
            <a:r>
              <a:rPr lang="en-US" altLang="en-US" dirty="0"/>
              <a:t> - The content of the box, where text and images appear</a:t>
            </a:r>
          </a:p>
          <a:p>
            <a:r>
              <a:rPr lang="en-US" altLang="en-US" b="1" dirty="0"/>
              <a:t>Padding</a:t>
            </a:r>
            <a:r>
              <a:rPr lang="en-US" altLang="en-US" dirty="0"/>
              <a:t> - Clears an area around the content. The padding is transparent</a:t>
            </a:r>
          </a:p>
          <a:p>
            <a:r>
              <a:rPr lang="en-US" altLang="en-US" b="1" dirty="0"/>
              <a:t>Border</a:t>
            </a:r>
            <a:r>
              <a:rPr lang="en-US" altLang="en-US" dirty="0"/>
              <a:t> - A border that goes around the padding and content</a:t>
            </a:r>
          </a:p>
          <a:p>
            <a:r>
              <a:rPr lang="en-US" altLang="en-US" b="1" dirty="0"/>
              <a:t>Margin</a:t>
            </a:r>
            <a:r>
              <a:rPr lang="en-US" altLang="en-US" dirty="0"/>
              <a:t> - Clears an area outside the border. The margin is </a:t>
            </a:r>
            <a:r>
              <a:rPr lang="en-US" altLang="en-US" dirty="0" smtClean="0"/>
              <a:t>transparent</a:t>
            </a:r>
            <a:endParaRPr lang="en-US" altLang="en-US" dirty="0"/>
          </a:p>
        </p:txBody>
      </p:sp>
      <p:sp>
        <p:nvSpPr>
          <p:cNvPr id="4" name="Slide Number Placeholder 3">
            <a:extLst>
              <a:ext uri="{FF2B5EF4-FFF2-40B4-BE49-F238E27FC236}">
                <a16:creationId xmlns:a16="http://schemas.microsoft.com/office/drawing/2014/main" id="{7CC37825-E7F1-48EF-BD57-3A83FB3994D8}"/>
              </a:ext>
            </a:extLst>
          </p:cNvPr>
          <p:cNvSpPr>
            <a:spLocks noGrp="1"/>
          </p:cNvSpPr>
          <p:nvPr>
            <p:ph type="sldNum" sz="quarter" idx="12"/>
          </p:nvPr>
        </p:nvSpPr>
        <p:spPr/>
        <p:txBody>
          <a:bodyPr/>
          <a:lstStyle/>
          <a:p>
            <a:fld id="{0FF54DE5-C571-48E8-A5BC-B369434E2F44}" type="slidenum">
              <a:rPr lang="en-US" smtClean="0"/>
              <a:t>17</a:t>
            </a:fld>
            <a:endParaRPr lang="en-US" dirty="0"/>
          </a:p>
        </p:txBody>
      </p:sp>
    </p:spTree>
    <p:extLst>
      <p:ext uri="{BB962C8B-B14F-4D97-AF65-F5344CB8AC3E}">
        <p14:creationId xmlns:p14="http://schemas.microsoft.com/office/powerpoint/2010/main" val="239320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6EE4-2D02-442D-84C4-3E06A277A6E0}"/>
              </a:ext>
            </a:extLst>
          </p:cNvPr>
          <p:cNvSpPr>
            <a:spLocks noGrp="1"/>
          </p:cNvSpPr>
          <p:nvPr>
            <p:ph type="title"/>
          </p:nvPr>
        </p:nvSpPr>
        <p:spPr/>
        <p:txBody>
          <a:bodyPr/>
          <a:lstStyle/>
          <a:p>
            <a:r>
              <a:rPr lang="en-US" dirty="0"/>
              <a:t>CSS Pseudo-classes</a:t>
            </a:r>
          </a:p>
        </p:txBody>
      </p:sp>
      <p:sp>
        <p:nvSpPr>
          <p:cNvPr id="3" name="Content Placeholder 2">
            <a:extLst>
              <a:ext uri="{FF2B5EF4-FFF2-40B4-BE49-F238E27FC236}">
                <a16:creationId xmlns:a16="http://schemas.microsoft.com/office/drawing/2014/main" id="{6E77427C-9350-4811-BD1F-E523862FD1D2}"/>
              </a:ext>
            </a:extLst>
          </p:cNvPr>
          <p:cNvSpPr>
            <a:spLocks noGrp="1"/>
          </p:cNvSpPr>
          <p:nvPr>
            <p:ph idx="1"/>
          </p:nvPr>
        </p:nvSpPr>
        <p:spPr/>
        <p:txBody>
          <a:bodyPr/>
          <a:lstStyle/>
          <a:p>
            <a:pPr>
              <a:defRPr/>
            </a:pPr>
            <a:r>
              <a:rPr lang="en-US" sz="1800" b="1" dirty="0"/>
              <a:t>What are Pseudo-classes?</a:t>
            </a:r>
          </a:p>
          <a:p>
            <a:pPr lvl="1">
              <a:defRPr/>
            </a:pPr>
            <a:r>
              <a:rPr lang="en-US" sz="1800" dirty="0"/>
              <a:t>A pseudo-class is used to define a special state of an element.</a:t>
            </a:r>
          </a:p>
          <a:p>
            <a:pPr lvl="1">
              <a:defRPr/>
            </a:pPr>
            <a:r>
              <a:rPr lang="en-US" sz="1800" dirty="0"/>
              <a:t>For example, it can be used to:</a:t>
            </a:r>
          </a:p>
          <a:p>
            <a:pPr lvl="1">
              <a:defRPr/>
            </a:pPr>
            <a:r>
              <a:rPr lang="en-US" sz="1800" dirty="0"/>
              <a:t>Style an element when a user </a:t>
            </a:r>
            <a:r>
              <a:rPr lang="en-US" sz="1800" dirty="0" smtClean="0"/>
              <a:t>mouse </a:t>
            </a:r>
            <a:r>
              <a:rPr lang="en-US" sz="1800" dirty="0"/>
              <a:t>over it</a:t>
            </a:r>
          </a:p>
          <a:p>
            <a:pPr lvl="1">
              <a:defRPr/>
            </a:pPr>
            <a:r>
              <a:rPr lang="en-US" sz="1800" dirty="0"/>
              <a:t>Style visited and unvisited links differently</a:t>
            </a:r>
          </a:p>
          <a:p>
            <a:pPr lvl="1">
              <a:defRPr/>
            </a:pPr>
            <a:r>
              <a:rPr lang="en-US" sz="1800" dirty="0"/>
              <a:t>Style an element when it gets focus</a:t>
            </a:r>
          </a:p>
          <a:p>
            <a:pPr marL="366713" lvl="1" indent="0">
              <a:buFont typeface="Wingdings 2" panose="05020102010507070707" pitchFamily="18" charset="2"/>
              <a:buNone/>
              <a:defRPr/>
            </a:pPr>
            <a:endParaRPr lang="en-US" sz="1800" dirty="0"/>
          </a:p>
          <a:p>
            <a:pPr marL="0" indent="0">
              <a:buNone/>
              <a:defRPr/>
            </a:pPr>
            <a:r>
              <a:rPr lang="en-US" sz="1600" dirty="0"/>
              <a:t>       a:hover {color: #FF00FF;}</a:t>
            </a:r>
          </a:p>
          <a:p>
            <a:pPr marL="0" indent="0">
              <a:buNone/>
              <a:defRPr/>
            </a:pPr>
            <a:r>
              <a:rPr lang="en-US" sz="1600" dirty="0"/>
              <a:t>       p:first-child{color:red;}</a:t>
            </a:r>
          </a:p>
          <a:p>
            <a:pPr marL="0" indent="0">
              <a:buNone/>
              <a:defRPr/>
            </a:pPr>
            <a:r>
              <a:rPr lang="en-US" sz="1600" dirty="0"/>
              <a:t>       a:hover{text-decoration:underline;}</a:t>
            </a:r>
          </a:p>
          <a:p>
            <a:pPr marL="0" indent="0">
              <a:buNone/>
              <a:defRPr/>
            </a:pPr>
            <a:r>
              <a:rPr lang="en-US" sz="1600" dirty="0"/>
              <a:t>       </a:t>
            </a:r>
            <a:r>
              <a:rPr lang="en-US" sz="1600" dirty="0" err="1"/>
              <a:t>Input:focus</a:t>
            </a:r>
            <a:r>
              <a:rPr lang="en-US" sz="1600" dirty="0"/>
              <a:t>{</a:t>
            </a:r>
            <a:r>
              <a:rPr lang="en-US" sz="1600" dirty="0" err="1"/>
              <a:t>background:black</a:t>
            </a:r>
            <a:r>
              <a:rPr lang="en-US" sz="1600" dirty="0"/>
              <a:t>}</a:t>
            </a:r>
          </a:p>
          <a:p>
            <a:pPr marL="0" indent="0">
              <a:buNone/>
              <a:defRPr/>
            </a:pPr>
            <a:r>
              <a:rPr lang="en-US" sz="1600" dirty="0"/>
              <a:t>       </a:t>
            </a:r>
            <a:r>
              <a:rPr lang="en-US" sz="1600" dirty="0" err="1"/>
              <a:t>ul</a:t>
            </a:r>
            <a:r>
              <a:rPr lang="en-US" sz="1600" dirty="0"/>
              <a:t> </a:t>
            </a:r>
            <a:r>
              <a:rPr lang="en-US" sz="1600" dirty="0" err="1"/>
              <a:t>li:nth-child</a:t>
            </a:r>
            <a:r>
              <a:rPr lang="en-US" sz="1600" dirty="0"/>
              <a:t>{border:1px solid red; border-radius:10px}</a:t>
            </a:r>
          </a:p>
          <a:p>
            <a:pPr marL="0" indent="0">
              <a:buNone/>
              <a:defRPr/>
            </a:pPr>
            <a:endParaRPr lang="en-US" sz="1600" dirty="0"/>
          </a:p>
        </p:txBody>
      </p:sp>
      <p:sp>
        <p:nvSpPr>
          <p:cNvPr id="4" name="Slide Number Placeholder 3">
            <a:extLst>
              <a:ext uri="{FF2B5EF4-FFF2-40B4-BE49-F238E27FC236}">
                <a16:creationId xmlns:a16="http://schemas.microsoft.com/office/drawing/2014/main" id="{F72A175A-CFF4-4C12-BECF-895C8948116E}"/>
              </a:ext>
            </a:extLst>
          </p:cNvPr>
          <p:cNvSpPr>
            <a:spLocks noGrp="1"/>
          </p:cNvSpPr>
          <p:nvPr>
            <p:ph type="sldNum" sz="quarter" idx="12"/>
          </p:nvPr>
        </p:nvSpPr>
        <p:spPr/>
        <p:txBody>
          <a:bodyPr/>
          <a:lstStyle/>
          <a:p>
            <a:fld id="{0FF54DE5-C571-48E8-A5BC-B369434E2F44}" type="slidenum">
              <a:rPr lang="en-US" smtClean="0"/>
              <a:t>18</a:t>
            </a:fld>
            <a:endParaRPr lang="en-US" dirty="0"/>
          </a:p>
        </p:txBody>
      </p:sp>
    </p:spTree>
    <p:extLst>
      <p:ext uri="{BB962C8B-B14F-4D97-AF65-F5344CB8AC3E}">
        <p14:creationId xmlns:p14="http://schemas.microsoft.com/office/powerpoint/2010/main" val="3540187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6FAD-8F1D-412A-89AF-2619B74F7165}"/>
              </a:ext>
            </a:extLst>
          </p:cNvPr>
          <p:cNvSpPr>
            <a:spLocks noGrp="1"/>
          </p:cNvSpPr>
          <p:nvPr>
            <p:ph type="title"/>
          </p:nvPr>
        </p:nvSpPr>
        <p:spPr/>
        <p:txBody>
          <a:bodyPr/>
          <a:lstStyle/>
          <a:p>
            <a:r>
              <a:rPr lang="en-US" dirty="0"/>
              <a:t>Pseudo-Elements</a:t>
            </a:r>
            <a:endParaRPr lang="en-US" b="1" dirty="0"/>
          </a:p>
        </p:txBody>
      </p:sp>
      <p:sp>
        <p:nvSpPr>
          <p:cNvPr id="3" name="Content Placeholder 2">
            <a:extLst>
              <a:ext uri="{FF2B5EF4-FFF2-40B4-BE49-F238E27FC236}">
                <a16:creationId xmlns:a16="http://schemas.microsoft.com/office/drawing/2014/main" id="{8BAA66C5-F02C-4F34-902D-4DC7391DFADB}"/>
              </a:ext>
            </a:extLst>
          </p:cNvPr>
          <p:cNvSpPr>
            <a:spLocks noGrp="1"/>
          </p:cNvSpPr>
          <p:nvPr>
            <p:ph idx="1"/>
          </p:nvPr>
        </p:nvSpPr>
        <p:spPr/>
        <p:txBody>
          <a:bodyPr/>
          <a:lstStyle/>
          <a:p>
            <a:pPr>
              <a:defRPr/>
            </a:pPr>
            <a:r>
              <a:rPr lang="en-US" sz="1800" dirty="0"/>
              <a:t>A CSS pseudo-element is used to style specified parts of an element.</a:t>
            </a:r>
          </a:p>
          <a:p>
            <a:pPr lvl="1">
              <a:defRPr/>
            </a:pPr>
            <a:r>
              <a:rPr lang="en-US" sz="1500" dirty="0"/>
              <a:t>For example, it can be used to:</a:t>
            </a:r>
          </a:p>
          <a:p>
            <a:pPr lvl="1">
              <a:defRPr/>
            </a:pPr>
            <a:r>
              <a:rPr lang="en-US" sz="1500" dirty="0"/>
              <a:t>Style the first letter, or line, of an element</a:t>
            </a:r>
          </a:p>
          <a:p>
            <a:pPr lvl="1">
              <a:defRPr/>
            </a:pPr>
            <a:r>
              <a:rPr lang="en-US" sz="1500" dirty="0"/>
              <a:t>Insert content before, or after, the content of an element</a:t>
            </a:r>
          </a:p>
          <a:p>
            <a:pPr marL="366713" lvl="1" indent="0">
              <a:buFont typeface="Wingdings 2" panose="05020102010507070707" pitchFamily="18" charset="2"/>
              <a:buNone/>
              <a:defRPr/>
            </a:pPr>
            <a:endParaRPr lang="en-US" sz="1500" dirty="0"/>
          </a:p>
          <a:p>
            <a:pPr marL="0" indent="0">
              <a:buNone/>
              <a:defRPr/>
            </a:pPr>
            <a:r>
              <a:rPr lang="en-US" sz="1600" dirty="0"/>
              <a:t>p::first-letter{Background:green; </a:t>
            </a:r>
            <a:r>
              <a:rPr lang="en-US" sz="1600" dirty="0" err="1"/>
              <a:t>color:blue</a:t>
            </a:r>
            <a:r>
              <a:rPr lang="en-US" sz="1600" dirty="0"/>
              <a:t>}</a:t>
            </a:r>
          </a:p>
          <a:p>
            <a:pPr marL="0" indent="0">
              <a:buNone/>
              <a:defRPr/>
            </a:pPr>
            <a:r>
              <a:rPr lang="en-US" sz="1600" dirty="0"/>
              <a:t>P::first-line{font-size:10px;}</a:t>
            </a:r>
          </a:p>
          <a:p>
            <a:pPr marL="0" indent="0">
              <a:buNone/>
              <a:defRPr/>
            </a:pPr>
            <a:r>
              <a:rPr lang="en-US" sz="1600" dirty="0"/>
              <a:t>p::after { content: ”Remember this”; </a:t>
            </a:r>
            <a:r>
              <a:rPr lang="en-US" sz="1600" dirty="0" err="1"/>
              <a:t>color:red</a:t>
            </a:r>
            <a:r>
              <a:rPr lang="en-US" sz="1600" dirty="0"/>
              <a:t>; </a:t>
            </a:r>
            <a:r>
              <a:rPr lang="en-US" sz="1600" dirty="0" err="1"/>
              <a:t>font-weight:bold</a:t>
            </a:r>
            <a:r>
              <a:rPr lang="en-US" sz="1600" dirty="0"/>
              <a:t>;}</a:t>
            </a:r>
          </a:p>
          <a:p>
            <a:pPr marL="0" indent="0">
              <a:buNone/>
              <a:defRPr/>
            </a:pPr>
            <a:r>
              <a:rPr lang="en-US" sz="1600" dirty="0"/>
              <a:t>p::before { content: ”Remember this”; </a:t>
            </a:r>
            <a:r>
              <a:rPr lang="en-US" sz="1600" dirty="0" err="1"/>
              <a:t>color:red</a:t>
            </a:r>
            <a:r>
              <a:rPr lang="en-US" sz="1600" dirty="0"/>
              <a:t>; </a:t>
            </a:r>
            <a:r>
              <a:rPr lang="en-US" sz="1600" dirty="0" err="1"/>
              <a:t>font-weight:bold</a:t>
            </a:r>
            <a:r>
              <a:rPr lang="en-US" sz="1600" dirty="0"/>
              <a:t>;}</a:t>
            </a:r>
          </a:p>
          <a:p>
            <a:pPr marL="0" indent="0">
              <a:buNone/>
              <a:defRPr/>
            </a:pPr>
            <a:endParaRPr lang="en-US" sz="1600" dirty="0"/>
          </a:p>
          <a:p>
            <a:pPr marL="0" indent="0">
              <a:buNone/>
              <a:defRPr/>
            </a:pPr>
            <a:endParaRPr lang="en-US" sz="1800" dirty="0"/>
          </a:p>
        </p:txBody>
      </p:sp>
      <p:sp>
        <p:nvSpPr>
          <p:cNvPr id="4" name="Slide Number Placeholder 3">
            <a:extLst>
              <a:ext uri="{FF2B5EF4-FFF2-40B4-BE49-F238E27FC236}">
                <a16:creationId xmlns:a16="http://schemas.microsoft.com/office/drawing/2014/main" id="{C7D0C658-8587-4776-B0FF-82CDEFA202D9}"/>
              </a:ext>
            </a:extLst>
          </p:cNvPr>
          <p:cNvSpPr>
            <a:spLocks noGrp="1"/>
          </p:cNvSpPr>
          <p:nvPr>
            <p:ph type="sldNum" sz="quarter" idx="12"/>
          </p:nvPr>
        </p:nvSpPr>
        <p:spPr/>
        <p:txBody>
          <a:bodyPr/>
          <a:lstStyle/>
          <a:p>
            <a:fld id="{0FF54DE5-C571-48E8-A5BC-B369434E2F44}" type="slidenum">
              <a:rPr lang="en-US" smtClean="0"/>
              <a:t>19</a:t>
            </a:fld>
            <a:endParaRPr lang="en-US" dirty="0"/>
          </a:p>
        </p:txBody>
      </p:sp>
    </p:spTree>
    <p:extLst>
      <p:ext uri="{BB962C8B-B14F-4D97-AF65-F5344CB8AC3E}">
        <p14:creationId xmlns:p14="http://schemas.microsoft.com/office/powerpoint/2010/main" val="2113423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Introduction to CSS</a:t>
            </a:r>
            <a:endParaRPr lang="en-US" dirty="0"/>
          </a:p>
        </p:txBody>
      </p:sp>
      <p:sp>
        <p:nvSpPr>
          <p:cNvPr id="14" name="Content Placeholder 13"/>
          <p:cNvSpPr>
            <a:spLocks noGrp="1"/>
          </p:cNvSpPr>
          <p:nvPr>
            <p:ph idx="1"/>
          </p:nvPr>
        </p:nvSpPr>
        <p:spPr>
          <a:xfrm>
            <a:off x="1104900" y="1600200"/>
            <a:ext cx="9982200" cy="4572000"/>
          </a:xfrm>
        </p:spPr>
        <p:txBody>
          <a:bodyPr/>
          <a:lstStyle/>
          <a:p>
            <a:r>
              <a:rPr lang="en-US" altLang="en-US" dirty="0"/>
              <a:t>Covered in this Session:</a:t>
            </a:r>
          </a:p>
          <a:p>
            <a:pPr lvl="2"/>
            <a:r>
              <a:rPr lang="en-US" altLang="en-US" dirty="0"/>
              <a:t>Introduction to CSS</a:t>
            </a:r>
          </a:p>
          <a:p>
            <a:pPr lvl="2"/>
            <a:r>
              <a:rPr lang="en-US" altLang="en-US" dirty="0"/>
              <a:t>Ways to </a:t>
            </a:r>
            <a:r>
              <a:rPr lang="en-US" altLang="en-US" dirty="0" smtClean="0"/>
              <a:t>include </a:t>
            </a:r>
            <a:r>
              <a:rPr lang="en-US" altLang="en-US" dirty="0"/>
              <a:t>CSS </a:t>
            </a:r>
          </a:p>
          <a:p>
            <a:pPr lvl="2"/>
            <a:r>
              <a:rPr lang="en-US" altLang="en-US" dirty="0"/>
              <a:t>Understand how to declare a style</a:t>
            </a:r>
          </a:p>
          <a:p>
            <a:pPr lvl="2"/>
            <a:r>
              <a:rPr lang="en-US" altLang="en-US" dirty="0"/>
              <a:t>Understand the differences among inline, internal, and external style sheets</a:t>
            </a:r>
          </a:p>
          <a:p>
            <a:pPr lvl="2"/>
            <a:r>
              <a:rPr lang="en-US" altLang="en-US" dirty="0"/>
              <a:t>ID vs Class</a:t>
            </a:r>
          </a:p>
          <a:p>
            <a:pPr lvl="2"/>
            <a:r>
              <a:rPr lang="en-US" altLang="en-US" dirty="0"/>
              <a:t>Basic CSS Properties </a:t>
            </a:r>
          </a:p>
          <a:p>
            <a:pPr lvl="2"/>
            <a:r>
              <a:rPr lang="en-US" altLang="en-US" dirty="0"/>
              <a:t>Advance CSS Properties</a:t>
            </a:r>
          </a:p>
          <a:p>
            <a:pPr lvl="2"/>
            <a:r>
              <a:rPr lang="en-US" altLang="en-US" dirty="0"/>
              <a:t>Box Model</a:t>
            </a:r>
          </a:p>
          <a:p>
            <a:pPr lvl="2"/>
            <a:r>
              <a:rPr lang="en-US" altLang="en-US" dirty="0"/>
              <a:t>Pseudo-Class</a:t>
            </a:r>
          </a:p>
          <a:p>
            <a:pPr lvl="2"/>
            <a:r>
              <a:rPr lang="en-US" altLang="en-US" dirty="0"/>
              <a:t>Pseudo-elements</a:t>
            </a:r>
          </a:p>
          <a:p>
            <a:pPr lvl="2"/>
            <a:r>
              <a:rPr lang="en-US" altLang="en-US" dirty="0"/>
              <a:t>Form Design</a:t>
            </a:r>
          </a:p>
          <a:p>
            <a:pPr lvl="2"/>
            <a:r>
              <a:rPr lang="en-US" altLang="en-US" dirty="0"/>
              <a:t>Media Queries</a:t>
            </a:r>
          </a:p>
        </p:txBody>
      </p:sp>
      <p:sp>
        <p:nvSpPr>
          <p:cNvPr id="2" name="Slide Number Placeholder 1">
            <a:extLst>
              <a:ext uri="{FF2B5EF4-FFF2-40B4-BE49-F238E27FC236}">
                <a16:creationId xmlns:a16="http://schemas.microsoft.com/office/drawing/2014/main" id="{DA7DF46B-8038-42F1-901E-3C3EE59E4A79}"/>
              </a:ext>
            </a:extLst>
          </p:cNvPr>
          <p:cNvSpPr>
            <a:spLocks noGrp="1"/>
          </p:cNvSpPr>
          <p:nvPr>
            <p:ph type="sldNum" sz="quarter" idx="12"/>
          </p:nvPr>
        </p:nvSpPr>
        <p:spPr/>
        <p:txBody>
          <a:bodyPr/>
          <a:lstStyle/>
          <a:p>
            <a:fld id="{0FF54DE5-C571-48E8-A5BC-B369434E2F44}" type="slidenum">
              <a:rPr lang="en-US" smtClean="0"/>
              <a:t>2</a:t>
            </a:fld>
            <a:endParaRPr lang="en-US" dirty="0"/>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Forms</a:t>
            </a:r>
          </a:p>
        </p:txBody>
      </p:sp>
      <p:sp>
        <p:nvSpPr>
          <p:cNvPr id="3" name="Content Placeholder 2"/>
          <p:cNvSpPr>
            <a:spLocks noGrp="1"/>
          </p:cNvSpPr>
          <p:nvPr>
            <p:ph idx="1"/>
          </p:nvPr>
        </p:nvSpPr>
        <p:spPr/>
        <p:txBody>
          <a:bodyPr>
            <a:normAutofit fontScale="92500"/>
          </a:bodyPr>
          <a:lstStyle/>
          <a:p>
            <a:r>
              <a:rPr lang="en-US" altLang="en-US" dirty="0"/>
              <a:t>input[type=text] {width: 100%; padding: 12px 20px; margin: 8px 0; box-sizing: border-box;}</a:t>
            </a:r>
          </a:p>
          <a:p>
            <a:r>
              <a:rPr lang="en-US" altLang="en-US" dirty="0"/>
              <a:t>input[type=text]:focus {background-color: </a:t>
            </a:r>
            <a:r>
              <a:rPr lang="en-US" altLang="en-US" dirty="0" smtClean="0"/>
              <a:t>#</a:t>
            </a:r>
            <a:r>
              <a:rPr lang="en-US" altLang="en-US" dirty="0" err="1" smtClean="0"/>
              <a:t>ffffff</a:t>
            </a:r>
            <a:r>
              <a:rPr lang="en-US" altLang="en-US" dirty="0" smtClean="0"/>
              <a:t>;}</a:t>
            </a:r>
            <a:endParaRPr lang="en-US" altLang="en-US" dirty="0"/>
          </a:p>
          <a:p>
            <a:r>
              <a:rPr lang="en-US" altLang="en-US" dirty="0" err="1"/>
              <a:t>textarea</a:t>
            </a:r>
            <a:r>
              <a:rPr lang="en-US" altLang="en-US" dirty="0"/>
              <a:t> {width: 100%; height: 150px;  padding: 12px 20px; box-sizing: border-box;  border: 2px solid #ccc; border-radius: 4px;background-color: #f8f8f8;resize: none;</a:t>
            </a:r>
            <a:br>
              <a:rPr lang="en-US" altLang="en-US" dirty="0"/>
            </a:br>
            <a:r>
              <a:rPr lang="en-US" altLang="en-US" dirty="0"/>
              <a:t>}</a:t>
            </a:r>
          </a:p>
          <a:p>
            <a:r>
              <a:rPr lang="en-US" altLang="en-US" dirty="0"/>
              <a:t>select {width: 100%;  padding: 16px 20px;  border: none;   border-radius: 4px;  background-color: #f1f1f1;</a:t>
            </a:r>
            <a:br>
              <a:rPr lang="en-US" altLang="en-US" dirty="0"/>
            </a:br>
            <a:r>
              <a:rPr lang="en-US" altLang="en-US" dirty="0"/>
              <a:t>}</a:t>
            </a:r>
          </a:p>
          <a:p>
            <a:r>
              <a:rPr lang="en-US" altLang="en-US" dirty="0"/>
              <a:t>input[type=button]{background-color: #04AA6D; border: none;  color: white;   padding: 16px 32px; text-decoration: none;   margin: 4px 2px;  cursor: pointer;</a:t>
            </a:r>
          </a:p>
          <a:p>
            <a:r>
              <a:rPr lang="en-US" altLang="en-US" dirty="0"/>
              <a:t>}</a:t>
            </a:r>
          </a:p>
          <a:p>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20</a:t>
            </a:fld>
            <a:endParaRPr lang="en-US" dirty="0"/>
          </a:p>
        </p:txBody>
      </p:sp>
    </p:spTree>
    <p:extLst>
      <p:ext uri="{BB962C8B-B14F-4D97-AF65-F5344CB8AC3E}">
        <p14:creationId xmlns:p14="http://schemas.microsoft.com/office/powerpoint/2010/main" val="389030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l" rtl="0">
              <a:lnSpc>
                <a:spcPct val="90000"/>
              </a:lnSpc>
              <a:spcBef>
                <a:spcPct val="0"/>
              </a:spcBef>
            </a:pPr>
            <a:r>
              <a:rPr lang="en-US" altLang="en-US" sz="2800" dirty="0" smtClean="0">
                <a:latin typeface="+mj-lt"/>
              </a:rPr>
              <a:t>Media Queries</a:t>
            </a:r>
            <a:endParaRPr lang="en-US" sz="2800" dirty="0">
              <a:latin typeface="+mj-lt"/>
            </a:endParaRPr>
          </a:p>
        </p:txBody>
      </p:sp>
      <p:sp>
        <p:nvSpPr>
          <p:cNvPr id="3" name="Content Placeholder 2"/>
          <p:cNvSpPr>
            <a:spLocks noGrp="1"/>
          </p:cNvSpPr>
          <p:nvPr>
            <p:ph idx="1"/>
          </p:nvPr>
        </p:nvSpPr>
        <p:spPr/>
        <p:txBody>
          <a:bodyPr>
            <a:normAutofit/>
          </a:bodyPr>
          <a:lstStyle/>
          <a:p>
            <a:pPr marL="0" indent="0">
              <a:buNone/>
            </a:pPr>
            <a:r>
              <a:rPr lang="en-US" dirty="0"/>
              <a:t>Media queries can be used to check many things, such as</a:t>
            </a:r>
            <a:r>
              <a:rPr lang="en-US" dirty="0" smtClean="0"/>
              <a:t>:</a:t>
            </a:r>
          </a:p>
          <a:p>
            <a:pPr marL="0" indent="0">
              <a:spcBef>
                <a:spcPts val="0"/>
              </a:spcBef>
              <a:buNone/>
            </a:pPr>
            <a:endParaRPr lang="en-US" dirty="0"/>
          </a:p>
          <a:p>
            <a:pPr marL="91440">
              <a:spcBef>
                <a:spcPts val="0"/>
              </a:spcBef>
            </a:pPr>
            <a:r>
              <a:rPr lang="en-US" dirty="0"/>
              <a:t>width and height of the viewport</a:t>
            </a:r>
          </a:p>
          <a:p>
            <a:pPr marL="91440">
              <a:spcBef>
                <a:spcPts val="0"/>
              </a:spcBef>
            </a:pPr>
            <a:r>
              <a:rPr lang="en-US" dirty="0"/>
              <a:t>width and height of the device</a:t>
            </a:r>
          </a:p>
          <a:p>
            <a:pPr marL="91440">
              <a:spcBef>
                <a:spcPts val="0"/>
              </a:spcBef>
            </a:pPr>
            <a:r>
              <a:rPr lang="en-US" dirty="0"/>
              <a:t>orientation (is the tablet/phone in landscape or portrait mode?)</a:t>
            </a:r>
          </a:p>
          <a:p>
            <a:r>
              <a:rPr lang="en-US" dirty="0"/>
              <a:t>@media screen and (min-width: 480px) {</a:t>
            </a:r>
            <a:br>
              <a:rPr lang="en-US" dirty="0"/>
            </a:br>
            <a:r>
              <a:rPr lang="en-US" dirty="0"/>
              <a:t>  #</a:t>
            </a:r>
            <a:r>
              <a:rPr lang="en-US" dirty="0" err="1"/>
              <a:t>leftsidebar</a:t>
            </a:r>
            <a:r>
              <a:rPr lang="en-US" dirty="0"/>
              <a:t> {width: 200px; float: left;}</a:t>
            </a:r>
            <a:br>
              <a:rPr lang="en-US" dirty="0"/>
            </a:br>
            <a:r>
              <a:rPr lang="en-US" dirty="0"/>
              <a:t>  #main {margin-left: 216px;}</a:t>
            </a:r>
            <a:br>
              <a:rPr lang="en-US" dirty="0"/>
            </a:br>
            <a:r>
              <a:rPr lang="en-US" dirty="0" smtClean="0"/>
              <a:t>}</a:t>
            </a:r>
          </a:p>
          <a:p>
            <a:pPr>
              <a:spcBef>
                <a:spcPts val="0"/>
              </a:spcBef>
            </a:pPr>
            <a:r>
              <a:rPr lang="en-US" dirty="0"/>
              <a:t>@media screen and </a:t>
            </a:r>
            <a:r>
              <a:rPr lang="en-US" dirty="0" smtClean="0"/>
              <a:t>(max-width</a:t>
            </a:r>
            <a:r>
              <a:rPr lang="en-US" dirty="0"/>
              <a:t>: 480px) {</a:t>
            </a:r>
          </a:p>
          <a:p>
            <a:pPr>
              <a:spcBef>
                <a:spcPts val="0"/>
              </a:spcBef>
            </a:pPr>
            <a:r>
              <a:rPr lang="en-US" dirty="0"/>
              <a:t>  body {</a:t>
            </a:r>
          </a:p>
          <a:p>
            <a:pPr>
              <a:spcBef>
                <a:spcPts val="0"/>
              </a:spcBef>
            </a:pPr>
            <a:r>
              <a:rPr lang="en-US" dirty="0"/>
              <a:t>    background-color: </a:t>
            </a:r>
            <a:r>
              <a:rPr lang="en-US" dirty="0" err="1"/>
              <a:t>lightgreen</a:t>
            </a:r>
            <a:r>
              <a:rPr lang="en-US" dirty="0"/>
              <a:t>;</a:t>
            </a:r>
          </a:p>
          <a:p>
            <a:pPr>
              <a:spcBef>
                <a:spcPts val="0"/>
              </a:spcBef>
            </a:pPr>
            <a:r>
              <a:rPr lang="en-US" dirty="0"/>
              <a:t>  }</a:t>
            </a:r>
          </a:p>
          <a:p>
            <a:pPr>
              <a:spcBef>
                <a:spcPts val="0"/>
              </a:spcBef>
            </a:pPr>
            <a:r>
              <a:rPr lang="en-US" dirty="0"/>
              <a:t>}</a:t>
            </a:r>
          </a:p>
        </p:txBody>
      </p:sp>
      <p:sp>
        <p:nvSpPr>
          <p:cNvPr id="4" name="Slide Number Placeholder 3"/>
          <p:cNvSpPr>
            <a:spLocks noGrp="1"/>
          </p:cNvSpPr>
          <p:nvPr>
            <p:ph type="sldNum" sz="quarter" idx="12"/>
          </p:nvPr>
        </p:nvSpPr>
        <p:spPr/>
        <p:txBody>
          <a:bodyPr/>
          <a:lstStyle/>
          <a:p>
            <a:fld id="{0FF54DE5-C571-48E8-A5BC-B369434E2F44}" type="slidenum">
              <a:rPr lang="en-US" smtClean="0"/>
              <a:t>21</a:t>
            </a:fld>
            <a:endParaRPr lang="en-US" dirty="0"/>
          </a:p>
        </p:txBody>
      </p:sp>
    </p:spTree>
    <p:extLst>
      <p:ext uri="{BB962C8B-B14F-4D97-AF65-F5344CB8AC3E}">
        <p14:creationId xmlns:p14="http://schemas.microsoft.com/office/powerpoint/2010/main" val="303402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4900" y="1933304"/>
            <a:ext cx="9982200" cy="2590570"/>
          </a:xfrm>
        </p:spPr>
        <p:txBody>
          <a:bodyPr>
            <a:normAutofit/>
          </a:bodyPr>
          <a:lstStyle/>
          <a:p>
            <a:pPr marL="0" indent="0" algn="ctr">
              <a:buNone/>
            </a:pPr>
            <a:r>
              <a:rPr lang="en-US" sz="4000" b="1" dirty="0"/>
              <a:t>Thank you </a:t>
            </a:r>
          </a:p>
          <a:p>
            <a:pPr marL="0" indent="0" algn="ctr">
              <a:buNone/>
            </a:pPr>
            <a:r>
              <a:rPr lang="en-US" sz="4000" b="1" dirty="0"/>
              <a:t>&amp;</a:t>
            </a:r>
          </a:p>
          <a:p>
            <a:pPr marL="0" indent="0" algn="ctr">
              <a:buNone/>
            </a:pPr>
            <a:r>
              <a:rPr lang="en-US" sz="4000" b="1" dirty="0"/>
              <a:t>Any Questions.</a:t>
            </a:r>
          </a:p>
        </p:txBody>
      </p:sp>
      <p:sp>
        <p:nvSpPr>
          <p:cNvPr id="4" name="Slide Number Placeholder 3"/>
          <p:cNvSpPr>
            <a:spLocks noGrp="1"/>
          </p:cNvSpPr>
          <p:nvPr>
            <p:ph type="sldNum" sz="quarter" idx="12"/>
          </p:nvPr>
        </p:nvSpPr>
        <p:spPr/>
        <p:txBody>
          <a:bodyPr/>
          <a:lstStyle/>
          <a:p>
            <a:fld id="{0FF54DE5-C571-48E8-A5BC-B369434E2F44}" type="slidenum">
              <a:rPr lang="en-US" smtClean="0"/>
              <a:t>22</a:t>
            </a:fld>
            <a:endParaRPr lang="en-US" dirty="0"/>
          </a:p>
        </p:txBody>
      </p:sp>
    </p:spTree>
    <p:extLst>
      <p:ext uri="{BB962C8B-B14F-4D97-AF65-F5344CB8AC3E}">
        <p14:creationId xmlns:p14="http://schemas.microsoft.com/office/powerpoint/2010/main" val="31910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Introduction to CSS</a:t>
            </a:r>
            <a:endParaRPr lang="en-US" dirty="0"/>
          </a:p>
        </p:txBody>
      </p:sp>
      <p:sp>
        <p:nvSpPr>
          <p:cNvPr id="14" name="Content Placeholder 13"/>
          <p:cNvSpPr>
            <a:spLocks noGrp="1"/>
          </p:cNvSpPr>
          <p:nvPr>
            <p:ph idx="1"/>
          </p:nvPr>
        </p:nvSpPr>
        <p:spPr>
          <a:xfrm>
            <a:off x="1104900" y="1600200"/>
            <a:ext cx="9982200" cy="4572000"/>
          </a:xfrm>
        </p:spPr>
        <p:txBody>
          <a:bodyPr/>
          <a:lstStyle/>
          <a:p>
            <a:pPr>
              <a:defRPr/>
            </a:pPr>
            <a:r>
              <a:rPr lang="en-US" dirty="0"/>
              <a:t>CSS stands for </a:t>
            </a:r>
            <a:r>
              <a:rPr lang="en-US" b="1" dirty="0"/>
              <a:t>Cascading Style Sheets Styles</a:t>
            </a:r>
            <a:r>
              <a:rPr lang="en-US" dirty="0"/>
              <a:t> define how to display HTML elements </a:t>
            </a:r>
          </a:p>
          <a:p>
            <a:pPr>
              <a:defRPr/>
            </a:pPr>
            <a:r>
              <a:rPr lang="en-US" dirty="0"/>
              <a:t>Styles are normally saved in external .</a:t>
            </a:r>
            <a:r>
              <a:rPr lang="en-US" dirty="0" err="1"/>
              <a:t>css</a:t>
            </a:r>
            <a:r>
              <a:rPr lang="en-US" dirty="0"/>
              <a:t> files. External style sheets enable you to change the appearance and layout of all the pages in a Web site, just by editing one single file! </a:t>
            </a:r>
          </a:p>
        </p:txBody>
      </p:sp>
      <p:sp>
        <p:nvSpPr>
          <p:cNvPr id="2" name="Slide Number Placeholder 1">
            <a:extLst>
              <a:ext uri="{FF2B5EF4-FFF2-40B4-BE49-F238E27FC236}">
                <a16:creationId xmlns:a16="http://schemas.microsoft.com/office/drawing/2014/main" id="{DA7DF46B-8038-42F1-901E-3C3EE59E4A79}"/>
              </a:ext>
            </a:extLst>
          </p:cNvPr>
          <p:cNvSpPr>
            <a:spLocks noGrp="1"/>
          </p:cNvSpPr>
          <p:nvPr>
            <p:ph type="sldNum" sz="quarter" idx="12"/>
          </p:nvPr>
        </p:nvSpPr>
        <p:spPr/>
        <p:txBody>
          <a:bodyPr/>
          <a:lstStyle/>
          <a:p>
            <a:fld id="{0FF54DE5-C571-48E8-A5BC-B369434E2F44}" type="slidenum">
              <a:rPr lang="en-US" smtClean="0"/>
              <a:t>3</a:t>
            </a:fld>
            <a:endParaRPr lang="en-US" dirty="0"/>
          </a:p>
        </p:txBody>
      </p:sp>
    </p:spTree>
    <p:extLst>
      <p:ext uri="{BB962C8B-B14F-4D97-AF65-F5344CB8AC3E}">
        <p14:creationId xmlns:p14="http://schemas.microsoft.com/office/powerpoint/2010/main" val="84523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pPr lvl="2" eaLnBrk="1" hangingPunct="1"/>
            <a:r>
              <a:rPr lang="en-US" altLang="en-US" sz="2800" cap="none" dirty="0" smtClean="0">
                <a:latin typeface="+mj-lt"/>
              </a:rPr>
              <a:t>Introduction to CSS</a:t>
            </a:r>
            <a:endParaRPr lang="en-US" altLang="en-US" sz="2800" dirty="0" smtClean="0">
              <a:latin typeface="+mj-lt"/>
            </a:endParaRPr>
          </a:p>
        </p:txBody>
      </p:sp>
      <p:sp>
        <p:nvSpPr>
          <p:cNvPr id="14" name="Content Placeholder 13"/>
          <p:cNvSpPr>
            <a:spLocks noGrp="1"/>
          </p:cNvSpPr>
          <p:nvPr>
            <p:ph idx="1"/>
          </p:nvPr>
        </p:nvSpPr>
        <p:spPr>
          <a:xfrm>
            <a:off x="1104900" y="1600200"/>
            <a:ext cx="9982200" cy="4572000"/>
          </a:xfrm>
        </p:spPr>
        <p:txBody>
          <a:bodyPr/>
          <a:lstStyle/>
          <a:p>
            <a:pPr>
              <a:defRPr/>
            </a:pPr>
            <a:r>
              <a:rPr lang="en-US" dirty="0"/>
              <a:t>CSS stands for </a:t>
            </a:r>
            <a:r>
              <a:rPr lang="en-US" b="1" dirty="0"/>
              <a:t>Cascading Style Sheets Styles</a:t>
            </a:r>
            <a:r>
              <a:rPr lang="en-US" dirty="0"/>
              <a:t> define how to display HTML elements </a:t>
            </a:r>
          </a:p>
          <a:p>
            <a:pPr>
              <a:defRPr/>
            </a:pPr>
            <a:r>
              <a:rPr lang="en-US" dirty="0"/>
              <a:t>Styles are normally saved in external .</a:t>
            </a:r>
            <a:r>
              <a:rPr lang="en-US" dirty="0" err="1"/>
              <a:t>css</a:t>
            </a:r>
            <a:r>
              <a:rPr lang="en-US" dirty="0"/>
              <a:t> files. External style sheets enable you to change the appearance and layout of all the pages in a Web site, just by editing one single file! </a:t>
            </a:r>
          </a:p>
        </p:txBody>
      </p:sp>
      <p:sp>
        <p:nvSpPr>
          <p:cNvPr id="2" name="Slide Number Placeholder 1">
            <a:extLst>
              <a:ext uri="{FF2B5EF4-FFF2-40B4-BE49-F238E27FC236}">
                <a16:creationId xmlns:a16="http://schemas.microsoft.com/office/drawing/2014/main" id="{559EE869-EDB1-4AED-BE54-F285E8395BD4}"/>
              </a:ext>
            </a:extLst>
          </p:cNvPr>
          <p:cNvSpPr>
            <a:spLocks noGrp="1"/>
          </p:cNvSpPr>
          <p:nvPr>
            <p:ph type="sldNum" sz="quarter" idx="12"/>
          </p:nvPr>
        </p:nvSpPr>
        <p:spPr/>
        <p:txBody>
          <a:bodyPr/>
          <a:lstStyle/>
          <a:p>
            <a:fld id="{0FF54DE5-C571-48E8-A5BC-B369434E2F44}" type="slidenum">
              <a:rPr lang="en-US" smtClean="0"/>
              <a:t>4</a:t>
            </a:fld>
            <a:endParaRPr lang="en-US" dirty="0"/>
          </a:p>
        </p:txBody>
      </p:sp>
    </p:spTree>
    <p:extLst>
      <p:ext uri="{BB962C8B-B14F-4D97-AF65-F5344CB8AC3E}">
        <p14:creationId xmlns:p14="http://schemas.microsoft.com/office/powerpoint/2010/main" val="292472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tLang="en-US" dirty="0"/>
              <a:t>Three Ways to </a:t>
            </a:r>
            <a:r>
              <a:rPr lang="en-US" altLang="en-US" dirty="0" smtClean="0"/>
              <a:t>include </a:t>
            </a:r>
            <a:r>
              <a:rPr lang="en-US" altLang="en-US" dirty="0"/>
              <a:t>CSS</a:t>
            </a:r>
            <a:endParaRPr lang="en-US" dirty="0"/>
          </a:p>
        </p:txBody>
      </p:sp>
      <p:sp>
        <p:nvSpPr>
          <p:cNvPr id="14" name="Content Placeholder 13"/>
          <p:cNvSpPr>
            <a:spLocks noGrp="1"/>
          </p:cNvSpPr>
          <p:nvPr>
            <p:ph idx="1"/>
          </p:nvPr>
        </p:nvSpPr>
        <p:spPr>
          <a:xfrm>
            <a:off x="1104900" y="1600200"/>
            <a:ext cx="9982200" cy="4572000"/>
          </a:xfrm>
        </p:spPr>
        <p:txBody>
          <a:bodyPr>
            <a:normAutofit/>
          </a:bodyPr>
          <a:lstStyle/>
          <a:p>
            <a:r>
              <a:rPr lang="en-US" altLang="en-US" dirty="0"/>
              <a:t>External style sheet </a:t>
            </a:r>
          </a:p>
          <a:p>
            <a:r>
              <a:rPr lang="en-US" altLang="en-US" dirty="0"/>
              <a:t>Internal style sheet </a:t>
            </a:r>
          </a:p>
          <a:p>
            <a:r>
              <a:rPr lang="en-US" altLang="en-US" dirty="0"/>
              <a:t>Inline style </a:t>
            </a:r>
          </a:p>
        </p:txBody>
      </p:sp>
      <p:sp>
        <p:nvSpPr>
          <p:cNvPr id="2" name="Slide Number Placeholder 1">
            <a:extLst>
              <a:ext uri="{FF2B5EF4-FFF2-40B4-BE49-F238E27FC236}">
                <a16:creationId xmlns:a16="http://schemas.microsoft.com/office/drawing/2014/main" id="{2E592DEE-0F36-41B1-8B68-8D711D154FA1}"/>
              </a:ext>
            </a:extLst>
          </p:cNvPr>
          <p:cNvSpPr>
            <a:spLocks noGrp="1"/>
          </p:cNvSpPr>
          <p:nvPr>
            <p:ph type="sldNum" sz="quarter" idx="12"/>
          </p:nvPr>
        </p:nvSpPr>
        <p:spPr/>
        <p:txBody>
          <a:bodyPr/>
          <a:lstStyle/>
          <a:p>
            <a:fld id="{0FF54DE5-C571-48E8-A5BC-B369434E2F44}" type="slidenum">
              <a:rPr lang="en-US" smtClean="0"/>
              <a:t>5</a:t>
            </a:fld>
            <a:endParaRPr lang="en-US" dirty="0"/>
          </a:p>
        </p:txBody>
      </p:sp>
    </p:spTree>
    <p:extLst>
      <p:ext uri="{BB962C8B-B14F-4D97-AF65-F5344CB8AC3E}">
        <p14:creationId xmlns:p14="http://schemas.microsoft.com/office/powerpoint/2010/main" val="133529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D0B8-E6EB-49AD-9CB9-EFF81C192E82}"/>
              </a:ext>
            </a:extLst>
          </p:cNvPr>
          <p:cNvSpPr>
            <a:spLocks noGrp="1"/>
          </p:cNvSpPr>
          <p:nvPr>
            <p:ph type="title"/>
          </p:nvPr>
        </p:nvSpPr>
        <p:spPr/>
        <p:txBody>
          <a:bodyPr/>
          <a:lstStyle/>
          <a:p>
            <a:r>
              <a:rPr lang="en-US" dirty="0"/>
              <a:t>Three Ways to </a:t>
            </a:r>
            <a:r>
              <a:rPr lang="en-US" altLang="en-US" dirty="0"/>
              <a:t>include</a:t>
            </a:r>
            <a:r>
              <a:rPr lang="en-US" dirty="0" smtClean="0"/>
              <a:t> </a:t>
            </a:r>
            <a:r>
              <a:rPr lang="en-US" dirty="0"/>
              <a:t>CSS</a:t>
            </a:r>
          </a:p>
        </p:txBody>
      </p:sp>
      <p:sp>
        <p:nvSpPr>
          <p:cNvPr id="3" name="Content Placeholder 2">
            <a:extLst>
              <a:ext uri="{FF2B5EF4-FFF2-40B4-BE49-F238E27FC236}">
                <a16:creationId xmlns:a16="http://schemas.microsoft.com/office/drawing/2014/main" id="{C14ABE1A-2844-48B2-81F4-16B3A5399188}"/>
              </a:ext>
            </a:extLst>
          </p:cNvPr>
          <p:cNvSpPr>
            <a:spLocks noGrp="1"/>
          </p:cNvSpPr>
          <p:nvPr>
            <p:ph idx="1"/>
          </p:nvPr>
        </p:nvSpPr>
        <p:spPr>
          <a:xfrm>
            <a:off x="1103382" y="1658923"/>
            <a:ext cx="9982200" cy="4572000"/>
          </a:xfrm>
        </p:spPr>
        <p:txBody>
          <a:bodyPr>
            <a:normAutofit/>
          </a:bodyPr>
          <a:lstStyle/>
          <a:p>
            <a:pPr>
              <a:defRPr/>
            </a:pPr>
            <a:r>
              <a:rPr lang="en-US" b="1" dirty="0"/>
              <a:t>External Style Sheet </a:t>
            </a:r>
            <a:endParaRPr lang="en-US" altLang="en-US" b="1" dirty="0">
              <a:solidFill>
                <a:srgbClr val="000000"/>
              </a:solidFill>
            </a:endParaRPr>
          </a:p>
          <a:p>
            <a:pPr marL="0" indent="0">
              <a:buNone/>
              <a:defRPr/>
            </a:pPr>
            <a:r>
              <a:rPr lang="en-US" altLang="en-US" dirty="0"/>
              <a:t>An external style sheet is ideal when the style is applied to many pages. With an external style sheet, you can change the look of an entire Web site by changing one file. Each page must link to the style sheet using the tag. The tag goes inside the head section </a:t>
            </a:r>
          </a:p>
          <a:p>
            <a:pPr marL="0" indent="0">
              <a:buNone/>
              <a:defRPr/>
            </a:pPr>
            <a:r>
              <a:rPr lang="en-US" altLang="en-US" dirty="0"/>
              <a:t>&lt;head&gt;</a:t>
            </a:r>
          </a:p>
          <a:p>
            <a:pPr marL="0" indent="0">
              <a:buNone/>
              <a:defRPr/>
            </a:pPr>
            <a:r>
              <a:rPr lang="en-US" altLang="en-US" dirty="0">
                <a:solidFill>
                  <a:srgbClr val="000000"/>
                </a:solidFill>
              </a:rPr>
              <a:t>&lt;link </a:t>
            </a:r>
            <a:r>
              <a:rPr lang="en-US" altLang="en-US" dirty="0" err="1">
                <a:solidFill>
                  <a:srgbClr val="000000"/>
                </a:solidFill>
              </a:rPr>
              <a:t>rel</a:t>
            </a:r>
            <a:r>
              <a:rPr lang="en-US" altLang="en-US" dirty="0">
                <a:solidFill>
                  <a:srgbClr val="000000"/>
                </a:solidFill>
              </a:rPr>
              <a:t>="stylesheet" type="text/</a:t>
            </a:r>
            <a:r>
              <a:rPr lang="en-US" altLang="en-US" dirty="0" err="1">
                <a:solidFill>
                  <a:srgbClr val="000000"/>
                </a:solidFill>
              </a:rPr>
              <a:t>css</a:t>
            </a:r>
            <a:r>
              <a:rPr lang="en-US" altLang="en-US" dirty="0">
                <a:solidFill>
                  <a:srgbClr val="000000"/>
                </a:solidFill>
              </a:rPr>
              <a:t>" </a:t>
            </a:r>
            <a:r>
              <a:rPr lang="en-US" altLang="en-US" dirty="0" err="1">
                <a:solidFill>
                  <a:srgbClr val="000000"/>
                </a:solidFill>
              </a:rPr>
              <a:t>href</a:t>
            </a:r>
            <a:r>
              <a:rPr lang="en-US" altLang="en-US" dirty="0">
                <a:solidFill>
                  <a:srgbClr val="000000"/>
                </a:solidFill>
              </a:rPr>
              <a:t>="mystyle.css" /&gt;</a:t>
            </a:r>
          </a:p>
          <a:p>
            <a:pPr marL="0" indent="0">
              <a:buNone/>
              <a:defRPr/>
            </a:pPr>
            <a:r>
              <a:rPr lang="en-US" altLang="en-US" dirty="0">
                <a:solidFill>
                  <a:srgbClr val="000000"/>
                </a:solidFill>
              </a:rPr>
              <a:t>&lt;/head</a:t>
            </a:r>
            <a:r>
              <a:rPr lang="en-US" altLang="en-US" dirty="0" smtClean="0">
                <a:solidFill>
                  <a:srgbClr val="000000"/>
                </a:solidFill>
              </a:rPr>
              <a:t>&gt;</a:t>
            </a:r>
            <a:endParaRPr lang="en-US" altLang="en-US" dirty="0">
              <a:solidFill>
                <a:srgbClr val="000000"/>
              </a:solidFill>
            </a:endParaRPr>
          </a:p>
        </p:txBody>
      </p:sp>
      <p:sp>
        <p:nvSpPr>
          <p:cNvPr id="4" name="Slide Number Placeholder 3">
            <a:extLst>
              <a:ext uri="{FF2B5EF4-FFF2-40B4-BE49-F238E27FC236}">
                <a16:creationId xmlns:a16="http://schemas.microsoft.com/office/drawing/2014/main" id="{65526083-6B0E-4D1E-86BF-6A78AECB7991}"/>
              </a:ext>
            </a:extLst>
          </p:cNvPr>
          <p:cNvSpPr>
            <a:spLocks noGrp="1"/>
          </p:cNvSpPr>
          <p:nvPr>
            <p:ph type="sldNum" sz="quarter" idx="12"/>
          </p:nvPr>
        </p:nvSpPr>
        <p:spPr/>
        <p:txBody>
          <a:bodyPr/>
          <a:lstStyle/>
          <a:p>
            <a:fld id="{0FF54DE5-C571-48E8-A5BC-B369434E2F44}" type="slidenum">
              <a:rPr lang="en-US" smtClean="0"/>
              <a:t>6</a:t>
            </a:fld>
            <a:endParaRPr lang="en-US" dirty="0"/>
          </a:p>
        </p:txBody>
      </p:sp>
    </p:spTree>
    <p:extLst>
      <p:ext uri="{BB962C8B-B14F-4D97-AF65-F5344CB8AC3E}">
        <p14:creationId xmlns:p14="http://schemas.microsoft.com/office/powerpoint/2010/main" val="15401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Ways to </a:t>
            </a:r>
            <a:r>
              <a:rPr lang="en-US" altLang="en-US" dirty="0"/>
              <a:t>include</a:t>
            </a:r>
            <a:r>
              <a:rPr lang="en-US" dirty="0"/>
              <a:t> CSS</a:t>
            </a:r>
          </a:p>
        </p:txBody>
      </p:sp>
      <p:sp>
        <p:nvSpPr>
          <p:cNvPr id="3" name="Content Placeholder 2"/>
          <p:cNvSpPr>
            <a:spLocks noGrp="1"/>
          </p:cNvSpPr>
          <p:nvPr>
            <p:ph idx="1"/>
          </p:nvPr>
        </p:nvSpPr>
        <p:spPr/>
        <p:txBody>
          <a:bodyPr/>
          <a:lstStyle/>
          <a:p>
            <a:r>
              <a:rPr lang="en-US" b="1" dirty="0" err="1" smtClean="0"/>
              <a:t>Intenal</a:t>
            </a:r>
            <a:r>
              <a:rPr lang="en-US" b="1" dirty="0" smtClean="0"/>
              <a:t> </a:t>
            </a:r>
            <a:r>
              <a:rPr lang="en-US" b="1" dirty="0"/>
              <a:t>Styles</a:t>
            </a:r>
          </a:p>
          <a:p>
            <a:pPr marL="0" indent="0">
              <a:buNone/>
            </a:pPr>
            <a:r>
              <a:rPr lang="en-US" dirty="0" smtClean="0"/>
              <a:t>&lt;head&gt;</a:t>
            </a:r>
          </a:p>
          <a:p>
            <a:pPr marL="0" indent="0">
              <a:buNone/>
            </a:pPr>
            <a:r>
              <a:rPr lang="en-US" dirty="0" smtClean="0"/>
              <a:t>&lt;style&gt;</a:t>
            </a:r>
          </a:p>
          <a:p>
            <a:pPr marL="0" indent="0">
              <a:buNone/>
              <a:defRPr/>
            </a:pPr>
            <a:r>
              <a:rPr lang="en-US" dirty="0" err="1"/>
              <a:t>hr</a:t>
            </a:r>
            <a:r>
              <a:rPr lang="en-US" dirty="0"/>
              <a:t> {</a:t>
            </a:r>
            <a:r>
              <a:rPr lang="en-US" dirty="0" err="1"/>
              <a:t>color:red</a:t>
            </a:r>
            <a:r>
              <a:rPr lang="en-US" dirty="0"/>
              <a:t>;} </a:t>
            </a:r>
          </a:p>
          <a:p>
            <a:pPr marL="0" indent="0">
              <a:buNone/>
              <a:defRPr/>
            </a:pPr>
            <a:r>
              <a:rPr lang="en-US" dirty="0"/>
              <a:t>p {margin-left:20px;} </a:t>
            </a:r>
          </a:p>
          <a:p>
            <a:pPr marL="0" indent="0">
              <a:buNone/>
              <a:defRPr/>
            </a:pPr>
            <a:r>
              <a:rPr lang="en-US" dirty="0"/>
              <a:t>body {</a:t>
            </a:r>
            <a:r>
              <a:rPr lang="en-US" dirty="0" err="1"/>
              <a:t>background-image:url</a:t>
            </a:r>
            <a:r>
              <a:rPr lang="en-US" dirty="0"/>
              <a:t>("images/back40.gif</a:t>
            </a:r>
            <a:r>
              <a:rPr lang="en-US" dirty="0" smtClean="0"/>
              <a:t>");}</a:t>
            </a:r>
          </a:p>
          <a:p>
            <a:pPr marL="0" indent="0">
              <a:buNone/>
              <a:defRPr/>
            </a:pPr>
            <a:r>
              <a:rPr lang="en-US" altLang="en-US" dirty="0" smtClean="0">
                <a:solidFill>
                  <a:srgbClr val="000000"/>
                </a:solidFill>
              </a:rPr>
              <a:t>&lt;/style&gt;</a:t>
            </a:r>
            <a:endParaRPr lang="en-US" altLang="en-US" dirty="0">
              <a:solidFill>
                <a:srgbClr val="000000"/>
              </a:solidFill>
            </a:endParaRPr>
          </a:p>
          <a:p>
            <a:pPr marL="0" indent="0">
              <a:buNone/>
            </a:pPr>
            <a:r>
              <a:rPr lang="en-US" dirty="0" smtClean="0"/>
              <a:t>&lt;/head&gt; </a:t>
            </a:r>
            <a:endParaRPr lang="en-US" dirty="0"/>
          </a:p>
        </p:txBody>
      </p:sp>
      <p:sp>
        <p:nvSpPr>
          <p:cNvPr id="4" name="Slide Number Placeholder 3"/>
          <p:cNvSpPr>
            <a:spLocks noGrp="1"/>
          </p:cNvSpPr>
          <p:nvPr>
            <p:ph type="sldNum" sz="quarter" idx="12"/>
          </p:nvPr>
        </p:nvSpPr>
        <p:spPr/>
        <p:txBody>
          <a:bodyPr/>
          <a:lstStyle/>
          <a:p>
            <a:fld id="{0FF54DE5-C571-48E8-A5BC-B369434E2F44}" type="slidenum">
              <a:rPr lang="en-US" smtClean="0"/>
              <a:t>7</a:t>
            </a:fld>
            <a:endParaRPr lang="en-US" dirty="0"/>
          </a:p>
        </p:txBody>
      </p:sp>
    </p:spTree>
    <p:extLst>
      <p:ext uri="{BB962C8B-B14F-4D97-AF65-F5344CB8AC3E}">
        <p14:creationId xmlns:p14="http://schemas.microsoft.com/office/powerpoint/2010/main" val="4078042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FE2A-D230-430B-9BD7-8ED57CF03266}"/>
              </a:ext>
            </a:extLst>
          </p:cNvPr>
          <p:cNvSpPr>
            <a:spLocks noGrp="1"/>
          </p:cNvSpPr>
          <p:nvPr>
            <p:ph type="title"/>
          </p:nvPr>
        </p:nvSpPr>
        <p:spPr/>
        <p:txBody>
          <a:bodyPr/>
          <a:lstStyle/>
          <a:p>
            <a:r>
              <a:rPr lang="en-US" dirty="0"/>
              <a:t>Three Ways to </a:t>
            </a:r>
            <a:r>
              <a:rPr lang="en-US" altLang="en-US" dirty="0"/>
              <a:t>include</a:t>
            </a:r>
            <a:r>
              <a:rPr lang="en-US" dirty="0" smtClean="0"/>
              <a:t> </a:t>
            </a:r>
            <a:r>
              <a:rPr lang="en-US" dirty="0"/>
              <a:t>CSS</a:t>
            </a:r>
          </a:p>
        </p:txBody>
      </p:sp>
      <p:sp>
        <p:nvSpPr>
          <p:cNvPr id="3" name="Content Placeholder 2">
            <a:extLst>
              <a:ext uri="{FF2B5EF4-FFF2-40B4-BE49-F238E27FC236}">
                <a16:creationId xmlns:a16="http://schemas.microsoft.com/office/drawing/2014/main" id="{B3916955-9863-47EC-BCC5-42D143ECA8DC}"/>
              </a:ext>
            </a:extLst>
          </p:cNvPr>
          <p:cNvSpPr>
            <a:spLocks noGrp="1"/>
          </p:cNvSpPr>
          <p:nvPr>
            <p:ph idx="1"/>
          </p:nvPr>
        </p:nvSpPr>
        <p:spPr>
          <a:xfrm>
            <a:off x="1104900" y="1600200"/>
            <a:ext cx="9980682" cy="4572000"/>
          </a:xfrm>
        </p:spPr>
        <p:txBody>
          <a:bodyPr>
            <a:normAutofit lnSpcReduction="10000"/>
          </a:bodyPr>
          <a:lstStyle/>
          <a:p>
            <a:pPr>
              <a:defRPr/>
            </a:pPr>
            <a:r>
              <a:rPr lang="en-US" sz="1800" b="1" dirty="0"/>
              <a:t>Inline Styles</a:t>
            </a:r>
          </a:p>
          <a:p>
            <a:pPr marL="0" indent="0">
              <a:buNone/>
              <a:defRPr/>
            </a:pPr>
            <a:r>
              <a:rPr lang="en-US" sz="1800" dirty="0"/>
              <a:t>&lt;p style="color:red;margin-left:20px"&gt;This is a paragraph.&lt;/p&gt;</a:t>
            </a:r>
          </a:p>
          <a:p>
            <a:pPr marL="0" indent="0">
              <a:buNone/>
              <a:defRPr/>
            </a:pPr>
            <a:endParaRPr lang="en-US" sz="1800" dirty="0"/>
          </a:p>
          <a:p>
            <a:pPr marL="0" indent="0">
              <a:buNone/>
              <a:defRPr/>
            </a:pPr>
            <a:r>
              <a:rPr lang="en-US" sz="1800" b="1" dirty="0"/>
              <a:t>Note:  </a:t>
            </a:r>
          </a:p>
          <a:p>
            <a:pPr marL="342900" indent="-342900">
              <a:buFont typeface="Wingdings" panose="05000000000000000000" pitchFamily="2" charset="2"/>
              <a:buAutoNum type="arabicParenR"/>
              <a:defRPr/>
            </a:pPr>
            <a:r>
              <a:rPr lang="en-US" sz="1600" b="1" dirty="0"/>
              <a:t>Most Powerful, </a:t>
            </a:r>
          </a:p>
          <a:p>
            <a:pPr marL="709613" lvl="1" indent="-342900">
              <a:buFont typeface="Wingdings 2" panose="05020102010507070707" pitchFamily="18" charset="2"/>
              <a:buAutoNum type="arabicParenR"/>
              <a:defRPr/>
            </a:pPr>
            <a:r>
              <a:rPr lang="en-US" sz="1500" dirty="0"/>
              <a:t>Inline</a:t>
            </a:r>
          </a:p>
          <a:p>
            <a:pPr marL="709613" lvl="1" indent="-342900">
              <a:buFont typeface="Wingdings 2" panose="05020102010507070707" pitchFamily="18" charset="2"/>
              <a:buAutoNum type="arabicParenR"/>
              <a:defRPr/>
            </a:pPr>
            <a:r>
              <a:rPr lang="en-US" sz="1500" dirty="0"/>
              <a:t>Internal</a:t>
            </a:r>
          </a:p>
          <a:p>
            <a:pPr marL="709613" lvl="1" indent="-342900">
              <a:buFont typeface="Wingdings 2" panose="05020102010507070707" pitchFamily="18" charset="2"/>
              <a:buAutoNum type="arabicParenR"/>
              <a:defRPr/>
            </a:pPr>
            <a:r>
              <a:rPr lang="en-US" sz="1500" dirty="0"/>
              <a:t>External</a:t>
            </a:r>
          </a:p>
          <a:p>
            <a:pPr marL="709613" lvl="1" indent="-342900">
              <a:buFont typeface="Wingdings 2" panose="05020102010507070707" pitchFamily="18" charset="2"/>
              <a:buAutoNum type="arabicParenR"/>
              <a:defRPr/>
            </a:pPr>
            <a:endParaRPr lang="en-US" sz="1200" b="1" dirty="0"/>
          </a:p>
          <a:p>
            <a:pPr marL="342900" indent="-342900">
              <a:buFont typeface="Wingdings" panose="05000000000000000000" pitchFamily="2" charset="2"/>
              <a:buAutoNum type="arabicParenR"/>
              <a:defRPr/>
            </a:pPr>
            <a:r>
              <a:rPr lang="en-US" sz="1600" b="1" dirty="0"/>
              <a:t>Most Used Styles</a:t>
            </a:r>
          </a:p>
          <a:p>
            <a:pPr marL="709613" lvl="1" indent="-342900">
              <a:buFont typeface="Wingdings" panose="05000000000000000000" pitchFamily="2" charset="2"/>
              <a:buAutoNum type="arabicParenR"/>
              <a:defRPr/>
            </a:pPr>
            <a:r>
              <a:rPr lang="en-US" sz="1500" dirty="0"/>
              <a:t>External</a:t>
            </a:r>
          </a:p>
          <a:p>
            <a:pPr marL="709613" lvl="1" indent="-342900">
              <a:buFont typeface="Wingdings" panose="05000000000000000000" pitchFamily="2" charset="2"/>
              <a:buAutoNum type="arabicParenR"/>
              <a:defRPr/>
            </a:pPr>
            <a:r>
              <a:rPr lang="en-US" sz="1500" dirty="0"/>
              <a:t>Internal </a:t>
            </a:r>
          </a:p>
          <a:p>
            <a:pPr marL="709613" lvl="1" indent="-342900">
              <a:buFont typeface="Wingdings" panose="05000000000000000000" pitchFamily="2" charset="2"/>
              <a:buAutoNum type="arabicParenR"/>
              <a:defRPr/>
            </a:pPr>
            <a:r>
              <a:rPr lang="en-US" sz="1500" dirty="0"/>
              <a:t>Inline</a:t>
            </a:r>
          </a:p>
        </p:txBody>
      </p:sp>
      <p:sp>
        <p:nvSpPr>
          <p:cNvPr id="4" name="Slide Number Placeholder 3">
            <a:extLst>
              <a:ext uri="{FF2B5EF4-FFF2-40B4-BE49-F238E27FC236}">
                <a16:creationId xmlns:a16="http://schemas.microsoft.com/office/drawing/2014/main" id="{DF8603E4-7E41-4D03-A43D-9FB9DC7E45A5}"/>
              </a:ext>
            </a:extLst>
          </p:cNvPr>
          <p:cNvSpPr>
            <a:spLocks noGrp="1"/>
          </p:cNvSpPr>
          <p:nvPr>
            <p:ph type="sldNum" sz="quarter" idx="12"/>
          </p:nvPr>
        </p:nvSpPr>
        <p:spPr/>
        <p:txBody>
          <a:bodyPr/>
          <a:lstStyle/>
          <a:p>
            <a:fld id="{0FF54DE5-C571-48E8-A5BC-B369434E2F44}" type="slidenum">
              <a:rPr lang="en-US" smtClean="0"/>
              <a:t>8</a:t>
            </a:fld>
            <a:endParaRPr lang="en-US" dirty="0"/>
          </a:p>
        </p:txBody>
      </p:sp>
    </p:spTree>
    <p:extLst>
      <p:ext uri="{BB962C8B-B14F-4D97-AF65-F5344CB8AC3E}">
        <p14:creationId xmlns:p14="http://schemas.microsoft.com/office/powerpoint/2010/main" val="2064564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4135-667F-40D3-A58E-A548437330E8}"/>
              </a:ext>
            </a:extLst>
          </p:cNvPr>
          <p:cNvSpPr>
            <a:spLocks noGrp="1"/>
          </p:cNvSpPr>
          <p:nvPr>
            <p:ph type="title"/>
          </p:nvPr>
        </p:nvSpPr>
        <p:spPr/>
        <p:txBody>
          <a:bodyPr/>
          <a:lstStyle/>
          <a:p>
            <a:r>
              <a:rPr lang="en-US" dirty="0"/>
              <a:t>Understanding Style Rules</a:t>
            </a:r>
          </a:p>
        </p:txBody>
      </p:sp>
      <p:sp>
        <p:nvSpPr>
          <p:cNvPr id="3" name="Content Placeholder 2">
            <a:extLst>
              <a:ext uri="{FF2B5EF4-FFF2-40B4-BE49-F238E27FC236}">
                <a16:creationId xmlns:a16="http://schemas.microsoft.com/office/drawing/2014/main" id="{1C075591-9DB8-441F-869D-E0D3AD40BAB1}"/>
              </a:ext>
            </a:extLst>
          </p:cNvPr>
          <p:cNvSpPr>
            <a:spLocks noGrp="1"/>
          </p:cNvSpPr>
          <p:nvPr>
            <p:ph idx="1"/>
          </p:nvPr>
        </p:nvSpPr>
        <p:spPr/>
        <p:txBody>
          <a:bodyPr/>
          <a:lstStyle/>
          <a:p>
            <a:pPr>
              <a:defRPr/>
            </a:pPr>
            <a:r>
              <a:rPr lang="en-US" dirty="0"/>
              <a:t>The Property specifies a characteristic, such as color, font-family, position, and is followed by a colon (:)</a:t>
            </a:r>
          </a:p>
          <a:p>
            <a:pPr>
              <a:defRPr/>
            </a:pPr>
            <a:r>
              <a:rPr lang="en-US" dirty="0"/>
              <a:t>The Value expresses specification of a property, such as red for color, </a:t>
            </a:r>
            <a:r>
              <a:rPr lang="en-US" dirty="0" err="1"/>
              <a:t>arial</a:t>
            </a:r>
            <a:r>
              <a:rPr lang="en-US" dirty="0"/>
              <a:t> for font family, 12px for font-size, and is followed by a semicolon (;).</a:t>
            </a:r>
          </a:p>
          <a:p>
            <a:pPr>
              <a:defRPr/>
            </a:pPr>
            <a:endParaRPr lang="en-US" altLang="en-US" dirty="0">
              <a:solidFill>
                <a:srgbClr val="000000"/>
              </a:solidFill>
            </a:endParaRPr>
          </a:p>
          <a:p>
            <a:pPr marL="0" indent="0">
              <a:buNone/>
              <a:defRPr/>
            </a:pPr>
            <a:r>
              <a:rPr lang="en-US" altLang="en-US" dirty="0">
                <a:solidFill>
                  <a:srgbClr val="000000"/>
                </a:solidFill>
              </a:rPr>
              <a:t>Example</a:t>
            </a:r>
          </a:p>
          <a:p>
            <a:pPr>
              <a:defRPr/>
            </a:pPr>
            <a:r>
              <a:rPr lang="en-US" dirty="0"/>
              <a:t>P {color: red;}</a:t>
            </a:r>
          </a:p>
          <a:p>
            <a:pPr>
              <a:defRPr/>
            </a:pPr>
            <a:r>
              <a:rPr lang="en-US" altLang="en-US" dirty="0">
                <a:solidFill>
                  <a:srgbClr val="000000"/>
                </a:solidFill>
              </a:rPr>
              <a:t>div{font-size:12px;}</a:t>
            </a:r>
          </a:p>
          <a:p>
            <a:pPr>
              <a:defRPr/>
            </a:pPr>
            <a:endParaRPr lang="en-US" altLang="en-US" dirty="0"/>
          </a:p>
        </p:txBody>
      </p:sp>
      <p:sp>
        <p:nvSpPr>
          <p:cNvPr id="4" name="Slide Number Placeholder 3">
            <a:extLst>
              <a:ext uri="{FF2B5EF4-FFF2-40B4-BE49-F238E27FC236}">
                <a16:creationId xmlns:a16="http://schemas.microsoft.com/office/drawing/2014/main" id="{515A7E4A-A72C-4FA6-AA06-40E4EDF168C8}"/>
              </a:ext>
            </a:extLst>
          </p:cNvPr>
          <p:cNvSpPr>
            <a:spLocks noGrp="1"/>
          </p:cNvSpPr>
          <p:nvPr>
            <p:ph type="sldNum" sz="quarter" idx="12"/>
          </p:nvPr>
        </p:nvSpPr>
        <p:spPr/>
        <p:txBody>
          <a:bodyPr/>
          <a:lstStyle/>
          <a:p>
            <a:fld id="{0FF54DE5-C571-48E8-A5BC-B369434E2F44}" type="slidenum">
              <a:rPr lang="en-US" smtClean="0"/>
              <a:t>9</a:t>
            </a:fld>
            <a:endParaRPr lang="en-US" dirty="0"/>
          </a:p>
        </p:txBody>
      </p:sp>
    </p:spTree>
    <p:extLst>
      <p:ext uri="{BB962C8B-B14F-4D97-AF65-F5344CB8AC3E}">
        <p14:creationId xmlns:p14="http://schemas.microsoft.com/office/powerpoint/2010/main" val="301310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DDBB83-77C1-4099-A0AA-289882E745E2}">
  <ds:schemaRefs>
    <ds:schemaRef ds:uri="http://purl.org/dc/elements/1.1/"/>
    <ds:schemaRef ds:uri="http://schemas.microsoft.com/office/infopath/2007/PartnerControls"/>
    <ds:schemaRef ds:uri="http://purl.org/dc/dcmitype/"/>
    <ds:schemaRef ds:uri="http://schemas.microsoft.com/office/2006/documentManagement/types"/>
    <ds:schemaRef ds:uri="http://purl.org/dc/terms/"/>
    <ds:schemaRef ds:uri="http://schemas.microsoft.com/office/2006/metadata/properties"/>
    <ds:schemaRef ds:uri="http://schemas.openxmlformats.org/package/2006/metadata/core-properties"/>
    <ds:schemaRef ds:uri="4873beb7-5857-4685-be1f-d57550cc96cc"/>
    <ds:schemaRef ds:uri="http://www.w3.org/XML/1998/namespace"/>
  </ds:schemaRefs>
</ds:datastoreItem>
</file>

<file path=customXml/itemProps2.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447</TotalTime>
  <Words>971</Words>
  <Application>Microsoft Office PowerPoint</Application>
  <PresentationFormat>Widescreen</PresentationFormat>
  <Paragraphs>227</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Euphemia</vt:lpstr>
      <vt:lpstr>Plantagenet Cherokee</vt:lpstr>
      <vt:lpstr>Wingdings</vt:lpstr>
      <vt:lpstr>Wingdings 2</vt:lpstr>
      <vt:lpstr>Academic Literature 16x9</vt:lpstr>
      <vt:lpstr>Intro to CSS</vt:lpstr>
      <vt:lpstr>Introduction to CSS</vt:lpstr>
      <vt:lpstr>Introduction to CSS</vt:lpstr>
      <vt:lpstr>Introduction to CSS</vt:lpstr>
      <vt:lpstr>Three Ways to include CSS</vt:lpstr>
      <vt:lpstr>Three Ways to include CSS</vt:lpstr>
      <vt:lpstr>Three Ways to include CSS</vt:lpstr>
      <vt:lpstr>Three Ways to include CSS</vt:lpstr>
      <vt:lpstr>Understanding Style Rules</vt:lpstr>
      <vt:lpstr>The id and class Selectors</vt:lpstr>
      <vt:lpstr>The id and class Selectors</vt:lpstr>
      <vt:lpstr>CSS Properties</vt:lpstr>
      <vt:lpstr>CSS Properties</vt:lpstr>
      <vt:lpstr>CSS Properties</vt:lpstr>
      <vt:lpstr>CSS Properties</vt:lpstr>
      <vt:lpstr>CSS Box Model</vt:lpstr>
      <vt:lpstr>Box Model</vt:lpstr>
      <vt:lpstr>CSS Pseudo-classes</vt:lpstr>
      <vt:lpstr>Pseudo-Elements</vt:lpstr>
      <vt:lpstr>CSS Forms</vt:lpstr>
      <vt:lpstr>Media Queries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PSEUDOCODE</dc:title>
  <dc:creator>Muhammad Junaid</dc:creator>
  <cp:lastModifiedBy>Iqbal Manzoor</cp:lastModifiedBy>
  <cp:revision>60</cp:revision>
  <dcterms:created xsi:type="dcterms:W3CDTF">2022-06-03T11:53:09Z</dcterms:created>
  <dcterms:modified xsi:type="dcterms:W3CDTF">2022-07-05T15:29:45Z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