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256" r:id="rId5"/>
    <p:sldId id="257" r:id="rId6"/>
    <p:sldId id="288" r:id="rId7"/>
    <p:sldId id="269" r:id="rId8"/>
    <p:sldId id="270" r:id="rId9"/>
    <p:sldId id="271" r:id="rId10"/>
    <p:sldId id="293" r:id="rId11"/>
    <p:sldId id="294" r:id="rId12"/>
    <p:sldId id="273" r:id="rId13"/>
    <p:sldId id="297" r:id="rId14"/>
    <p:sldId id="296" r:id="rId15"/>
    <p:sldId id="272" r:id="rId16"/>
    <p:sldId id="295" r:id="rId17"/>
    <p:sldId id="274" r:id="rId18"/>
    <p:sldId id="275" r:id="rId19"/>
    <p:sldId id="276" r:id="rId20"/>
    <p:sldId id="277" r:id="rId21"/>
    <p:sldId id="299" r:id="rId22"/>
    <p:sldId id="279" r:id="rId23"/>
    <p:sldId id="291" r:id="rId24"/>
    <p:sldId id="298" r:id="rId25"/>
    <p:sldId id="281" r:id="rId26"/>
    <p:sldId id="282" r:id="rId27"/>
    <p:sldId id="283" r:id="rId28"/>
    <p:sldId id="29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58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05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10/19/2022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10/19/2022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EBE1715-9EB5-43F0-9284-3E7C62DCB93F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E9AE-0403-4767-B09F-41640A3BDF84}" type="datetime1">
              <a:rPr lang="en-US" smtClean="0"/>
              <a:t>10/19/2022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90C63-B623-4E3C-9889-F4905B3A76D5}" type="datetime1">
              <a:rPr lang="en-US" smtClean="0"/>
              <a:t>10/19/2022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319A-BD98-467C-A003-AD463B8E964E}" type="datetime1">
              <a:rPr lang="en-US" smtClean="0"/>
              <a:t>10/19/2022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60E6-3ED7-4455-9D93-90463D9CA211}" type="datetime1">
              <a:rPr lang="en-US" smtClean="0"/>
              <a:t>10/19/2022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AF2C1C2-8E44-474E-8159-29694B31A79A}"/>
              </a:ext>
            </a:extLst>
          </p:cNvPr>
          <p:cNvSpPr/>
          <p:nvPr userDrawn="1"/>
        </p:nvSpPr>
        <p:spPr>
          <a:xfrm>
            <a:off x="74646" y="1576351"/>
            <a:ext cx="1447177" cy="345517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E4D-3589-427F-B58A-0233FB5860E7}" type="datetime1">
              <a:rPr lang="en-US" smtClean="0"/>
              <a:t>10/19/2022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74A3-CD07-4FB1-91DF-3C69BA380416}" type="datetime1">
              <a:rPr lang="en-US" smtClean="0"/>
              <a:t>10/19/2022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A77A-17F1-4AA2-BA8E-BC9DAFC03D77}" type="datetime1">
              <a:rPr lang="en-US" smtClean="0"/>
              <a:t>10/19/2022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3515E-BE47-4404-915A-093824ED6C79}" type="datetime1">
              <a:rPr lang="en-US" smtClean="0"/>
              <a:t>10/19/2022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6C0F3-1B8A-4FA4-9E7B-F2EC39C66B17}" type="datetime1">
              <a:rPr lang="en-US" smtClean="0"/>
              <a:t>10/19/2022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FCB5D-8B95-452A-8074-DFD39A9E05DD}" type="datetime1">
              <a:rPr lang="en-US" smtClean="0"/>
              <a:t>10/19/2022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6C1ADF9F-70CB-4798-BE16-B6373681FD03}" type="datetime1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7C0F6AA5-A302-4D9B-ADE7-4370C89B8BCE}"/>
              </a:ext>
            </a:extLst>
          </p:cNvPr>
          <p:cNvSpPr/>
          <p:nvPr userDrawn="1"/>
        </p:nvSpPr>
        <p:spPr>
          <a:xfrm>
            <a:off x="214605" y="279164"/>
            <a:ext cx="1447177" cy="345517"/>
          </a:xfrm>
          <a:prstGeom prst="rect">
            <a:avLst/>
          </a:prstGeom>
          <a:blipFill>
            <a:blip r:embed="rId1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/>
          <a:lstStyle/>
          <a:p>
            <a:r>
              <a:rPr lang="en-US" dirty="0"/>
              <a:t>Intro to HTML</a:t>
            </a:r>
          </a:p>
        </p:txBody>
      </p:sp>
      <p:pic>
        <p:nvPicPr>
          <p:cNvPr id="4" name="Picture Placeholder 3" descr="Open book on table, blurred shelves of books in background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997" y="1636930"/>
            <a:ext cx="4883740" cy="523600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418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326" y="1142692"/>
            <a:ext cx="6322423" cy="545496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21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34135-667F-40D3-A58E-A54843733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5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75591-9DB8-441F-869D-E0D3AD40B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/>
              <a:t>&lt;header&gt;&lt;/header&gt;</a:t>
            </a:r>
          </a:p>
          <a:p>
            <a:r>
              <a:rPr lang="en-US" altLang="en-US" sz="2600" dirty="0"/>
              <a:t>&lt;footer&gt; &lt;/footer&gt;</a:t>
            </a:r>
          </a:p>
          <a:p>
            <a:r>
              <a:rPr lang="en-US" altLang="en-US" sz="2600" dirty="0"/>
              <a:t>&lt;</a:t>
            </a:r>
            <a:r>
              <a:rPr lang="en-US" altLang="en-US" sz="2600" dirty="0" err="1"/>
              <a:t>nav</a:t>
            </a:r>
            <a:r>
              <a:rPr lang="en-US" altLang="en-US" sz="2600" dirty="0"/>
              <a:t>&gt; &lt;/</a:t>
            </a:r>
            <a:r>
              <a:rPr lang="en-US" altLang="en-US" sz="2600" dirty="0" err="1"/>
              <a:t>nav</a:t>
            </a:r>
            <a:r>
              <a:rPr lang="en-US" altLang="en-US" sz="2600" dirty="0"/>
              <a:t>&gt;</a:t>
            </a:r>
          </a:p>
          <a:p>
            <a:r>
              <a:rPr lang="en-US" altLang="en-US" sz="2600" dirty="0"/>
              <a:t>&lt;aside&gt; &lt;/aside&gt;</a:t>
            </a:r>
          </a:p>
          <a:p>
            <a:r>
              <a:rPr lang="en-US" altLang="en-US" sz="2600" dirty="0"/>
              <a:t>&lt;article&gt; &lt;/article&gt;</a:t>
            </a:r>
          </a:p>
          <a:p>
            <a:r>
              <a:rPr lang="en-US" altLang="en-US" sz="2600" dirty="0"/>
              <a:t>&lt;audio&gt;&lt;/audio&gt;</a:t>
            </a:r>
          </a:p>
          <a:p>
            <a:r>
              <a:rPr lang="en-US" altLang="en-US" sz="2600" dirty="0"/>
              <a:t>&lt;video&gt;&lt;/video&gt;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A7E4A-A72C-4FA6-AA06-40E4EDF16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109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966" y="1424348"/>
            <a:ext cx="5188535" cy="511456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2E08-4539-4D3A-9ED0-AF3F286B4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in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4E094-DBB0-40E4-98DE-F53B95789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600200"/>
            <a:ext cx="9982200" cy="519248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Unordered HTML </a:t>
            </a:r>
            <a:r>
              <a:rPr lang="en-US" dirty="0" smtClean="0"/>
              <a:t>List </a:t>
            </a:r>
          </a:p>
          <a:p>
            <a:pPr marL="0" indent="0">
              <a:buNone/>
              <a:defRPr/>
            </a:pPr>
            <a:r>
              <a:rPr lang="en-US" sz="1600" dirty="0"/>
              <a:t>The list items will be marked with bullets (small black circles) by default:</a:t>
            </a:r>
          </a:p>
          <a:p>
            <a:pPr marL="0" indent="0">
              <a:buNone/>
              <a:defRPr/>
            </a:pPr>
            <a:r>
              <a:rPr lang="it-IT" dirty="0"/>
              <a:t>    &lt;ul&gt;</a:t>
            </a:r>
            <a:br>
              <a:rPr lang="it-IT" dirty="0"/>
            </a:br>
            <a:r>
              <a:rPr lang="it-IT" dirty="0"/>
              <a:t>     &lt;li&gt;Coffee&lt;/li&gt;</a:t>
            </a:r>
            <a:br>
              <a:rPr lang="it-IT" dirty="0"/>
            </a:br>
            <a:r>
              <a:rPr lang="it-IT" dirty="0"/>
              <a:t>     &lt;li&gt;Tea&lt;/li&gt;</a:t>
            </a:r>
            <a:br>
              <a:rPr lang="it-IT" dirty="0"/>
            </a:br>
            <a:r>
              <a:rPr lang="it-IT" dirty="0"/>
              <a:t>     &lt;li&gt;Milk&lt;/li&gt;</a:t>
            </a:r>
            <a:br>
              <a:rPr lang="it-IT" dirty="0"/>
            </a:br>
            <a:r>
              <a:rPr lang="it-IT" dirty="0"/>
              <a:t>    &lt;/ul</a:t>
            </a:r>
            <a:r>
              <a:rPr lang="it-IT" dirty="0" smtClean="0"/>
              <a:t>&gt;</a:t>
            </a:r>
            <a:endParaRPr lang="it-IT" sz="1700" dirty="0"/>
          </a:p>
          <a:p>
            <a:pPr>
              <a:defRPr/>
            </a:pPr>
            <a:r>
              <a:rPr lang="en-US" dirty="0" smtClean="0"/>
              <a:t>Ordered </a:t>
            </a:r>
            <a:r>
              <a:rPr lang="en-US" dirty="0"/>
              <a:t>HTML List</a:t>
            </a:r>
          </a:p>
          <a:p>
            <a:pPr marL="0" indent="0">
              <a:buNone/>
              <a:defRPr/>
            </a:pPr>
            <a:r>
              <a:rPr lang="en-US" sz="1700" dirty="0"/>
              <a:t>The list items will be marked with numbers by default:</a:t>
            </a:r>
            <a:r>
              <a:rPr lang="it-IT" dirty="0" smtClean="0"/>
              <a:t>     </a:t>
            </a:r>
          </a:p>
          <a:p>
            <a:pPr marL="0" indent="0">
              <a:buNone/>
              <a:defRPr/>
            </a:pPr>
            <a:r>
              <a:rPr lang="it-IT" dirty="0" smtClean="0"/>
              <a:t>&lt;</a:t>
            </a:r>
            <a:r>
              <a:rPr lang="it-IT" dirty="0"/>
              <a:t>ol&gt;</a:t>
            </a:r>
            <a:br>
              <a:rPr lang="it-IT" dirty="0"/>
            </a:br>
            <a:r>
              <a:rPr lang="it-IT" dirty="0"/>
              <a:t>     &lt;li&gt;Coffee&lt;/li&gt;</a:t>
            </a:r>
            <a:br>
              <a:rPr lang="it-IT" dirty="0"/>
            </a:br>
            <a:r>
              <a:rPr lang="it-IT" dirty="0"/>
              <a:t>     &lt;li&gt;Tea&lt;/li&gt;</a:t>
            </a:r>
            <a:br>
              <a:rPr lang="it-IT" dirty="0"/>
            </a:br>
            <a:r>
              <a:rPr lang="it-IT" dirty="0"/>
              <a:t>     &lt;li&gt;Milk&lt;/li&gt;</a:t>
            </a:r>
            <a:br>
              <a:rPr lang="it-IT" dirty="0"/>
            </a:br>
            <a:r>
              <a:rPr lang="it-IT" dirty="0"/>
              <a:t>     &lt;/ol&gt;</a:t>
            </a:r>
            <a:endParaRPr lang="en-US" alt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4EE378-9B0E-421F-9D3B-090F04C49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974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9FD96-BEB7-454A-B2C0-B07706BAB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Links and navigation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8C693-A818-4A9F-89B8-21B4CA2B8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/>
              <a:t>&lt;</a:t>
            </a:r>
            <a:r>
              <a:rPr lang="en-US" altLang="en-US" sz="2600" dirty="0" err="1"/>
              <a:t>nav</a:t>
            </a:r>
            <a:r>
              <a:rPr lang="en-US" altLang="en-US" sz="2600" dirty="0"/>
              <a:t>&gt;</a:t>
            </a:r>
            <a:br>
              <a:rPr lang="en-US" altLang="en-US" sz="2600" dirty="0"/>
            </a:br>
            <a:r>
              <a:rPr lang="en-US" altLang="en-US" sz="2600" dirty="0"/>
              <a:t>  &lt;a </a:t>
            </a:r>
            <a:r>
              <a:rPr lang="en-US" altLang="en-US" sz="2600" dirty="0" err="1"/>
              <a:t>href</a:t>
            </a:r>
            <a:r>
              <a:rPr lang="en-US" altLang="en-US" sz="2600" dirty="0"/>
              <a:t>="/html/"&gt;HTML&lt;/a&gt; |</a:t>
            </a:r>
            <a:br>
              <a:rPr lang="en-US" altLang="en-US" sz="2600" dirty="0"/>
            </a:br>
            <a:r>
              <a:rPr lang="en-US" altLang="en-US" sz="2600" dirty="0"/>
              <a:t>  &lt;a </a:t>
            </a:r>
            <a:r>
              <a:rPr lang="en-US" altLang="en-US" sz="2600" dirty="0" err="1"/>
              <a:t>href</a:t>
            </a:r>
            <a:r>
              <a:rPr lang="en-US" altLang="en-US" sz="2600" dirty="0"/>
              <a:t>="/</a:t>
            </a:r>
            <a:r>
              <a:rPr lang="en-US" altLang="en-US" sz="2600" dirty="0" err="1"/>
              <a:t>css</a:t>
            </a:r>
            <a:r>
              <a:rPr lang="en-US" altLang="en-US" sz="2600" dirty="0"/>
              <a:t>/"&gt;CSS&lt;/a&gt; |</a:t>
            </a:r>
            <a:br>
              <a:rPr lang="en-US" altLang="en-US" sz="2600" dirty="0"/>
            </a:br>
            <a:r>
              <a:rPr lang="en-US" altLang="en-US" sz="2600" dirty="0"/>
              <a:t>  &lt;a </a:t>
            </a:r>
            <a:r>
              <a:rPr lang="en-US" altLang="en-US" sz="2600" dirty="0" err="1"/>
              <a:t>href</a:t>
            </a:r>
            <a:r>
              <a:rPr lang="en-US" altLang="en-US" sz="2600" dirty="0"/>
              <a:t>="/</a:t>
            </a:r>
            <a:r>
              <a:rPr lang="en-US" altLang="en-US" sz="2600" dirty="0" err="1"/>
              <a:t>js</a:t>
            </a:r>
            <a:r>
              <a:rPr lang="en-US" altLang="en-US" sz="2600" dirty="0"/>
              <a:t>/"&gt;JavaScript&lt;/a&gt; |</a:t>
            </a:r>
            <a:br>
              <a:rPr lang="en-US" altLang="en-US" sz="2600" dirty="0"/>
            </a:br>
            <a:r>
              <a:rPr lang="en-US" altLang="en-US" sz="2600" dirty="0"/>
              <a:t>  &lt;a </a:t>
            </a:r>
            <a:r>
              <a:rPr lang="en-US" altLang="en-US" sz="2600" dirty="0" err="1"/>
              <a:t>href</a:t>
            </a:r>
            <a:r>
              <a:rPr lang="en-US" altLang="en-US" sz="2600" dirty="0"/>
              <a:t>="/python/"&gt;Python&lt;/a&gt;</a:t>
            </a:r>
            <a:br>
              <a:rPr lang="en-US" altLang="en-US" sz="2600" dirty="0"/>
            </a:br>
            <a:r>
              <a:rPr lang="en-US" altLang="en-US" sz="2600" dirty="0"/>
              <a:t>&lt;/</a:t>
            </a:r>
            <a:r>
              <a:rPr lang="en-US" altLang="en-US" sz="2600" dirty="0" err="1"/>
              <a:t>nav</a:t>
            </a:r>
            <a:r>
              <a:rPr lang="en-US" altLang="en-US" sz="2600" dirty="0"/>
              <a:t>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C61B28-627B-454F-B2D5-70255B8FC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495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048C2-B141-408E-85C7-C4AE446A4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 Block and Inline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EE83D-2B98-4D3F-B14E-E92045849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Block-level Elements</a:t>
            </a:r>
          </a:p>
          <a:p>
            <a:pPr lvl="1">
              <a:defRPr/>
            </a:pPr>
            <a:r>
              <a:rPr lang="en-US" dirty="0"/>
              <a:t>A block-level element always starts on a new line.</a:t>
            </a:r>
          </a:p>
          <a:p>
            <a:pPr lvl="1">
              <a:defRPr/>
            </a:pPr>
            <a:r>
              <a:rPr lang="en-US" dirty="0"/>
              <a:t>A block-level element always takes up the full width available </a:t>
            </a:r>
          </a:p>
          <a:p>
            <a:pPr marL="366713" lvl="1" indent="0">
              <a:buNone/>
              <a:defRPr/>
            </a:pPr>
            <a:r>
              <a:rPr lang="en-US" dirty="0"/>
              <a:t>Here are the some block-level elements in HTML</a:t>
            </a:r>
          </a:p>
          <a:p>
            <a:pPr marL="366713" lvl="1" indent="0">
              <a:buNone/>
              <a:defRPr/>
            </a:pPr>
            <a:r>
              <a:rPr lang="en-US" dirty="0"/>
              <a:t>&lt;div&gt;, &lt;p&gt;,&lt;header&gt;,&lt;footer&gt;,&lt;h1&gt;-&lt;h6&gt;, &lt;aside&gt;,&lt;section&gt;,&lt;</a:t>
            </a:r>
            <a:r>
              <a:rPr lang="en-US" dirty="0" err="1"/>
              <a:t>ul</a:t>
            </a:r>
            <a:r>
              <a:rPr lang="en-US" dirty="0"/>
              <a:t>&gt;,&lt;li&gt;,&lt;table&gt;</a:t>
            </a:r>
          </a:p>
          <a:p>
            <a:pPr marL="366713" lvl="1" indent="0"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Inline Elements</a:t>
            </a:r>
          </a:p>
          <a:p>
            <a:pPr lvl="1">
              <a:defRPr/>
            </a:pPr>
            <a:r>
              <a:rPr lang="en-US" dirty="0"/>
              <a:t>An inline element does not start on a new line.</a:t>
            </a:r>
          </a:p>
          <a:p>
            <a:pPr lvl="1">
              <a:defRPr/>
            </a:pPr>
            <a:r>
              <a:rPr lang="en-US" dirty="0"/>
              <a:t>An inline element only takes up as much width as necessary.</a:t>
            </a:r>
          </a:p>
          <a:p>
            <a:pPr marL="366713" lvl="1" indent="0">
              <a:buNone/>
              <a:defRPr/>
            </a:pPr>
            <a:r>
              <a:rPr lang="en-US" dirty="0"/>
              <a:t>Here are the some inline elements in HTML</a:t>
            </a:r>
          </a:p>
          <a:p>
            <a:pPr marL="366713" lvl="1" indent="0">
              <a:buNone/>
              <a:defRPr/>
            </a:pPr>
            <a:r>
              <a:rPr lang="en-US" dirty="0"/>
              <a:t>&lt;a&gt;, &lt;span&gt;,&lt;</a:t>
            </a:r>
            <a:r>
              <a:rPr lang="en-US" dirty="0" err="1"/>
              <a:t>img</a:t>
            </a:r>
            <a:r>
              <a:rPr lang="en-US" dirty="0"/>
              <a:t>&gt;, &lt;strong&gt;, &lt;sub&gt;,&lt;sup&gt;,&lt;input&gt;</a:t>
            </a:r>
          </a:p>
          <a:p>
            <a:pPr lvl="1"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F18BBB-4CD0-4A73-8219-D0D273694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6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16ED3-3D35-4A5E-AE11-A2F5344DD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 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56384-7192-4B70-A4C9-F38FED8DD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A table in HTML consists of table cells inside rows and columns</a:t>
            </a:r>
          </a:p>
          <a:p>
            <a:pPr marL="0" indent="0">
              <a:buNone/>
              <a:defRPr/>
            </a:pPr>
            <a:r>
              <a:rPr lang="en-US" dirty="0"/>
              <a:t>&lt;table&gt;</a:t>
            </a:r>
            <a:br>
              <a:rPr lang="en-US" dirty="0"/>
            </a:br>
            <a:r>
              <a:rPr lang="en-US" dirty="0"/>
              <a:t>  &lt;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&lt;</a:t>
            </a:r>
            <a:r>
              <a:rPr lang="en-US" dirty="0" err="1"/>
              <a:t>th</a:t>
            </a:r>
            <a:r>
              <a:rPr lang="en-US" dirty="0"/>
              <a:t>&gt;Company&lt;/</a:t>
            </a:r>
            <a:r>
              <a:rPr lang="en-US" dirty="0" err="1"/>
              <a:t>th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&lt;</a:t>
            </a:r>
            <a:r>
              <a:rPr lang="en-US" dirty="0" err="1"/>
              <a:t>th</a:t>
            </a:r>
            <a:r>
              <a:rPr lang="en-US" dirty="0"/>
              <a:t>&gt;Contact&lt;/</a:t>
            </a:r>
            <a:r>
              <a:rPr lang="en-US" dirty="0" err="1"/>
              <a:t>th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&lt;</a:t>
            </a:r>
            <a:r>
              <a:rPr lang="en-US" dirty="0" err="1"/>
              <a:t>th</a:t>
            </a:r>
            <a:r>
              <a:rPr lang="en-US" dirty="0"/>
              <a:t>&gt;Country&lt;/</a:t>
            </a:r>
            <a:r>
              <a:rPr lang="en-US" dirty="0" err="1"/>
              <a:t>th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&lt;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   &lt;td&gt;</a:t>
            </a:r>
            <a:r>
              <a:rPr lang="en-US" dirty="0" err="1"/>
              <a:t>Alfreds</a:t>
            </a:r>
            <a:r>
              <a:rPr lang="en-US" dirty="0"/>
              <a:t> </a:t>
            </a:r>
            <a:r>
              <a:rPr lang="en-US" dirty="0" err="1"/>
              <a:t>Futterkiste</a:t>
            </a:r>
            <a:r>
              <a:rPr lang="en-US" dirty="0"/>
              <a:t>&lt;/td&gt;</a:t>
            </a:r>
            <a:br>
              <a:rPr lang="en-US" dirty="0"/>
            </a:br>
            <a:r>
              <a:rPr lang="en-US" dirty="0"/>
              <a:t>    &lt;td&gt;Maria Anders&lt;/td&gt;</a:t>
            </a:r>
            <a:br>
              <a:rPr lang="en-US" dirty="0"/>
            </a:br>
            <a:r>
              <a:rPr lang="en-US" dirty="0"/>
              <a:t>    &lt;td&gt;Germany&lt;/td&gt;</a:t>
            </a:r>
            <a:br>
              <a:rPr lang="en-US" dirty="0"/>
            </a:br>
            <a:r>
              <a:rPr lang="en-US" dirty="0"/>
              <a:t>  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&lt;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&lt;td&gt;Centro </a:t>
            </a:r>
            <a:r>
              <a:rPr lang="en-US" dirty="0" err="1"/>
              <a:t>comercial</a:t>
            </a:r>
            <a:r>
              <a:rPr lang="en-US" dirty="0"/>
              <a:t> </a:t>
            </a:r>
            <a:r>
              <a:rPr lang="en-US" dirty="0" err="1"/>
              <a:t>Moctezuma</a:t>
            </a:r>
            <a:r>
              <a:rPr lang="en-US" dirty="0"/>
              <a:t>&lt;/td&gt;</a:t>
            </a:r>
            <a:br>
              <a:rPr lang="en-US" dirty="0"/>
            </a:br>
            <a:r>
              <a:rPr lang="en-US" dirty="0"/>
              <a:t>    &lt;td&gt;Francisco Chang&lt;/td&gt;</a:t>
            </a:r>
            <a:br>
              <a:rPr lang="en-US" dirty="0"/>
            </a:br>
            <a:r>
              <a:rPr lang="en-US" dirty="0"/>
              <a:t>    &lt;td&gt;Mexico&lt;/td&gt;</a:t>
            </a:r>
            <a:br>
              <a:rPr lang="en-US" dirty="0"/>
            </a:br>
            <a:r>
              <a:rPr lang="en-US" dirty="0"/>
              <a:t>  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&lt;/table&gt;</a:t>
            </a:r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998AA-D7A0-4AC6-A96C-533BD3F7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98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195" y="1623741"/>
            <a:ext cx="6538368" cy="415317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65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DDC7C-E044-4CE3-B997-73C034122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 Table </a:t>
            </a:r>
            <a:r>
              <a:rPr lang="en-US" dirty="0" err="1" smtClean="0"/>
              <a:t>Colspan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F9C9B-DF20-4989-ADC3-4EE454E4F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To make a cell span over multiple columns, use the  </a:t>
            </a:r>
            <a:r>
              <a:rPr lang="en-US" altLang="en-US" dirty="0" err="1"/>
              <a:t>colspan</a:t>
            </a:r>
            <a:r>
              <a:rPr lang="en-US" altLang="en-US" dirty="0"/>
              <a:t> attribute:</a:t>
            </a:r>
            <a:br>
              <a:rPr lang="en-US" altLang="en-US" dirty="0"/>
            </a:br>
            <a:r>
              <a:rPr lang="en-US" altLang="en-US" dirty="0" smtClean="0"/>
              <a:t>&lt;</a:t>
            </a:r>
            <a:r>
              <a:rPr lang="en-US" altLang="en-US" dirty="0"/>
              <a:t>table&gt;</a:t>
            </a:r>
            <a:br>
              <a:rPr lang="en-US" altLang="en-US" dirty="0"/>
            </a:br>
            <a:r>
              <a:rPr lang="en-US" altLang="en-US" dirty="0"/>
              <a:t>  &lt;</a:t>
            </a:r>
            <a:r>
              <a:rPr lang="en-US" altLang="en-US" dirty="0" err="1"/>
              <a:t>tr</a:t>
            </a:r>
            <a:r>
              <a:rPr lang="en-US" altLang="en-US" dirty="0"/>
              <a:t>&gt;</a:t>
            </a:r>
            <a:br>
              <a:rPr lang="en-US" altLang="en-US" dirty="0"/>
            </a:br>
            <a:r>
              <a:rPr lang="en-US" altLang="en-US" dirty="0"/>
              <a:t>    &lt;</a:t>
            </a:r>
            <a:r>
              <a:rPr lang="en-US" altLang="en-US" dirty="0" err="1"/>
              <a:t>th</a:t>
            </a:r>
            <a:r>
              <a:rPr lang="en-US" altLang="en-US" dirty="0"/>
              <a:t> </a:t>
            </a:r>
            <a:r>
              <a:rPr lang="en-US" altLang="en-US" dirty="0" err="1"/>
              <a:t>colspan</a:t>
            </a:r>
            <a:r>
              <a:rPr lang="en-US" altLang="en-US" dirty="0"/>
              <a:t>="2"&gt;Name&lt;/</a:t>
            </a:r>
            <a:r>
              <a:rPr lang="en-US" altLang="en-US" dirty="0" err="1"/>
              <a:t>th</a:t>
            </a:r>
            <a:r>
              <a:rPr lang="en-US" altLang="en-US" dirty="0"/>
              <a:t>&gt;</a:t>
            </a:r>
            <a:br>
              <a:rPr lang="en-US" altLang="en-US" dirty="0"/>
            </a:br>
            <a:r>
              <a:rPr lang="en-US" altLang="en-US" dirty="0"/>
              <a:t>    &lt;</a:t>
            </a:r>
            <a:r>
              <a:rPr lang="en-US" altLang="en-US" dirty="0" err="1"/>
              <a:t>th</a:t>
            </a:r>
            <a:r>
              <a:rPr lang="en-US" altLang="en-US" dirty="0"/>
              <a:t>&gt;Age&lt;/</a:t>
            </a:r>
            <a:r>
              <a:rPr lang="en-US" altLang="en-US" dirty="0" err="1"/>
              <a:t>th</a:t>
            </a:r>
            <a:r>
              <a:rPr lang="en-US" altLang="en-US" dirty="0"/>
              <a:t>&gt;</a:t>
            </a:r>
            <a:br>
              <a:rPr lang="en-US" altLang="en-US" dirty="0"/>
            </a:br>
            <a:r>
              <a:rPr lang="en-US" altLang="en-US" dirty="0"/>
              <a:t>  &lt;/</a:t>
            </a:r>
            <a:r>
              <a:rPr lang="en-US" altLang="en-US" dirty="0" err="1"/>
              <a:t>tr</a:t>
            </a:r>
            <a:r>
              <a:rPr lang="en-US" altLang="en-US" dirty="0"/>
              <a:t>&gt;</a:t>
            </a:r>
            <a:br>
              <a:rPr lang="en-US" altLang="en-US" dirty="0"/>
            </a:br>
            <a:r>
              <a:rPr lang="en-US" altLang="en-US" dirty="0"/>
              <a:t>  &lt;</a:t>
            </a:r>
            <a:r>
              <a:rPr lang="en-US" altLang="en-US" dirty="0" err="1"/>
              <a:t>tr</a:t>
            </a:r>
            <a:r>
              <a:rPr lang="en-US" altLang="en-US" dirty="0"/>
              <a:t>&gt;</a:t>
            </a:r>
            <a:br>
              <a:rPr lang="en-US" altLang="en-US" dirty="0"/>
            </a:br>
            <a:r>
              <a:rPr lang="en-US" altLang="en-US" dirty="0"/>
              <a:t>    &lt;</a:t>
            </a:r>
            <a:r>
              <a:rPr lang="en-US" altLang="en-US" dirty="0" smtClean="0"/>
              <a:t>td&gt;Jill</a:t>
            </a:r>
            <a:r>
              <a:rPr lang="en-US" altLang="en-US" dirty="0"/>
              <a:t>&lt;/td&gt;</a:t>
            </a:r>
            <a:br>
              <a:rPr lang="en-US" altLang="en-US" dirty="0"/>
            </a:br>
            <a:r>
              <a:rPr lang="en-US" altLang="en-US" dirty="0"/>
              <a:t>    &lt;td&gt;Smith&lt;/td&gt;</a:t>
            </a:r>
            <a:br>
              <a:rPr lang="en-US" altLang="en-US" dirty="0"/>
            </a:br>
            <a:r>
              <a:rPr lang="en-US" altLang="en-US" dirty="0"/>
              <a:t>    &lt;td&gt;43&lt;/td&gt;</a:t>
            </a:r>
            <a:br>
              <a:rPr lang="en-US" altLang="en-US" dirty="0"/>
            </a:br>
            <a:r>
              <a:rPr lang="en-US" altLang="en-US" dirty="0"/>
              <a:t>  &lt;/</a:t>
            </a:r>
            <a:r>
              <a:rPr lang="en-US" altLang="en-US" dirty="0" err="1"/>
              <a:t>tr</a:t>
            </a:r>
            <a:r>
              <a:rPr lang="en-US" altLang="en-US" dirty="0"/>
              <a:t>&gt;</a:t>
            </a:r>
            <a:br>
              <a:rPr lang="en-US" altLang="en-US" dirty="0"/>
            </a:br>
            <a:r>
              <a:rPr lang="en-US" altLang="en-US" dirty="0"/>
              <a:t>  &lt;</a:t>
            </a:r>
            <a:r>
              <a:rPr lang="en-US" altLang="en-US" dirty="0" err="1"/>
              <a:t>tr</a:t>
            </a:r>
            <a:r>
              <a:rPr lang="en-US" altLang="en-US" dirty="0"/>
              <a:t>&gt;</a:t>
            </a:r>
            <a:br>
              <a:rPr lang="en-US" altLang="en-US" dirty="0"/>
            </a:br>
            <a:r>
              <a:rPr lang="en-US" altLang="en-US" dirty="0"/>
              <a:t>      &lt;td&gt;Jackson&lt;/td&gt;</a:t>
            </a:r>
            <a:br>
              <a:rPr lang="en-US" altLang="en-US" dirty="0"/>
            </a:br>
            <a:r>
              <a:rPr lang="en-US" altLang="en-US" dirty="0"/>
              <a:t>   </a:t>
            </a:r>
            <a:r>
              <a:rPr lang="en-US" altLang="en-US" dirty="0" smtClean="0"/>
              <a:t> </a:t>
            </a:r>
            <a:r>
              <a:rPr lang="en-US" altLang="en-US" dirty="0"/>
              <a:t> &lt;td&gt;57&lt;/td&gt;</a:t>
            </a:r>
            <a:br>
              <a:rPr lang="en-US" altLang="en-US" dirty="0"/>
            </a:br>
            <a:r>
              <a:rPr lang="en-US" altLang="en-US" dirty="0"/>
              <a:t>  &lt;/</a:t>
            </a:r>
            <a:r>
              <a:rPr lang="en-US" altLang="en-US" dirty="0" err="1"/>
              <a:t>tr</a:t>
            </a:r>
            <a:r>
              <a:rPr lang="en-US" altLang="en-US" dirty="0"/>
              <a:t>&gt;</a:t>
            </a:r>
            <a:br>
              <a:rPr lang="en-US" altLang="en-US" dirty="0"/>
            </a:br>
            <a:r>
              <a:rPr lang="en-US" altLang="en-US" dirty="0"/>
              <a:t>&lt;/table&gt;</a:t>
            </a:r>
          </a:p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CFDEC9-8520-4F28-A258-5E1BE981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20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 to </a:t>
            </a:r>
            <a:r>
              <a:rPr lang="en-US" altLang="en-US" dirty="0" smtClean="0"/>
              <a:t>HTML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4900" y="1600200"/>
            <a:ext cx="9982200" cy="4572000"/>
          </a:xfrm>
        </p:spPr>
        <p:txBody>
          <a:bodyPr>
            <a:normAutofit/>
          </a:bodyPr>
          <a:lstStyle/>
          <a:p>
            <a:r>
              <a:rPr lang="en-US" altLang="en-US" sz="2600" dirty="0"/>
              <a:t>Covered in this Session:</a:t>
            </a:r>
          </a:p>
          <a:p>
            <a:pPr lvl="2"/>
            <a:r>
              <a:rPr lang="en-US" altLang="en-US" sz="2600" dirty="0"/>
              <a:t>Introduction to HTML</a:t>
            </a:r>
          </a:p>
          <a:p>
            <a:pPr lvl="2"/>
            <a:r>
              <a:rPr lang="en-US" altLang="en-US" sz="2600" dirty="0"/>
              <a:t>Basic Structure of an HTML page</a:t>
            </a:r>
          </a:p>
          <a:p>
            <a:pPr lvl="2"/>
            <a:r>
              <a:rPr lang="en-US" altLang="en-US" sz="2600" dirty="0"/>
              <a:t>ID Vs Classes</a:t>
            </a:r>
          </a:p>
          <a:p>
            <a:pPr lvl="2"/>
            <a:r>
              <a:rPr lang="en-US" altLang="en-US" sz="2600" dirty="0"/>
              <a:t>Text formatting tags in HTML</a:t>
            </a:r>
          </a:p>
          <a:p>
            <a:pPr lvl="2"/>
            <a:r>
              <a:rPr lang="en-US" altLang="en-US" sz="2600" dirty="0"/>
              <a:t>Lists in HTML</a:t>
            </a:r>
          </a:p>
          <a:p>
            <a:pPr lvl="2"/>
            <a:r>
              <a:rPr lang="en-US" altLang="en-US" sz="2600" dirty="0"/>
              <a:t>Using images as links</a:t>
            </a:r>
          </a:p>
          <a:p>
            <a:pPr lvl="2"/>
            <a:r>
              <a:rPr lang="en-US" altLang="en-US" sz="2600" dirty="0"/>
              <a:t>HTML FORMS</a:t>
            </a:r>
          </a:p>
          <a:p>
            <a:pPr lvl="2"/>
            <a:r>
              <a:rPr lang="en-US" sz="2600" dirty="0"/>
              <a:t>HTML Responsive Web Design</a:t>
            </a:r>
            <a:r>
              <a:rPr lang="en-US" altLang="en-US" sz="2600" dirty="0"/>
              <a:t>(Media Queries)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7DF46B-8038-42F1-901E-3C3EE59E4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701AA-192F-436E-B72D-33D82420D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 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87A91-3D30-49C1-ABAD-46F8ABF1A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Cambria (Body)"/>
              </a:rPr>
              <a:t>&lt;input type="text" id="</a:t>
            </a:r>
            <a:r>
              <a:rPr lang="en-US" altLang="en-US" dirty="0" err="1">
                <a:latin typeface="Cambria (Body)"/>
              </a:rPr>
              <a:t>fname</a:t>
            </a:r>
            <a:r>
              <a:rPr lang="en-US" altLang="en-US" dirty="0">
                <a:latin typeface="Cambria (Body)"/>
              </a:rPr>
              <a:t>" value="John"&gt;</a:t>
            </a:r>
          </a:p>
          <a:p>
            <a:r>
              <a:rPr lang="en-US" altLang="en-US" dirty="0">
                <a:latin typeface="Cambria (Body)"/>
              </a:rPr>
              <a:t>&lt;input type=“password" id="</a:t>
            </a:r>
            <a:r>
              <a:rPr lang="en-US" altLang="en-US" dirty="0" err="1">
                <a:latin typeface="Cambria (Body)"/>
              </a:rPr>
              <a:t>fname</a:t>
            </a:r>
            <a:r>
              <a:rPr lang="en-US" altLang="en-US" dirty="0">
                <a:latin typeface="Cambria (Body)"/>
              </a:rPr>
              <a:t>" value="John"&gt;</a:t>
            </a:r>
          </a:p>
          <a:p>
            <a:r>
              <a:rPr lang="en-US" altLang="en-US" dirty="0">
                <a:latin typeface="Cambria (Body)"/>
              </a:rPr>
              <a:t>&lt;input type=“number" id="</a:t>
            </a:r>
            <a:r>
              <a:rPr lang="en-US" altLang="en-US" dirty="0" err="1">
                <a:latin typeface="Cambria (Body)"/>
              </a:rPr>
              <a:t>fname</a:t>
            </a:r>
            <a:r>
              <a:rPr lang="en-US" altLang="en-US" dirty="0">
                <a:latin typeface="Cambria (Body)"/>
              </a:rPr>
              <a:t>" value="John"&gt;</a:t>
            </a:r>
          </a:p>
          <a:p>
            <a:r>
              <a:rPr lang="en-US" altLang="en-US" dirty="0">
                <a:latin typeface="Cambria (Body)"/>
              </a:rPr>
              <a:t>&lt;input type="date"&gt;</a:t>
            </a:r>
          </a:p>
          <a:p>
            <a:r>
              <a:rPr lang="en-US" altLang="en-US" dirty="0">
                <a:latin typeface="Cambria (Body)"/>
              </a:rPr>
              <a:t>&lt;input type="radio" id="html" name="</a:t>
            </a:r>
            <a:r>
              <a:rPr lang="en-US" altLang="en-US" dirty="0" err="1">
                <a:latin typeface="Cambria (Body)"/>
              </a:rPr>
              <a:t>fav_language</a:t>
            </a:r>
            <a:r>
              <a:rPr lang="en-US" altLang="en-US" dirty="0">
                <a:latin typeface="Cambria (Body)"/>
              </a:rPr>
              <a:t>" value="HTML"&gt;</a:t>
            </a:r>
          </a:p>
          <a:p>
            <a:r>
              <a:rPr lang="en-US" altLang="en-US" dirty="0">
                <a:latin typeface="Cambria (Body)"/>
              </a:rPr>
              <a:t>&lt;input type="checkbox" id="vehicle1" name="vehicle1" value="Bike"&gt;</a:t>
            </a:r>
          </a:p>
          <a:p>
            <a:r>
              <a:rPr lang="en-US" altLang="en-US" dirty="0">
                <a:latin typeface="Cambria (Body)"/>
              </a:rPr>
              <a:t>&lt;input type="file"&gt;</a:t>
            </a:r>
          </a:p>
          <a:p>
            <a:r>
              <a:rPr lang="en-US" altLang="en-US" dirty="0">
                <a:latin typeface="Cambria (Body)"/>
              </a:rPr>
              <a:t>&lt;</a:t>
            </a:r>
            <a:r>
              <a:rPr lang="en-US" altLang="en-US" dirty="0" err="1">
                <a:latin typeface="Cambria (Body)"/>
              </a:rPr>
              <a:t>textarea</a:t>
            </a:r>
            <a:r>
              <a:rPr lang="en-US" altLang="en-US" dirty="0">
                <a:latin typeface="Cambria (Body)"/>
              </a:rPr>
              <a:t>&gt;&lt;/</a:t>
            </a:r>
            <a:r>
              <a:rPr lang="en-US" altLang="en-US" dirty="0" err="1">
                <a:latin typeface="Cambria (Body)"/>
              </a:rPr>
              <a:t>textarea</a:t>
            </a:r>
            <a:r>
              <a:rPr lang="en-US" altLang="en-US" dirty="0">
                <a:latin typeface="Cambria (Body)"/>
              </a:rPr>
              <a:t>&gt;</a:t>
            </a:r>
          </a:p>
          <a:p>
            <a:pPr marL="0" indent="0">
              <a:buNone/>
            </a:pPr>
            <a:r>
              <a:rPr lang="en-US" i="1" dirty="0"/>
              <a:t>	</a:t>
            </a:r>
            <a:endParaRPr lang="en-US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0D2DBD-1382-43EA-BE48-45347C01F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40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 Forms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79" y="1600199"/>
            <a:ext cx="3053084" cy="5159873"/>
          </a:xfrm>
        </p:spPr>
      </p:pic>
    </p:spTree>
    <p:extLst>
      <p:ext uri="{BB962C8B-B14F-4D97-AF65-F5344CB8AC3E}">
        <p14:creationId xmlns:p14="http://schemas.microsoft.com/office/powerpoint/2010/main" val="192135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566E0-7EC6-48AC-BC55-2BD65E678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 Forms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265B0-61D8-4956-B3E0-CEDE555B1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input ”value” attribute specifies an initial value for an input field</a:t>
            </a:r>
          </a:p>
          <a:p>
            <a:pPr>
              <a:defRPr/>
            </a:pPr>
            <a:r>
              <a:rPr lang="en-US" dirty="0" smtClean="0"/>
              <a:t>The </a:t>
            </a:r>
            <a:r>
              <a:rPr lang="en-US" dirty="0"/>
              <a:t>input “</a:t>
            </a:r>
            <a:r>
              <a:rPr lang="en-US" dirty="0" err="1"/>
              <a:t>readonly</a:t>
            </a:r>
            <a:r>
              <a:rPr lang="en-US" dirty="0"/>
              <a:t>” attribute specifies that an input field is read-only.</a:t>
            </a:r>
          </a:p>
          <a:p>
            <a:pPr>
              <a:defRPr/>
            </a:pPr>
            <a:r>
              <a:rPr lang="en-US" dirty="0"/>
              <a:t>The input “disabled” attribute specifies that an input field should be disabled.</a:t>
            </a:r>
          </a:p>
          <a:p>
            <a:pPr>
              <a:defRPr/>
            </a:pPr>
            <a:r>
              <a:rPr lang="en-US" dirty="0" smtClean="0"/>
              <a:t>The </a:t>
            </a:r>
            <a:r>
              <a:rPr lang="en-US" dirty="0"/>
              <a:t>input “placeholder” attribute specifies a short hint that describes the expected value of an input field.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The “placeholder” attribute works with the following input types: text, search,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url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tel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, email, and password)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/>
              <a:t> </a:t>
            </a:r>
          </a:p>
          <a:p>
            <a:pPr>
              <a:defRPr/>
            </a:pPr>
            <a:r>
              <a:rPr lang="en-US" dirty="0"/>
              <a:t>The input “required” attribute specifies that an input field must be filled out before submitting the form.</a:t>
            </a:r>
          </a:p>
          <a:p>
            <a:pPr marL="0" indent="0">
              <a:buNone/>
            </a:pPr>
            <a:endParaRPr lang="en-US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37825-E7F1-48EF-BD57-3A83FB399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20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E6EE4-2D02-442D-84C4-3E06A277A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 Responsive Web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7427C-9350-4811-BD1F-E523862FD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Responsive </a:t>
            </a:r>
            <a:r>
              <a:rPr lang="en-US" dirty="0"/>
              <a:t>web design is about creating web pages that look good on all devices!</a:t>
            </a:r>
          </a:p>
          <a:p>
            <a:r>
              <a:rPr lang="en-US" dirty="0"/>
              <a:t>A responsive web design will automatically adjust for different screen sizes and viewports.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Setting The Viewport</a:t>
            </a:r>
          </a:p>
          <a:p>
            <a:pPr marL="0" indent="0">
              <a:buNone/>
            </a:pPr>
            <a:r>
              <a:rPr lang="en-US" dirty="0"/>
              <a:t>&lt;meta name="viewport" content="width=device-width, initial-scale=1.0"&gt;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This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will set the viewport of your page, which will give the browser instructions on how to control the page's dimensions and scaling.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A175A-CFF4-4C12-BECF-895C89481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18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B6FAD-8F1D-412A-89AF-2619B74F7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Responsive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A66C5-F02C-4F34-902D-4DC7391DF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Responsive </a:t>
            </a:r>
            <a:r>
              <a:rPr lang="en-US" dirty="0"/>
              <a:t>images are images that scale nicely to fit any browser size.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Using </a:t>
            </a:r>
            <a:r>
              <a:rPr lang="en-US" b="1" dirty="0"/>
              <a:t>the width Property</a:t>
            </a:r>
          </a:p>
          <a:p>
            <a:pPr marL="0" indent="0">
              <a:buNone/>
            </a:pPr>
            <a:r>
              <a:rPr lang="en-US" dirty="0"/>
              <a:t>If the CSS width property is set to 100%, the image will be responsive and scale up and down: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Using the max-width Property</a:t>
            </a:r>
          </a:p>
          <a:p>
            <a:pPr marL="0" indent="0">
              <a:buNone/>
            </a:pPr>
            <a:r>
              <a:rPr lang="en-US" dirty="0"/>
              <a:t>If the max-width property is set to 100%, the image will scale down if it has to, but never scale up to be larger than its original size: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0C658-8587-4776-B0FF-82CDEFA20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423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802674"/>
            <a:ext cx="9982200" cy="27211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/>
              <a:t>Thank you </a:t>
            </a:r>
          </a:p>
          <a:p>
            <a:pPr marL="0" indent="0" algn="ctr">
              <a:buNone/>
            </a:pPr>
            <a:r>
              <a:rPr lang="en-US" sz="4000" b="1" dirty="0"/>
              <a:t>&amp;</a:t>
            </a:r>
          </a:p>
          <a:p>
            <a:pPr marL="0" indent="0" algn="ctr">
              <a:buNone/>
            </a:pPr>
            <a:r>
              <a:rPr lang="en-US" sz="4000" b="1" dirty="0"/>
              <a:t>Any Questions.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0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 to HTML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4900" y="1600200"/>
            <a:ext cx="9982200" cy="4572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sz="2600" dirty="0"/>
              <a:t>HTML stands for </a:t>
            </a:r>
            <a:r>
              <a:rPr lang="en-US" altLang="en-US" sz="2600" b="1" dirty="0"/>
              <a:t>Hyper Text Markup Language</a:t>
            </a:r>
          </a:p>
          <a:p>
            <a:pPr>
              <a:defRPr/>
            </a:pPr>
            <a:r>
              <a:rPr lang="en-US" altLang="en-US" sz="2600" dirty="0"/>
              <a:t>HTML is not a programming language, it is a </a:t>
            </a:r>
            <a:r>
              <a:rPr lang="en-US" altLang="en-US" sz="2600" b="1" dirty="0"/>
              <a:t>Markup Language</a:t>
            </a:r>
          </a:p>
          <a:p>
            <a:pPr>
              <a:defRPr/>
            </a:pPr>
            <a:r>
              <a:rPr lang="en-US" altLang="en-US" sz="2600" dirty="0"/>
              <a:t>A markup language is a set of </a:t>
            </a:r>
            <a:r>
              <a:rPr lang="en-US" altLang="en-US" sz="2600" b="1" dirty="0"/>
              <a:t>markup tags</a:t>
            </a:r>
          </a:p>
          <a:p>
            <a:pPr>
              <a:defRPr/>
            </a:pPr>
            <a:r>
              <a:rPr lang="en-US" altLang="en-US" sz="2600" dirty="0"/>
              <a:t>HTML is not </a:t>
            </a:r>
            <a:r>
              <a:rPr lang="en-US" altLang="en-US" sz="2600" b="1" dirty="0"/>
              <a:t>case</a:t>
            </a:r>
            <a:r>
              <a:rPr lang="en-US" altLang="en-US" sz="2600" dirty="0"/>
              <a:t> </a:t>
            </a:r>
            <a:r>
              <a:rPr lang="en-US" altLang="en-US" sz="2600" b="1" dirty="0"/>
              <a:t>sensitive language</a:t>
            </a:r>
            <a:endParaRPr lang="en-US" altLang="en-US" sz="2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7DF46B-8038-42F1-901E-3C3EE59E4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23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 eaLnBrk="1" hangingPunct="1"/>
            <a:r>
              <a:rPr lang="en-US" altLang="en-US" dirty="0" smtClean="0"/>
              <a:t>Basic Structure of an HTML page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4900" y="1600200"/>
            <a:ext cx="9982200" cy="4572000"/>
          </a:xfrm>
        </p:spPr>
        <p:txBody>
          <a:bodyPr/>
          <a:lstStyle/>
          <a:p>
            <a:r>
              <a:rPr lang="en-US" altLang="en-US" sz="2600" dirty="0"/>
              <a:t>&lt;!DOCTYPE html&gt;</a:t>
            </a:r>
            <a:br>
              <a:rPr lang="en-US" altLang="en-US" sz="2600" dirty="0"/>
            </a:br>
            <a:r>
              <a:rPr lang="en-US" altLang="en-US" sz="2600" dirty="0"/>
              <a:t>&lt;html</a:t>
            </a:r>
            <a:r>
              <a:rPr lang="en-US" altLang="en-US" sz="2600" dirty="0" smtClean="0"/>
              <a:t>&gt;</a:t>
            </a:r>
            <a:br>
              <a:rPr lang="en-US" altLang="en-US" sz="2600" dirty="0" smtClean="0"/>
            </a:br>
            <a:r>
              <a:rPr lang="en-US" altLang="en-US" sz="2600" dirty="0" smtClean="0"/>
              <a:t>&lt;</a:t>
            </a:r>
            <a:r>
              <a:rPr lang="en-US" altLang="en-US" sz="2600" dirty="0"/>
              <a:t>head&gt;</a:t>
            </a:r>
            <a:br>
              <a:rPr lang="en-US" altLang="en-US" sz="2600" dirty="0"/>
            </a:br>
            <a:r>
              <a:rPr lang="en-US" altLang="en-US" sz="2600" dirty="0"/>
              <a:t>&lt;title&gt;Page Title&lt;/title&gt;</a:t>
            </a:r>
            <a:br>
              <a:rPr lang="en-US" altLang="en-US" sz="2600" dirty="0"/>
            </a:br>
            <a:r>
              <a:rPr lang="en-US" altLang="en-US" sz="2600" dirty="0"/>
              <a:t>&lt;/head&gt;</a:t>
            </a:r>
            <a:br>
              <a:rPr lang="en-US" altLang="en-US" sz="2600" dirty="0"/>
            </a:br>
            <a:r>
              <a:rPr lang="en-US" altLang="en-US" sz="2600" dirty="0"/>
              <a:t>&lt;body&gt;</a:t>
            </a:r>
            <a:br>
              <a:rPr lang="en-US" altLang="en-US" sz="2600" dirty="0"/>
            </a:br>
            <a:r>
              <a:rPr lang="en-US" altLang="en-US" sz="2600" dirty="0"/>
              <a:t/>
            </a:r>
            <a:br>
              <a:rPr lang="en-US" altLang="en-US" sz="2600" dirty="0"/>
            </a:br>
            <a:r>
              <a:rPr lang="en-US" altLang="en-US" sz="2600" dirty="0"/>
              <a:t>&lt;h1&gt;My First Heading&lt;/h1&gt;</a:t>
            </a:r>
            <a:br>
              <a:rPr lang="en-US" altLang="en-US" sz="2600" dirty="0"/>
            </a:br>
            <a:r>
              <a:rPr lang="en-US" altLang="en-US" sz="2600" dirty="0"/>
              <a:t>&lt;p&gt;My first paragraph.&lt;/p&gt;</a:t>
            </a:r>
            <a:br>
              <a:rPr lang="en-US" altLang="en-US" sz="2600" dirty="0"/>
            </a:br>
            <a:r>
              <a:rPr lang="en-US" altLang="en-US" sz="2600" dirty="0"/>
              <a:t/>
            </a:r>
            <a:br>
              <a:rPr lang="en-US" altLang="en-US" sz="2600" dirty="0"/>
            </a:br>
            <a:r>
              <a:rPr lang="en-US" altLang="en-US" sz="2600" dirty="0"/>
              <a:t>&lt;/body&gt;</a:t>
            </a:r>
            <a:br>
              <a:rPr lang="en-US" altLang="en-US" sz="2600" dirty="0"/>
            </a:br>
            <a:r>
              <a:rPr lang="en-US" altLang="en-US" sz="2600" dirty="0"/>
              <a:t>&lt;/html&gt;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2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9EE869-EDB1-4AED-BE54-F285E8395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72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Structure of an HTML page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4900" y="1600200"/>
            <a:ext cx="9982200" cy="4572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dirty="0">
                <a:solidFill>
                  <a:srgbClr val="000000"/>
                </a:solidFill>
              </a:rPr>
              <a:t>The </a:t>
            </a:r>
            <a:r>
              <a:rPr lang="en-US" altLang="en-US" dirty="0">
                <a:solidFill>
                  <a:srgbClr val="DC143C"/>
                </a:solidFill>
              </a:rPr>
              <a:t>&lt;!DOCTYPE html&gt;</a:t>
            </a:r>
            <a:r>
              <a:rPr lang="en-US" altLang="en-US" dirty="0">
                <a:solidFill>
                  <a:srgbClr val="000000"/>
                </a:solidFill>
              </a:rPr>
              <a:t> declaration defines that this document is an HTML5 document</a:t>
            </a:r>
          </a:p>
          <a:p>
            <a:pPr>
              <a:defRPr/>
            </a:pPr>
            <a:r>
              <a:rPr lang="en-US" altLang="en-US" dirty="0">
                <a:solidFill>
                  <a:srgbClr val="000000"/>
                </a:solidFill>
              </a:rPr>
              <a:t>The </a:t>
            </a:r>
            <a:r>
              <a:rPr lang="en-US" altLang="en-US" dirty="0">
                <a:solidFill>
                  <a:srgbClr val="DC143C"/>
                </a:solidFill>
              </a:rPr>
              <a:t>&lt;html&gt;</a:t>
            </a:r>
            <a:r>
              <a:rPr lang="en-US" altLang="en-US" dirty="0">
                <a:solidFill>
                  <a:srgbClr val="000000"/>
                </a:solidFill>
              </a:rPr>
              <a:t> element is the root element of an HTML </a:t>
            </a:r>
            <a:r>
              <a:rPr lang="en-US" altLang="en-US" dirty="0" smtClean="0">
                <a:solidFill>
                  <a:srgbClr val="000000"/>
                </a:solidFill>
              </a:rPr>
              <a:t>page</a:t>
            </a:r>
          </a:p>
          <a:p>
            <a:pPr>
              <a:defRPr/>
            </a:pPr>
            <a:r>
              <a:rPr lang="en-US" altLang="en-US" dirty="0">
                <a:solidFill>
                  <a:srgbClr val="000000"/>
                </a:solidFill>
              </a:rPr>
              <a:t>The </a:t>
            </a:r>
            <a:r>
              <a:rPr lang="en-US" altLang="en-US" dirty="0">
                <a:solidFill>
                  <a:srgbClr val="DC143C"/>
                </a:solidFill>
              </a:rPr>
              <a:t>&lt;head&gt;</a:t>
            </a:r>
            <a:r>
              <a:rPr lang="en-US" altLang="en-US" dirty="0">
                <a:solidFill>
                  <a:srgbClr val="000000"/>
                </a:solidFill>
              </a:rPr>
              <a:t> element contains meta information about the HTML page</a:t>
            </a:r>
          </a:p>
          <a:p>
            <a:pPr>
              <a:defRPr/>
            </a:pPr>
            <a:r>
              <a:rPr lang="en-US" altLang="en-US" dirty="0" smtClean="0">
                <a:solidFill>
                  <a:srgbClr val="000000"/>
                </a:solidFill>
              </a:rPr>
              <a:t>The</a:t>
            </a:r>
            <a:r>
              <a:rPr lang="en-US" altLang="en-US" dirty="0">
                <a:solidFill>
                  <a:srgbClr val="000000"/>
                </a:solidFill>
              </a:rPr>
              <a:t> </a:t>
            </a:r>
            <a:r>
              <a:rPr lang="en-US" altLang="en-US" dirty="0">
                <a:solidFill>
                  <a:srgbClr val="DC143C"/>
                </a:solidFill>
              </a:rPr>
              <a:t>&lt;title&gt;</a:t>
            </a:r>
            <a:r>
              <a:rPr lang="en-US" altLang="en-US" dirty="0">
                <a:solidFill>
                  <a:srgbClr val="000000"/>
                </a:solidFill>
              </a:rPr>
              <a:t> element specifies a title for the HTML page (which is shown in the browser's title bar or in the page's tab)</a:t>
            </a:r>
          </a:p>
          <a:p>
            <a:pPr>
              <a:defRPr/>
            </a:pPr>
            <a:r>
              <a:rPr lang="en-US" altLang="en-US" dirty="0" smtClean="0">
                <a:solidFill>
                  <a:srgbClr val="000000"/>
                </a:solidFill>
              </a:rPr>
              <a:t>The</a:t>
            </a:r>
            <a:r>
              <a:rPr lang="en-US" altLang="en-US" dirty="0">
                <a:solidFill>
                  <a:srgbClr val="000000"/>
                </a:solidFill>
              </a:rPr>
              <a:t> </a:t>
            </a:r>
            <a:r>
              <a:rPr lang="en-US" altLang="en-US" dirty="0">
                <a:solidFill>
                  <a:srgbClr val="DC143C"/>
                </a:solidFill>
              </a:rPr>
              <a:t>&lt;body&gt;</a:t>
            </a:r>
            <a:r>
              <a:rPr lang="en-US" altLang="en-US" dirty="0">
                <a:solidFill>
                  <a:srgbClr val="000000"/>
                </a:solidFill>
              </a:rPr>
              <a:t> element defines the document's body, and is a container for all the visible contents, such as headings, paragraphs, images, hyperlinks, tables, lists, etc.</a:t>
            </a:r>
          </a:p>
          <a:p>
            <a:pPr>
              <a:defRPr/>
            </a:pPr>
            <a:r>
              <a:rPr lang="en-US" altLang="en-US" dirty="0">
                <a:solidFill>
                  <a:srgbClr val="000000"/>
                </a:solidFill>
              </a:rPr>
              <a:t>The </a:t>
            </a:r>
            <a:r>
              <a:rPr lang="en-US" altLang="en-US" dirty="0">
                <a:solidFill>
                  <a:srgbClr val="DC143C"/>
                </a:solidFill>
              </a:rPr>
              <a:t>&lt;h1&gt;</a:t>
            </a:r>
            <a:r>
              <a:rPr lang="en-US" altLang="en-US" dirty="0">
                <a:solidFill>
                  <a:srgbClr val="000000"/>
                </a:solidFill>
              </a:rPr>
              <a:t> element defines a large heading</a:t>
            </a:r>
          </a:p>
          <a:p>
            <a:pPr>
              <a:defRPr/>
            </a:pPr>
            <a:r>
              <a:rPr lang="en-US" altLang="en-US" dirty="0">
                <a:solidFill>
                  <a:srgbClr val="000000"/>
                </a:solidFill>
              </a:rPr>
              <a:t>The </a:t>
            </a:r>
            <a:r>
              <a:rPr lang="en-US" altLang="en-US" dirty="0">
                <a:solidFill>
                  <a:srgbClr val="DC143C"/>
                </a:solidFill>
              </a:rPr>
              <a:t>&lt;p&gt;</a:t>
            </a:r>
            <a:r>
              <a:rPr lang="en-US" altLang="en-US" dirty="0">
                <a:solidFill>
                  <a:srgbClr val="000000"/>
                </a:solidFill>
              </a:rPr>
              <a:t> element defines a paragraph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592DEE-0F36-41B1-8B68-8D711D154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9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FD0B8-E6EB-49AD-9CB9-EFF81C192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HTML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ABE1A-2844-48B2-81F4-16B3A5399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82" y="1658923"/>
            <a:ext cx="9982200" cy="457200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z="2800" dirty="0"/>
              <a:t>&lt;h1&gt;to&lt;h6&gt;</a:t>
            </a:r>
          </a:p>
          <a:p>
            <a:pPr>
              <a:defRPr/>
            </a:pPr>
            <a:r>
              <a:rPr lang="en-US" sz="2800" dirty="0"/>
              <a:t>&lt;p&gt;&lt;/p&gt;</a:t>
            </a:r>
          </a:p>
          <a:p>
            <a:pPr>
              <a:defRPr/>
            </a:pPr>
            <a:r>
              <a:rPr lang="en-US" sz="2800" dirty="0"/>
              <a:t>&lt;a </a:t>
            </a:r>
            <a:r>
              <a:rPr lang="en-US" sz="2800" dirty="0" err="1"/>
              <a:t>href</a:t>
            </a:r>
            <a:r>
              <a:rPr lang="en-US" sz="2800" dirty="0"/>
              <a:t>="https://www.google.com"&gt;&lt;/a&gt;</a:t>
            </a:r>
          </a:p>
          <a:p>
            <a:pPr>
              <a:defRPr/>
            </a:pPr>
            <a:r>
              <a:rPr lang="en-US" sz="2800" dirty="0"/>
              <a:t>&lt;</a:t>
            </a:r>
            <a:r>
              <a:rPr lang="en-US" sz="2800" dirty="0" err="1"/>
              <a:t>img</a:t>
            </a:r>
            <a:r>
              <a:rPr lang="en-US" sz="2800" dirty="0"/>
              <a:t> </a:t>
            </a:r>
            <a:r>
              <a:rPr lang="en-US" sz="2800" dirty="0" err="1"/>
              <a:t>src</a:t>
            </a:r>
            <a:r>
              <a:rPr lang="en-US" sz="2800" dirty="0"/>
              <a:t>="" alt="" width="104" height="142"&gt;</a:t>
            </a:r>
          </a:p>
          <a:p>
            <a:pPr>
              <a:defRPr/>
            </a:pPr>
            <a:r>
              <a:rPr lang="en-US" sz="2800" dirty="0"/>
              <a:t>&lt;</a:t>
            </a:r>
            <a:r>
              <a:rPr lang="en-US" sz="2800" dirty="0" err="1"/>
              <a:t>br</a:t>
            </a:r>
            <a:r>
              <a:rPr lang="en-US" sz="2800" dirty="0"/>
              <a:t>&gt;</a:t>
            </a:r>
          </a:p>
          <a:p>
            <a:pPr>
              <a:defRPr/>
            </a:pPr>
            <a:r>
              <a:rPr lang="en-US" sz="2800" dirty="0"/>
              <a:t>&lt;</a:t>
            </a:r>
            <a:r>
              <a:rPr lang="en-US" sz="2800" dirty="0" err="1"/>
              <a:t>hr</a:t>
            </a:r>
            <a:r>
              <a:rPr lang="en-US" sz="2800" dirty="0"/>
              <a:t>&gt;</a:t>
            </a:r>
          </a:p>
          <a:p>
            <a:pPr>
              <a:defRPr/>
            </a:pPr>
            <a:r>
              <a:rPr lang="en-US" sz="2800" dirty="0"/>
              <a:t>&lt;label&gt;&lt;/label&gt;</a:t>
            </a:r>
          </a:p>
          <a:p>
            <a:pPr>
              <a:defRPr/>
            </a:pPr>
            <a:r>
              <a:rPr lang="en-US" sz="2800" dirty="0"/>
              <a:t>&lt;span&gt;&lt;/span&gt;</a:t>
            </a:r>
          </a:p>
          <a:p>
            <a:pPr>
              <a:defRPr/>
            </a:pPr>
            <a:r>
              <a:rPr lang="en-US" sz="2800" dirty="0"/>
              <a:t>&lt;div&gt;&lt;/div&gt;</a:t>
            </a:r>
          </a:p>
          <a:p>
            <a:pPr marL="0" indent="0"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526083-6B0E-4D1E-86BF-6A78AECB7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137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7</a:t>
            </a:fld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674" y="1096637"/>
            <a:ext cx="4053840" cy="5633585"/>
          </a:xfrm>
        </p:spPr>
      </p:pic>
    </p:spTree>
    <p:extLst>
      <p:ext uri="{BB962C8B-B14F-4D97-AF65-F5344CB8AC3E}">
        <p14:creationId xmlns:p14="http://schemas.microsoft.com/office/powerpoint/2010/main" val="131435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607" y="825889"/>
            <a:ext cx="4336868" cy="5953259"/>
          </a:xfrm>
        </p:spPr>
      </p:pic>
    </p:spTree>
    <p:extLst>
      <p:ext uri="{BB962C8B-B14F-4D97-AF65-F5344CB8AC3E}">
        <p14:creationId xmlns:p14="http://schemas.microsoft.com/office/powerpoint/2010/main" val="1470945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9FE2A-D230-430B-9BD7-8ED57CF03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Text formatting tags in HTML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16955-9863-47EC-BCC5-42D143ECA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600200"/>
            <a:ext cx="9980682" cy="4572000"/>
          </a:xfrm>
        </p:spPr>
        <p:txBody>
          <a:bodyPr>
            <a:normAutofit/>
          </a:bodyPr>
          <a:lstStyle/>
          <a:p>
            <a:r>
              <a:rPr lang="en-US" altLang="en-US" sz="2600" dirty="0">
                <a:solidFill>
                  <a:srgbClr val="DC143C"/>
                </a:solidFill>
              </a:rPr>
              <a:t>&lt;strong&gt;</a:t>
            </a:r>
            <a:r>
              <a:rPr lang="en-US" altLang="en-US" sz="2600" dirty="0">
                <a:solidFill>
                  <a:srgbClr val="000000"/>
                </a:solidFill>
              </a:rPr>
              <a:t> - Important text</a:t>
            </a:r>
          </a:p>
          <a:p>
            <a:r>
              <a:rPr lang="en-US" altLang="en-US" sz="2600" dirty="0">
                <a:solidFill>
                  <a:srgbClr val="DC143C"/>
                </a:solidFill>
              </a:rPr>
              <a:t>&lt;</a:t>
            </a:r>
            <a:r>
              <a:rPr lang="en-US" altLang="en-US" sz="2600" dirty="0" err="1">
                <a:solidFill>
                  <a:srgbClr val="DC143C"/>
                </a:solidFill>
              </a:rPr>
              <a:t>em</a:t>
            </a:r>
            <a:r>
              <a:rPr lang="en-US" altLang="en-US" sz="2600" dirty="0">
                <a:solidFill>
                  <a:srgbClr val="DC143C"/>
                </a:solidFill>
              </a:rPr>
              <a:t>&gt;</a:t>
            </a:r>
            <a:r>
              <a:rPr lang="en-US" altLang="en-US" sz="2600" dirty="0">
                <a:solidFill>
                  <a:srgbClr val="000000"/>
                </a:solidFill>
              </a:rPr>
              <a:t> - Emphasized text</a:t>
            </a:r>
          </a:p>
          <a:p>
            <a:r>
              <a:rPr lang="en-US" altLang="en-US" sz="2600" dirty="0">
                <a:solidFill>
                  <a:srgbClr val="DC143C"/>
                </a:solidFill>
              </a:rPr>
              <a:t>&lt;mark&gt;</a:t>
            </a:r>
            <a:r>
              <a:rPr lang="en-US" altLang="en-US" sz="2600" dirty="0">
                <a:solidFill>
                  <a:srgbClr val="000000"/>
                </a:solidFill>
              </a:rPr>
              <a:t> - Marked text</a:t>
            </a:r>
          </a:p>
          <a:p>
            <a:r>
              <a:rPr lang="en-US" altLang="en-US" sz="2600" dirty="0">
                <a:solidFill>
                  <a:srgbClr val="DC143C"/>
                </a:solidFill>
              </a:rPr>
              <a:t>&lt;small&gt;</a:t>
            </a:r>
            <a:r>
              <a:rPr lang="en-US" altLang="en-US" sz="2600" dirty="0">
                <a:solidFill>
                  <a:srgbClr val="000000"/>
                </a:solidFill>
              </a:rPr>
              <a:t> - Smaller text</a:t>
            </a:r>
          </a:p>
          <a:p>
            <a:r>
              <a:rPr lang="en-US" altLang="en-US" sz="2600" dirty="0">
                <a:solidFill>
                  <a:srgbClr val="DC143C"/>
                </a:solidFill>
              </a:rPr>
              <a:t>&lt;del&gt;</a:t>
            </a:r>
            <a:r>
              <a:rPr lang="en-US" altLang="en-US" sz="2600" dirty="0">
                <a:solidFill>
                  <a:srgbClr val="000000"/>
                </a:solidFill>
              </a:rPr>
              <a:t> - Deleted text</a:t>
            </a:r>
          </a:p>
          <a:p>
            <a:r>
              <a:rPr lang="en-US" altLang="en-US" sz="2600" dirty="0" smtClean="0">
                <a:solidFill>
                  <a:srgbClr val="DC143C"/>
                </a:solidFill>
              </a:rPr>
              <a:t>&lt;</a:t>
            </a:r>
            <a:r>
              <a:rPr lang="en-US" altLang="en-US" sz="2600" dirty="0">
                <a:solidFill>
                  <a:srgbClr val="DC143C"/>
                </a:solidFill>
              </a:rPr>
              <a:t>sub&gt;</a:t>
            </a:r>
            <a:r>
              <a:rPr lang="en-US" altLang="en-US" sz="2600" dirty="0">
                <a:solidFill>
                  <a:srgbClr val="000000"/>
                </a:solidFill>
              </a:rPr>
              <a:t> - Subscript text</a:t>
            </a:r>
          </a:p>
          <a:p>
            <a:r>
              <a:rPr lang="en-US" altLang="en-US" sz="2600" dirty="0">
                <a:solidFill>
                  <a:srgbClr val="DC143C"/>
                </a:solidFill>
              </a:rPr>
              <a:t>&lt;sup&gt;</a:t>
            </a:r>
            <a:r>
              <a:rPr lang="en-US" altLang="en-US" sz="2600" dirty="0">
                <a:solidFill>
                  <a:srgbClr val="000000"/>
                </a:solidFill>
              </a:rPr>
              <a:t> - Superscript </a:t>
            </a:r>
            <a:r>
              <a:rPr lang="en-US" altLang="en-US" sz="2600" dirty="0" smtClean="0">
                <a:solidFill>
                  <a:srgbClr val="000000"/>
                </a:solidFill>
              </a:rPr>
              <a:t>text</a:t>
            </a:r>
            <a:endParaRPr lang="en-US" sz="26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603E4-7E41-4D03-A43D-9FB9DC7E4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56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openxmlformats.org/package/2006/metadata/core-properties"/>
    <ds:schemaRef ds:uri="4873beb7-5857-4685-be1f-d57550cc96cc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693</TotalTime>
  <Words>423</Words>
  <Application>Microsoft Office PowerPoint</Application>
  <PresentationFormat>Widescreen</PresentationFormat>
  <Paragraphs>145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Cambria (Body)</vt:lpstr>
      <vt:lpstr>Euphemia</vt:lpstr>
      <vt:lpstr>Plantagenet Cherokee</vt:lpstr>
      <vt:lpstr>Wingdings</vt:lpstr>
      <vt:lpstr>Academic Literature 16x9</vt:lpstr>
      <vt:lpstr>Intro to HTML</vt:lpstr>
      <vt:lpstr>Introduction to HTML</vt:lpstr>
      <vt:lpstr>Introduction to HTML</vt:lpstr>
      <vt:lpstr>Basic Structure of an HTML page</vt:lpstr>
      <vt:lpstr>Basic Structure of an HTML page</vt:lpstr>
      <vt:lpstr>Basic HTML Tags</vt:lpstr>
      <vt:lpstr>Example</vt:lpstr>
      <vt:lpstr>Example</vt:lpstr>
      <vt:lpstr>Text formatting tags in HTML</vt:lpstr>
      <vt:lpstr>Example</vt:lpstr>
      <vt:lpstr>Example</vt:lpstr>
      <vt:lpstr>HTML 5 Tags</vt:lpstr>
      <vt:lpstr>Example</vt:lpstr>
      <vt:lpstr>Lists in HTML</vt:lpstr>
      <vt:lpstr>HTML Links and navigation</vt:lpstr>
      <vt:lpstr>HTML Block and Inline Elements</vt:lpstr>
      <vt:lpstr>HTML Tables</vt:lpstr>
      <vt:lpstr>PowerPoint Presentation</vt:lpstr>
      <vt:lpstr>HTML Table Colspan</vt:lpstr>
      <vt:lpstr>HTML Forms</vt:lpstr>
      <vt:lpstr>HTML Forms</vt:lpstr>
      <vt:lpstr>HTML Forms Attributes</vt:lpstr>
      <vt:lpstr>HTML Responsive Web Design</vt:lpstr>
      <vt:lpstr>Responsive Images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PSEUDOCODE</dc:title>
  <dc:creator>Muhammad Junaid</dc:creator>
  <cp:lastModifiedBy>Iqbal Manzoor</cp:lastModifiedBy>
  <cp:revision>60</cp:revision>
  <dcterms:created xsi:type="dcterms:W3CDTF">2022-06-03T11:53:09Z</dcterms:created>
  <dcterms:modified xsi:type="dcterms:W3CDTF">2022-10-19T05:27:21Z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