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8" r:id="rId11"/>
    <p:sldId id="275" r:id="rId12"/>
    <p:sldId id="276" r:id="rId13"/>
    <p:sldId id="277" r:id="rId14"/>
    <p:sldId id="264" r:id="rId15"/>
    <p:sldId id="265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A35C9F-C232-442B-BE70-C4E126D198DA}" type="datetime1">
              <a:rPr lang="tr-TR" smtClean="0"/>
              <a:t>12.11.2021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E4E82-621F-47E8-AE67-1308EFA9DB0D}" type="datetime1">
              <a:rPr lang="tr-TR" smtClean="0"/>
              <a:t>12.11.2021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3E5C2-8570-4CA0-95C8-8479B51F19F9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C70A8-BE2C-4695-8EAF-EB3A0B03F21E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75463-D346-4FDC-90CB-71C3A7764CE3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A9825F-C3AA-4AD4-BC72-1567D71BC87A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D5E19-15F5-41DD-A0C1-F69C54F9D3B8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ABCCC-C367-4A2D-8DB7-9636EB5CEFA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0A5723-7E83-4DE8-9CF5-5B5F25C1EE7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1F4CF-4430-4EBA-A4DC-CCD8EE39F1D2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C2B4E8-8C84-402C-951E-E36E7FA0C5CD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B962B38-563E-4DBE-8610-91F71C66D2A1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1AACE-B104-4B3A-9F39-6CBDB71C79CC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0AB184-A554-4F15-954A-14AE8E8AAB35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yitFurkan" TargetMode="External"/><Relationship Id="rId2" Type="http://schemas.openxmlformats.org/officeDocument/2006/relationships/hyperlink" Target="https://github.com/Serhatkahraman1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hyperlink" Target="https://github.com/berkayyn" TargetMode="External"/><Relationship Id="rId4" Type="http://schemas.openxmlformats.org/officeDocument/2006/relationships/hyperlink" Target="https://github.com/elifyil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Dikdörtgen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713504"/>
            <a:ext cx="10993549" cy="650841"/>
          </a:xfrm>
        </p:spPr>
        <p:txBody>
          <a:bodyPr rtlCol="0">
            <a:normAutofit/>
          </a:bodyPr>
          <a:lstStyle/>
          <a:p>
            <a:pPr rtl="0"/>
            <a:r>
              <a:rPr lang="tr" sz="2400" dirty="0">
                <a:solidFill>
                  <a:schemeClr val="tx2"/>
                </a:solidFill>
              </a:rPr>
              <a:t>EXPLoraTORY DATA ANALYSIS FOR MTA DATASET IN PANDEMIC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0788"/>
            <a:ext cx="10993546" cy="185022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tr" dirty="0"/>
              <a:t>SILA KAzAN</a:t>
            </a:r>
          </a:p>
          <a:p>
            <a:pPr rtl="0"/>
            <a:r>
              <a:rPr lang="tr" dirty="0"/>
              <a:t>SEYİT FURKAN BOZKURT</a:t>
            </a:r>
          </a:p>
          <a:p>
            <a:r>
              <a:rPr lang="tr" dirty="0"/>
              <a:t>SERHAT KAHRAMAN</a:t>
            </a:r>
          </a:p>
          <a:p>
            <a:r>
              <a:rPr lang="tr" dirty="0"/>
              <a:t>ELİF YILGIN</a:t>
            </a:r>
          </a:p>
          <a:p>
            <a:r>
              <a:rPr lang="tr" dirty="0"/>
              <a:t>BERKAY YÖN</a:t>
            </a:r>
          </a:p>
          <a:p>
            <a:pPr rtl="0"/>
            <a:endParaRPr lang="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 descr="Logonun yakından görünümü&#10;&#10;Açıklama otomatik olarak oluşturulur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2" y="3214575"/>
            <a:ext cx="11260667" cy="331046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6BAFBCA-7069-452C-900C-96ACE61E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156" y="5145798"/>
            <a:ext cx="1379243" cy="137924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6589612-533C-4C47-8586-A6214605F558}"/>
              </a:ext>
            </a:extLst>
          </p:cNvPr>
          <p:cNvSpPr txBox="1"/>
          <p:nvPr/>
        </p:nvSpPr>
        <p:spPr>
          <a:xfrm>
            <a:off x="10391534" y="6144496"/>
            <a:ext cx="137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12.11.2021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5959F21E-AB66-400C-837B-05CE0A40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Traffıc</a:t>
            </a:r>
            <a:r>
              <a:rPr lang="tr-TR" dirty="0">
                <a:solidFill>
                  <a:schemeClr val="tx2"/>
                </a:solidFill>
              </a:rPr>
              <a:t> of 4 </a:t>
            </a:r>
            <a:r>
              <a:rPr lang="tr-TR" dirty="0" err="1">
                <a:solidFill>
                  <a:schemeClr val="tx2"/>
                </a:solidFill>
              </a:rPr>
              <a:t>hour</a:t>
            </a:r>
            <a:r>
              <a:rPr lang="tr-TR" dirty="0">
                <a:solidFill>
                  <a:schemeClr val="tx2"/>
                </a:solidFill>
              </a:rPr>
              <a:t> set </a:t>
            </a:r>
            <a:r>
              <a:rPr lang="tr-TR" dirty="0" err="1">
                <a:solidFill>
                  <a:schemeClr val="tx2"/>
                </a:solidFill>
              </a:rPr>
              <a:t>ın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busıest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1373B6-1E5C-4218-9F16-CF5C27871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" b="3774"/>
          <a:stretch/>
        </p:blipFill>
        <p:spPr>
          <a:xfrm>
            <a:off x="581192" y="1389972"/>
            <a:ext cx="3616055" cy="28822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F36DFA7-0B4A-43E3-B640-93193B2E3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b="3774"/>
          <a:stretch/>
        </p:blipFill>
        <p:spPr>
          <a:xfrm>
            <a:off x="4279692" y="2441065"/>
            <a:ext cx="3730169" cy="288222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83E8DC5-0E94-4968-B706-DEFCFBB953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r="907" b="3916"/>
          <a:stretch/>
        </p:blipFill>
        <p:spPr>
          <a:xfrm>
            <a:off x="8092306" y="3339387"/>
            <a:ext cx="3852472" cy="3126106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DDCE3DAE-EA20-4DFB-B500-764806134F1A}"/>
              </a:ext>
            </a:extLst>
          </p:cNvPr>
          <p:cNvSpPr txBox="1"/>
          <p:nvPr/>
        </p:nvSpPr>
        <p:spPr>
          <a:xfrm>
            <a:off x="1527572" y="4385844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C158FA4-8615-4899-9247-75F183FA4972}"/>
              </a:ext>
            </a:extLst>
          </p:cNvPr>
          <p:cNvSpPr txBox="1"/>
          <p:nvPr/>
        </p:nvSpPr>
        <p:spPr>
          <a:xfrm>
            <a:off x="5283130" y="5477174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FF54CAA-6461-4C66-830B-38FCAF4F4290}"/>
              </a:ext>
            </a:extLst>
          </p:cNvPr>
          <p:cNvSpPr txBox="1"/>
          <p:nvPr/>
        </p:nvSpPr>
        <p:spPr>
          <a:xfrm>
            <a:off x="9274126" y="2953008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D6CB44F5-B5A8-4D2D-890F-4F1587CE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5794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Traffıc</a:t>
            </a:r>
            <a:r>
              <a:rPr lang="tr-TR" dirty="0">
                <a:solidFill>
                  <a:schemeClr val="tx2"/>
                </a:solidFill>
              </a:rPr>
              <a:t> of 4 </a:t>
            </a:r>
            <a:r>
              <a:rPr lang="tr-TR" dirty="0" err="1">
                <a:solidFill>
                  <a:schemeClr val="tx2"/>
                </a:solidFill>
              </a:rPr>
              <a:t>hour</a:t>
            </a:r>
            <a:r>
              <a:rPr lang="tr-TR" dirty="0">
                <a:solidFill>
                  <a:schemeClr val="tx2"/>
                </a:solidFill>
              </a:rPr>
              <a:t> set </a:t>
            </a:r>
            <a:r>
              <a:rPr lang="tr-TR" dirty="0" err="1">
                <a:solidFill>
                  <a:schemeClr val="tx2"/>
                </a:solidFill>
              </a:rPr>
              <a:t>ın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busıest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D517E47-8137-44E0-9125-B8699524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61" y="1137900"/>
            <a:ext cx="8720154" cy="508430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0704FA26-E710-4AB8-A84D-148CB58FC0E8}"/>
              </a:ext>
            </a:extLst>
          </p:cNvPr>
          <p:cNvSpPr/>
          <p:nvPr/>
        </p:nvSpPr>
        <p:spPr>
          <a:xfrm>
            <a:off x="7017654" y="4432557"/>
            <a:ext cx="934912" cy="7379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196BE1C-9E5E-4A66-95BC-6AB1C3E3D666}"/>
              </a:ext>
            </a:extLst>
          </p:cNvPr>
          <p:cNvSpPr txBox="1"/>
          <p:nvPr/>
        </p:nvSpPr>
        <p:spPr>
          <a:xfrm>
            <a:off x="5109391" y="6222206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1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054AA82-B06B-4618-BD97-7C8B577C6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5" y="615060"/>
            <a:ext cx="9579370" cy="5627879"/>
          </a:xfrm>
          <a:prstGeom prst="rect">
            <a:avLst/>
          </a:prstGeom>
          <a:noFill/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39253A9-BF72-4A90-9058-55EDE19CC9FC}"/>
              </a:ext>
            </a:extLst>
          </p:cNvPr>
          <p:cNvSpPr/>
          <p:nvPr/>
        </p:nvSpPr>
        <p:spPr>
          <a:xfrm>
            <a:off x="1876926" y="4203032"/>
            <a:ext cx="5374106" cy="83418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0CB3954-E375-4C49-A8A5-4F5AEEA38C38}"/>
              </a:ext>
            </a:extLst>
          </p:cNvPr>
          <p:cNvSpPr txBox="1"/>
          <p:nvPr/>
        </p:nvSpPr>
        <p:spPr>
          <a:xfrm>
            <a:off x="5234354" y="629180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3FE77BA-833C-46D1-B710-02BB17F3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97" y="758558"/>
            <a:ext cx="9160214" cy="534088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C0CB039-8DBA-45A1-85AC-41ACEC1875FC}"/>
              </a:ext>
            </a:extLst>
          </p:cNvPr>
          <p:cNvSpPr/>
          <p:nvPr/>
        </p:nvSpPr>
        <p:spPr>
          <a:xfrm>
            <a:off x="5903495" y="4170947"/>
            <a:ext cx="1010652" cy="15560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1D04AA1-3CF1-4DE8-839A-0486BCE22B09}"/>
              </a:ext>
            </a:extLst>
          </p:cNvPr>
          <p:cNvSpPr txBox="1"/>
          <p:nvPr/>
        </p:nvSpPr>
        <p:spPr>
          <a:xfrm>
            <a:off x="4919990" y="6212556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0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174474-B301-41F7-ABC9-B7DDBC6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0A5723-7E83-4DE8-9CF5-5B5F25C1EE7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D8A6CB5D-149A-465E-917E-BEE0C5E2D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858" y="1961356"/>
            <a:ext cx="11029950" cy="2935287"/>
          </a:xfrm>
        </p:spPr>
        <p:txBody>
          <a:bodyPr/>
          <a:lstStyle/>
          <a:p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These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dataset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can be c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SZEFOF+Baskerville"/>
              </a:rPr>
              <a:t>onsider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SZEFOF+Baskerville"/>
              </a:rPr>
              <a:t>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SZEFOF+Baskerville"/>
              </a:rPr>
              <a:t>as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ZEFOF+Baskerville"/>
              </a:rPr>
              <a:t>the location of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UHTJZ+Baskerville-Bold"/>
              </a:rPr>
              <a:t>Business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ZEFOF+Baskerville"/>
              </a:rPr>
              <a:t>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UHTJZ+Baskerville-Bold"/>
              </a:rPr>
              <a:t>Technology Center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ZEFOF+Baskerville"/>
              </a:rPr>
              <a:t>throughout the city.</a:t>
            </a:r>
            <a:endParaRPr lang="tr-TR" sz="1800" b="0" i="0" u="none" strike="noStrike" baseline="0" dirty="0">
              <a:solidFill>
                <a:srgbClr val="000000"/>
              </a:solidFill>
              <a:latin typeface="SZEFOF+Baskerville"/>
            </a:endParaRPr>
          </a:p>
          <a:p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Other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transportation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usage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may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be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observed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;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so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traffic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transition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that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is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used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by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passengers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or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people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will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 be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get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.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SZEFOF+Baskerville"/>
              </a:rPr>
              <a:t>Dataset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SZEFOF+Baskerville"/>
              </a:rPr>
              <a:t> 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can be </a:t>
            </a:r>
            <a:r>
              <a:rPr lang="tr-TR" sz="1800" dirty="0" err="1">
                <a:solidFill>
                  <a:srgbClr val="000000"/>
                </a:solidFill>
                <a:latin typeface="SZEFOF+Baskerville"/>
              </a:rPr>
              <a:t>extended</a:t>
            </a:r>
            <a:r>
              <a:rPr lang="tr-TR" sz="1800" dirty="0">
                <a:solidFill>
                  <a:srgbClr val="000000"/>
                </a:solidFill>
                <a:latin typeface="SZEFOF+Baskerville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ZEFOF+Baskerville"/>
              </a:rPr>
              <a:t> </a:t>
            </a:r>
            <a:endParaRPr lang="tr-TR" sz="1800" b="0" i="0" u="none" strike="noStrike" baseline="0" dirty="0">
              <a:solidFill>
                <a:srgbClr val="000000"/>
              </a:solidFill>
              <a:latin typeface="SZEFOF+Baskerville"/>
            </a:endParaRPr>
          </a:p>
          <a:p>
            <a:endParaRPr lang="en-US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27B0AF07-66F4-4126-8317-9985E9A9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tx2"/>
                </a:solidFill>
              </a:rPr>
              <a:t>Future </a:t>
            </a:r>
            <a:r>
              <a:rPr lang="tr-TR" dirty="0" err="1">
                <a:solidFill>
                  <a:schemeClr val="tx2"/>
                </a:solidFill>
              </a:rPr>
              <a:t>work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3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1CA26-79C9-42D9-ADD0-2FD1F8BB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/>
                </a:solidFill>
              </a:rPr>
              <a:t>Thanks</a:t>
            </a:r>
            <a:r>
              <a:rPr lang="tr-TR" dirty="0">
                <a:solidFill>
                  <a:schemeClr val="tx2"/>
                </a:solidFill>
              </a:rPr>
              <a:t> for </a:t>
            </a:r>
            <a:r>
              <a:rPr lang="tr-TR" dirty="0" err="1">
                <a:solidFill>
                  <a:schemeClr val="tx2"/>
                </a:solidFill>
              </a:rPr>
              <a:t>watchıng</a:t>
            </a:r>
            <a:r>
              <a:rPr lang="tr-TR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B392503-7CC6-4848-8D42-ABB79B2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12.11.2021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18BBD4C-E9FB-45CA-AD55-CD88A3DF22D0}"/>
              </a:ext>
            </a:extLst>
          </p:cNvPr>
          <p:cNvSpPr txBox="1"/>
          <p:nvPr/>
        </p:nvSpPr>
        <p:spPr>
          <a:xfrm>
            <a:off x="679938" y="4865077"/>
            <a:ext cx="4841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2"/>
              </a:rPr>
              <a:t>https://github.com/silakazan</a:t>
            </a:r>
          </a:p>
          <a:p>
            <a:r>
              <a:rPr lang="en-US" dirty="0">
                <a:hlinkClick r:id="rId2"/>
              </a:rPr>
              <a:t>https://github.com/Serhatkahraman1</a:t>
            </a:r>
            <a:endParaRPr lang="tr-TR" dirty="0"/>
          </a:p>
          <a:p>
            <a:r>
              <a:rPr lang="tr-TR" dirty="0">
                <a:hlinkClick r:id="rId3"/>
              </a:rPr>
              <a:t>https://github.com/SeyitFurkan</a:t>
            </a:r>
            <a:r>
              <a:rPr lang="tr-TR" dirty="0"/>
              <a:t> </a:t>
            </a:r>
          </a:p>
          <a:p>
            <a:r>
              <a:rPr lang="tr-TR" dirty="0">
                <a:hlinkClick r:id="rId4"/>
              </a:rPr>
              <a:t>https://github.com/elifyilgin</a:t>
            </a:r>
            <a:endParaRPr lang="tr-TR" dirty="0"/>
          </a:p>
          <a:p>
            <a:r>
              <a:rPr lang="tr-TR" dirty="0">
                <a:hlinkClick r:id="rId5"/>
              </a:rPr>
              <a:t>https://github.com/berkayyn</a:t>
            </a:r>
            <a:r>
              <a:rPr lang="tr-TR" dirty="0"/>
              <a:t> </a:t>
            </a:r>
          </a:p>
          <a:p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3074" name="Picture 2" descr="Pictures of Funny Animals That You Need In Your Life | Reader&amp;#39;s Digest">
            <a:extLst>
              <a:ext uri="{FF2B5EF4-FFF2-40B4-BE49-F238E27FC236}">
                <a16:creationId xmlns:a16="http://schemas.microsoft.com/office/drawing/2014/main" id="{A72C3F09-62DD-4C15-9383-EAEE6E33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019" y="1828031"/>
            <a:ext cx="5767864" cy="38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4823B-35D9-4E8A-B0B6-B1984BC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043354"/>
            <a:ext cx="3031852" cy="768453"/>
          </a:xfrm>
        </p:spPr>
        <p:txBody>
          <a:bodyPr anchor="b">
            <a:normAutofit/>
          </a:bodyPr>
          <a:lstStyle/>
          <a:p>
            <a:r>
              <a:rPr lang="tr-TR" dirty="0"/>
              <a:t>INTRODUCTION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9C476C-4C3D-4E78-9430-A1203A0B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819" y="2086708"/>
            <a:ext cx="3135928" cy="4095750"/>
          </a:xfrm>
        </p:spPr>
        <p:txBody>
          <a:bodyPr anchor="t">
            <a:normAutofit/>
          </a:bodyPr>
          <a:lstStyle/>
          <a:p>
            <a:r>
              <a:rPr lang="tr-T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NEED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Specifying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tr-T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busiest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subway stations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most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time slot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MTA Turnstile 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find best placement for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the data to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2" descr="transportation - latest news, breaking stories and comment - The Independent">
            <a:extLst>
              <a:ext uri="{FF2B5EF4-FFF2-40B4-BE49-F238E27FC236}">
                <a16:creationId xmlns:a16="http://schemas.microsoft.com/office/drawing/2014/main" id="{1BA45E47-A6A4-4312-B579-2DE6C43B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82" y="734158"/>
            <a:ext cx="4628653" cy="30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.T.A., Citing Huge Drop in Riders, Seeks $4 Billion Virus Bailout - The  New York Times">
            <a:extLst>
              <a:ext uri="{FF2B5EF4-FFF2-40B4-BE49-F238E27FC236}">
                <a16:creationId xmlns:a16="http://schemas.microsoft.com/office/drawing/2014/main" id="{20FA32FC-4021-4AC6-A8DA-C891068D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47" y="3217985"/>
            <a:ext cx="4765434" cy="31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724340-191C-4A2E-AEC1-B7729D84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6524"/>
            <a:ext cx="11029616" cy="580852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/>
                </a:solidFill>
              </a:rPr>
              <a:t>METHODOLOGIES AND TOOLS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7DA2BB0-6362-43E3-9881-55BDE7363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2" y="1310820"/>
            <a:ext cx="4744112" cy="1714739"/>
          </a:xfrm>
          <a:solidFill>
            <a:schemeClr val="bg1"/>
          </a:solidFill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88871A5-78AC-419D-8B80-81C0DFB38F42}"/>
              </a:ext>
            </a:extLst>
          </p:cNvPr>
          <p:cNvSpPr txBox="1"/>
          <p:nvPr/>
        </p:nvSpPr>
        <p:spPr>
          <a:xfrm>
            <a:off x="2379785" y="2051538"/>
            <a:ext cx="2860430" cy="48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4302F85-1B0E-4A14-941C-C615A75E46E2}"/>
              </a:ext>
            </a:extLst>
          </p:cNvPr>
          <p:cNvSpPr/>
          <p:nvPr/>
        </p:nvSpPr>
        <p:spPr>
          <a:xfrm>
            <a:off x="2203936" y="1965174"/>
            <a:ext cx="3121367" cy="6234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err="1">
                <a:solidFill>
                  <a:schemeClr val="tx1"/>
                </a:solidFill>
              </a:rPr>
              <a:t>Between</a:t>
            </a:r>
            <a:r>
              <a:rPr lang="tr-TR" sz="1400" dirty="0">
                <a:solidFill>
                  <a:schemeClr val="tx1"/>
                </a:solidFill>
              </a:rPr>
              <a:t> 2019-03-02 and 2019-08-27</a:t>
            </a:r>
          </a:p>
          <a:p>
            <a:pPr algn="ctr"/>
            <a:r>
              <a:rPr lang="tr-TR" sz="1400" b="1" dirty="0">
                <a:solidFill>
                  <a:schemeClr val="tx1"/>
                </a:solidFill>
              </a:rPr>
              <a:t>(6-Month Data)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4" name="İçerik Yer Tutucusu 6">
            <a:extLst>
              <a:ext uri="{FF2B5EF4-FFF2-40B4-BE49-F238E27FC236}">
                <a16:creationId xmlns:a16="http://schemas.microsoft.com/office/drawing/2014/main" id="{9D8A2267-927C-40B2-AF58-6B9A58EB7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0"/>
          <a:stretch/>
        </p:blipFill>
        <p:spPr>
          <a:xfrm>
            <a:off x="581192" y="3247292"/>
            <a:ext cx="4744112" cy="1349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İçerik Yer Tutucusu 6">
            <a:extLst>
              <a:ext uri="{FF2B5EF4-FFF2-40B4-BE49-F238E27FC236}">
                <a16:creationId xmlns:a16="http://schemas.microsoft.com/office/drawing/2014/main" id="{D9DF558D-4ECF-49A4-A480-03B3D36B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0"/>
          <a:stretch/>
        </p:blipFill>
        <p:spPr>
          <a:xfrm>
            <a:off x="581192" y="4818184"/>
            <a:ext cx="4744112" cy="13491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FC44CDF1-8831-42CB-A4BD-CFE93D76F2DB}"/>
              </a:ext>
            </a:extLst>
          </p:cNvPr>
          <p:cNvSpPr/>
          <p:nvPr/>
        </p:nvSpPr>
        <p:spPr>
          <a:xfrm>
            <a:off x="2203937" y="3521700"/>
            <a:ext cx="3121366" cy="679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err="1">
                <a:solidFill>
                  <a:schemeClr val="tx1"/>
                </a:solidFill>
              </a:rPr>
              <a:t>Between</a:t>
            </a:r>
            <a:r>
              <a:rPr lang="tr-TR" sz="1400" dirty="0">
                <a:solidFill>
                  <a:schemeClr val="tx1"/>
                </a:solidFill>
              </a:rPr>
              <a:t> 2020-02-29 and 2020-08-27</a:t>
            </a:r>
          </a:p>
          <a:p>
            <a:pPr algn="ctr"/>
            <a:r>
              <a:rPr lang="tr-TR" sz="1400" b="1" dirty="0">
                <a:solidFill>
                  <a:schemeClr val="tx1"/>
                </a:solidFill>
              </a:rPr>
              <a:t>(6-Month Data)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tr-TR" sz="1300" dirty="0">
                <a:solidFill>
                  <a:schemeClr val="tx1"/>
                </a:solidFill>
              </a:rPr>
              <a:t>	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9FF2433C-0381-4B94-8B1D-6B40B6CB1F6F}"/>
              </a:ext>
            </a:extLst>
          </p:cNvPr>
          <p:cNvSpPr/>
          <p:nvPr/>
        </p:nvSpPr>
        <p:spPr>
          <a:xfrm>
            <a:off x="2203937" y="5046203"/>
            <a:ext cx="3121366" cy="6981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err="1">
                <a:solidFill>
                  <a:schemeClr val="tx1"/>
                </a:solidFill>
              </a:rPr>
              <a:t>Between</a:t>
            </a:r>
            <a:r>
              <a:rPr lang="tr-TR" sz="1400" dirty="0">
                <a:solidFill>
                  <a:schemeClr val="tx1"/>
                </a:solidFill>
              </a:rPr>
              <a:t> 2021-02-27 and 2019-08-27</a:t>
            </a:r>
          </a:p>
          <a:p>
            <a:pPr algn="ctr"/>
            <a:r>
              <a:rPr lang="tr-TR" sz="1400" b="1" dirty="0">
                <a:solidFill>
                  <a:schemeClr val="tx1"/>
                </a:solidFill>
              </a:rPr>
              <a:t>(6-Month Data)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2D28CDCE-68DD-41FB-B0AF-3F09B0E611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01B62151-F9AE-4BE6-B0DE-F3F1D8881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641231" cy="16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E1B7B933-40E6-4B90-8935-8E55812E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65174"/>
            <a:ext cx="4744112" cy="3610479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FEB42C6-4C8C-4F84-A9DE-3A564D20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734" y="1311905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9933CC-2001-4B6F-A01F-F7753D9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COMparatıve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statıstıcs</a:t>
            </a:r>
            <a:r>
              <a:rPr lang="tr-TR" dirty="0">
                <a:solidFill>
                  <a:schemeClr val="tx2"/>
                </a:solidFill>
              </a:rPr>
              <a:t> for 3 </a:t>
            </a:r>
            <a:r>
              <a:rPr lang="tr-TR" dirty="0" err="1">
                <a:solidFill>
                  <a:schemeClr val="tx2"/>
                </a:solidFill>
              </a:rPr>
              <a:t>dıstınct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years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E94FDF-25F8-4C4A-8C9D-774D869F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AABCCC-C367-4A2D-8DB7-9636EB5CEFAB}" type="datetime1">
              <a:rPr lang="tr-TR" smtClean="0"/>
              <a:t>12.11.2021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FA54279-3890-474D-8653-837FBEF1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45" y="1868990"/>
            <a:ext cx="4140709" cy="30469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D6AC1D4-1135-4B7D-9B3A-C1BCB6B9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" y="1841584"/>
            <a:ext cx="3972943" cy="308347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C950692-38DC-4E66-BC48-6A2688260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59" y="1878125"/>
            <a:ext cx="4082114" cy="304693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D861E9D-B36C-4BF1-8EA7-F3628DCEBC91}"/>
              </a:ext>
            </a:extLst>
          </p:cNvPr>
          <p:cNvSpPr txBox="1"/>
          <p:nvPr/>
        </p:nvSpPr>
        <p:spPr>
          <a:xfrm>
            <a:off x="1465384" y="5029201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CCE73E1-4843-48E3-8CDC-A0DF6854A5AB}"/>
              </a:ext>
            </a:extLst>
          </p:cNvPr>
          <p:cNvSpPr txBox="1"/>
          <p:nvPr/>
        </p:nvSpPr>
        <p:spPr>
          <a:xfrm>
            <a:off x="5474678" y="5029201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26728F8-9878-4D65-9852-5967518713D6}"/>
              </a:ext>
            </a:extLst>
          </p:cNvPr>
          <p:cNvSpPr txBox="1"/>
          <p:nvPr/>
        </p:nvSpPr>
        <p:spPr>
          <a:xfrm>
            <a:off x="9390186" y="502920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4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0D9E67-C522-435B-83E1-132B7273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AABCCC-C367-4A2D-8DB7-9636EB5CEFAB}" type="datetime1">
              <a:rPr lang="tr-TR" smtClean="0"/>
              <a:t>12.11.2021</a:t>
            </a:fld>
            <a:endParaRPr lang="en-US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CE558853-913D-4E8F-9DD9-35A0469A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COMparatıve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statıstıcs</a:t>
            </a:r>
            <a:r>
              <a:rPr lang="tr-TR" dirty="0">
                <a:solidFill>
                  <a:schemeClr val="tx2"/>
                </a:solidFill>
              </a:rPr>
              <a:t> for 3 </a:t>
            </a:r>
            <a:r>
              <a:rPr lang="tr-TR" dirty="0" err="1">
                <a:solidFill>
                  <a:schemeClr val="tx2"/>
                </a:solidFill>
              </a:rPr>
              <a:t>dıstınct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years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A6725CF-FF15-40EB-8EB8-B2CC03D1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" y="1770247"/>
            <a:ext cx="3905863" cy="308474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4D8D60C-06D1-4284-92F3-63179D24B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91" y="1760563"/>
            <a:ext cx="4072307" cy="308474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9BA22C6-B926-467D-A02D-F65BE47BD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08" y="1750879"/>
            <a:ext cx="3905864" cy="308474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A2ADC-17A8-4BC9-99DD-ACDA8815A0E7}"/>
              </a:ext>
            </a:extLst>
          </p:cNvPr>
          <p:cNvSpPr txBox="1"/>
          <p:nvPr/>
        </p:nvSpPr>
        <p:spPr>
          <a:xfrm>
            <a:off x="1360454" y="5029201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B07A05C-AF6D-441A-BF50-61DA77E23275}"/>
              </a:ext>
            </a:extLst>
          </p:cNvPr>
          <p:cNvSpPr txBox="1"/>
          <p:nvPr/>
        </p:nvSpPr>
        <p:spPr>
          <a:xfrm>
            <a:off x="5369748" y="5029201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0F69B6B-1D45-4AB7-9A73-53BD7DC13F37}"/>
              </a:ext>
            </a:extLst>
          </p:cNvPr>
          <p:cNvSpPr txBox="1"/>
          <p:nvPr/>
        </p:nvSpPr>
        <p:spPr>
          <a:xfrm>
            <a:off x="9285256" y="502920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EF83835-30CB-4FB8-B7F7-915727E6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Busıest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statıons</a:t>
            </a:r>
            <a:r>
              <a:rPr lang="tr-TR" dirty="0">
                <a:solidFill>
                  <a:schemeClr val="tx2"/>
                </a:solidFill>
              </a:rPr>
              <a:t> for 3 </a:t>
            </a:r>
            <a:r>
              <a:rPr lang="tr-TR" dirty="0" err="1">
                <a:solidFill>
                  <a:schemeClr val="tx2"/>
                </a:solidFill>
              </a:rPr>
              <a:t>dıstınct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years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81F9531-38E3-48D9-8E23-E118CA66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6" y="1305335"/>
            <a:ext cx="8757701" cy="480511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079FF63-C46B-465D-9096-CDD9F7EB6366}"/>
              </a:ext>
            </a:extLst>
          </p:cNvPr>
          <p:cNvSpPr txBox="1"/>
          <p:nvPr/>
        </p:nvSpPr>
        <p:spPr>
          <a:xfrm>
            <a:off x="5234353" y="6169435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02D1005-EBE1-4588-9E27-6E08D50C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5" y="795438"/>
            <a:ext cx="9620996" cy="526712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1B0537D-BE11-4BF4-B11E-BD1E516279DD}"/>
              </a:ext>
            </a:extLst>
          </p:cNvPr>
          <p:cNvSpPr txBox="1"/>
          <p:nvPr/>
        </p:nvSpPr>
        <p:spPr>
          <a:xfrm>
            <a:off x="5234354" y="6062561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9A0675F-336A-406E-AAC2-3B4E869D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2" y="761999"/>
            <a:ext cx="9738227" cy="533130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98AD866-E91D-4911-86C5-438E3D4547A3}"/>
              </a:ext>
            </a:extLst>
          </p:cNvPr>
          <p:cNvSpPr txBox="1"/>
          <p:nvPr/>
        </p:nvSpPr>
        <p:spPr>
          <a:xfrm>
            <a:off x="5351584" y="60933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9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4134F40B-562A-467B-A282-064D93C1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7555"/>
            <a:ext cx="11029616" cy="49879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tx2"/>
                </a:solidFill>
              </a:rPr>
              <a:t>Busıest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statıons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per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day</a:t>
            </a:r>
            <a:r>
              <a:rPr lang="tr-TR" dirty="0">
                <a:solidFill>
                  <a:schemeClr val="tx2"/>
                </a:solidFill>
              </a:rPr>
              <a:t> for 3 </a:t>
            </a:r>
            <a:r>
              <a:rPr lang="tr-TR" dirty="0" err="1">
                <a:solidFill>
                  <a:schemeClr val="tx2"/>
                </a:solidFill>
              </a:rPr>
              <a:t>dıstınct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years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2ECF6A1-3258-4854-9C29-1674A6A8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345"/>
            <a:ext cx="4111194" cy="304430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63FD5AE-9118-46FE-9850-A3CF33752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r="1" b="1379"/>
          <a:stretch/>
        </p:blipFill>
        <p:spPr>
          <a:xfrm>
            <a:off x="4111194" y="2461847"/>
            <a:ext cx="3907393" cy="29424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9FEF8E0-FB20-43EE-9D80-1412DAD7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3532882"/>
            <a:ext cx="4021056" cy="2985148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8B3830-F854-4587-A045-E0F2471760AF}"/>
              </a:ext>
            </a:extLst>
          </p:cNvPr>
          <p:cNvSpPr txBox="1"/>
          <p:nvPr/>
        </p:nvSpPr>
        <p:spPr>
          <a:xfrm>
            <a:off x="1193951" y="4478160"/>
            <a:ext cx="17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 COVID 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0C940CF-C72A-4E7E-98AE-DB7F2F1B5236}"/>
              </a:ext>
            </a:extLst>
          </p:cNvPr>
          <p:cNvSpPr txBox="1"/>
          <p:nvPr/>
        </p:nvSpPr>
        <p:spPr>
          <a:xfrm>
            <a:off x="5217349" y="5627074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 COVID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E12C518-F9AA-401F-8EB8-017F82B0C40D}"/>
              </a:ext>
            </a:extLst>
          </p:cNvPr>
          <p:cNvSpPr txBox="1"/>
          <p:nvPr/>
        </p:nvSpPr>
        <p:spPr>
          <a:xfrm>
            <a:off x="9237807" y="303621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 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131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3_TF33552983.potx" id="{783FD09D-35D6-4F10-B6AC-AADCA6974620}" vid="{300B62DD-E7B9-4820-BE86-F84ECB151E3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{48508736-10B3-4B9D-A125-A323FFBADC1E}tf33552983_win32</Template>
  <TotalTime>735</TotalTime>
  <Words>267</Words>
  <Application>Microsoft Office PowerPoint</Application>
  <PresentationFormat>Geniş ekran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Arial</vt:lpstr>
      <vt:lpstr>Calibri</vt:lpstr>
      <vt:lpstr>CUHTJZ+Baskerville-Bold</vt:lpstr>
      <vt:lpstr>Franklin Gothic Book</vt:lpstr>
      <vt:lpstr>Franklin Gothic Demi</vt:lpstr>
      <vt:lpstr>SZEFOF+Baskerville</vt:lpstr>
      <vt:lpstr>Wingdings 2</vt:lpstr>
      <vt:lpstr>DividendVTI</vt:lpstr>
      <vt:lpstr>EXPLoraTORY DATA ANALYSIS FOR MTA DATASET IN PANDEMIC</vt:lpstr>
      <vt:lpstr>INTRODUCTION</vt:lpstr>
      <vt:lpstr>METHODOLOGIES AND TOOLS</vt:lpstr>
      <vt:lpstr>COMparatıve statıstıcs for 3 dıstınct years</vt:lpstr>
      <vt:lpstr>COMparatıve statıstıcs for 3 dıstınct years</vt:lpstr>
      <vt:lpstr>Busıest statıons for 3 dıstınct years</vt:lpstr>
      <vt:lpstr>PowerPoint Sunusu</vt:lpstr>
      <vt:lpstr>PowerPoint Sunusu</vt:lpstr>
      <vt:lpstr>Busıest statıons per day for 3 dıstınct years</vt:lpstr>
      <vt:lpstr>Traffıc of 4 hour set ın busıest statıon</vt:lpstr>
      <vt:lpstr>Traffıc of 4 hour set ın busıest statıon</vt:lpstr>
      <vt:lpstr>PowerPoint Sunusu</vt:lpstr>
      <vt:lpstr>PowerPoint Sunusu</vt:lpstr>
      <vt:lpstr>Future work</vt:lpstr>
      <vt:lpstr>Thanks for watchıng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EXPLATORY DATA ANALYSIS FOR MOVIES DATASET</dc:title>
  <dc:creator>serhat kahraman</dc:creator>
  <cp:lastModifiedBy>serhat kahraman</cp:lastModifiedBy>
  <cp:revision>15</cp:revision>
  <dcterms:created xsi:type="dcterms:W3CDTF">2021-06-19T12:46:55Z</dcterms:created>
  <dcterms:modified xsi:type="dcterms:W3CDTF">2021-11-11T22:26:48Z</dcterms:modified>
</cp:coreProperties>
</file>