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4" r:id="rId7"/>
    <p:sldId id="261" r:id="rId8"/>
    <p:sldId id="263" r:id="rId9"/>
    <p:sldId id="275" r:id="rId10"/>
    <p:sldId id="264" r:id="rId11"/>
    <p:sldId id="265" r:id="rId12"/>
    <p:sldId id="266" r:id="rId13"/>
    <p:sldId id="267" r:id="rId14"/>
    <p:sldId id="277" r:id="rId15"/>
    <p:sldId id="276" r:id="rId16"/>
    <p:sldId id="269" r:id="rId17"/>
    <p:sldId id="270" r:id="rId18"/>
    <p:sldId id="271"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8" d="100"/>
          <a:sy n="78" d="100"/>
        </p:scale>
        <p:origin x="216" y="-3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7/11/2025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7/11/2025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7/11/2025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jokimrodrigues/financial-risk-analysis-dataset?resource=download"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35290" y="2007908"/>
            <a:ext cx="4939646" cy="2432115"/>
          </a:xfrm>
        </p:spPr>
        <p:txBody>
          <a:bodyPr>
            <a:normAutofit/>
          </a:bodyPr>
          <a:lstStyle/>
          <a:p>
            <a:r>
              <a:rPr lang="en-US" sz="2400" b="1" dirty="0">
                <a:latin typeface="Arial" panose="020B0604020202020204" pitchFamily="34" charset="0"/>
                <a:cs typeface="Arial" panose="020B0604020202020204" pitchFamily="34" charset="0"/>
              </a:rPr>
              <a:t>ASSIGNMENT 2, GROUP </a:t>
            </a:r>
            <a:r>
              <a:rPr lang="en-US" sz="2400" b="1" dirty="0" smtClean="0">
                <a:latin typeface="Arial" panose="020B0604020202020204" pitchFamily="34" charset="0"/>
                <a:cs typeface="Arial" panose="020B0604020202020204" pitchFamily="34" charset="0"/>
              </a:rPr>
              <a:t>2 PROJECT</a:t>
            </a:r>
            <a:r>
              <a:rPr lang="en-US" sz="2400" b="1" dirty="0">
                <a:latin typeface="Arial" panose="020B0604020202020204" pitchFamily="34" charset="0"/>
                <a:cs typeface="Arial" panose="020B0604020202020204" pitchFamily="34" charset="0"/>
              </a:rPr>
              <a:t>: Developing a BI Dashboard Using Power BI and Open-Source Data</a:t>
            </a:r>
            <a:r>
              <a:rPr lang="en-US" dirty="0"/>
              <a:t/>
            </a:r>
            <a:br>
              <a:rPr lang="en-US" dirty="0"/>
            </a:br>
            <a:endParaRPr lang="en-US" dirty="0"/>
          </a:p>
        </p:txBody>
      </p:sp>
      <p:sp>
        <p:nvSpPr>
          <p:cNvPr id="3" name="Subtitle 2"/>
          <p:cNvSpPr>
            <a:spLocks noGrp="1"/>
          </p:cNvSpPr>
          <p:nvPr>
            <p:ph type="body" sz="half" idx="2"/>
          </p:nvPr>
        </p:nvSpPr>
        <p:spPr>
          <a:xfrm>
            <a:off x="5674936" y="3866778"/>
            <a:ext cx="5948313" cy="2505742"/>
          </a:xfrm>
          <a:solidFill>
            <a:schemeClr val="tx2">
              <a:lumMod val="20000"/>
              <a:lumOff val="80000"/>
            </a:schemeClr>
          </a:solidFill>
        </p:spPr>
        <p:txBody>
          <a:bodyPr>
            <a:normAutofit fontScale="92500" lnSpcReduction="10000"/>
          </a:bodyPr>
          <a:lstStyle/>
          <a:p>
            <a:r>
              <a:rPr lang="en-US" altLang="en-US" b="1" dirty="0">
                <a:solidFill>
                  <a:srgbClr val="7030A0"/>
                </a:solidFill>
                <a:latin typeface="Arial" panose="020B0604020202020204" pitchFamily="34" charset="0"/>
                <a:ea typeface="Cambria" panose="02040503050406030204" pitchFamily="18" charset="0"/>
                <a:cs typeface="Cambria" panose="02040503050406030204" pitchFamily="18" charset="0"/>
              </a:rPr>
              <a:t>MAY-AUGUST SEMESTER 2025</a:t>
            </a:r>
            <a:r>
              <a:rPr lang="en-US" altLang="en-US" dirty="0">
                <a:solidFill>
                  <a:srgbClr val="7030A0"/>
                </a:solidFill>
                <a:latin typeface="Arial" panose="020B0604020202020204" pitchFamily="34" charset="0"/>
              </a:rPr>
              <a:t/>
            </a:r>
            <a:br>
              <a:rPr lang="en-US" altLang="en-US" dirty="0">
                <a:solidFill>
                  <a:srgbClr val="7030A0"/>
                </a:solidFill>
                <a:latin typeface="Arial" panose="020B0604020202020204" pitchFamily="34" charset="0"/>
              </a:rPr>
            </a:br>
            <a:r>
              <a:rPr lang="en-US" altLang="en-US" b="1" dirty="0">
                <a:solidFill>
                  <a:srgbClr val="7030A0"/>
                </a:solidFill>
                <a:latin typeface="Arial" panose="020B0604020202020204" pitchFamily="34" charset="0"/>
                <a:ea typeface="Cambria" panose="02040503050406030204" pitchFamily="18" charset="0"/>
                <a:cs typeface="Cambria" panose="02040503050406030204" pitchFamily="18" charset="0"/>
              </a:rPr>
              <a:t>MRDC </a:t>
            </a:r>
            <a:r>
              <a:rPr lang="en-US" altLang="en-US" b="1" dirty="0" smtClean="0">
                <a:solidFill>
                  <a:srgbClr val="7030A0"/>
                </a:solidFill>
                <a:latin typeface="Arial" panose="020B0604020202020204" pitchFamily="34" charset="0"/>
                <a:ea typeface="Cambria" panose="02040503050406030204" pitchFamily="18" charset="0"/>
                <a:cs typeface="Cambria" panose="02040503050406030204" pitchFamily="18" charset="0"/>
              </a:rPr>
              <a:t>911: FUNDAMENTALS OF DATA SCIENCE AND COMPUTATIONAL INTELLIGENCE.</a:t>
            </a:r>
          </a:p>
          <a:p>
            <a:r>
              <a:rPr lang="en-US" altLang="en-US" b="1" dirty="0" smtClean="0">
                <a:solidFill>
                  <a:srgbClr val="7030A0"/>
                </a:solidFill>
                <a:latin typeface="Arial" panose="020B0604020202020204" pitchFamily="34" charset="0"/>
                <a:ea typeface="Cambria" panose="02040503050406030204" pitchFamily="18" charset="0"/>
                <a:cs typeface="Cambria" panose="02040503050406030204" pitchFamily="18" charset="0"/>
              </a:rPr>
              <a:t>Group Assignment</a:t>
            </a:r>
          </a:p>
          <a:p>
            <a:r>
              <a:rPr lang="en-US" altLang="en-US" b="1" dirty="0" smtClean="0">
                <a:solidFill>
                  <a:srgbClr val="7030A0"/>
                </a:solidFill>
                <a:latin typeface="Arial" panose="020B0604020202020204" pitchFamily="34" charset="0"/>
                <a:ea typeface="Cambria" panose="02040503050406030204" pitchFamily="18" charset="0"/>
              </a:rPr>
              <a:t>MEMBERS: </a:t>
            </a:r>
          </a:p>
          <a:p>
            <a:pPr marL="342900" indent="-342900">
              <a:buFont typeface="+mj-lt"/>
              <a:buAutoNum type="arabicPeriod"/>
            </a:pPr>
            <a:r>
              <a:rPr lang="en-US" altLang="en-US" b="1" dirty="0" smtClean="0">
                <a:solidFill>
                  <a:srgbClr val="7030A0"/>
                </a:solidFill>
                <a:latin typeface="Arial" panose="020B0604020202020204" pitchFamily="34" charset="0"/>
                <a:ea typeface="Cambria" panose="02040503050406030204" pitchFamily="18" charset="0"/>
              </a:rPr>
              <a:t>Sila Ronoh</a:t>
            </a:r>
          </a:p>
          <a:p>
            <a:pPr marL="342900" indent="-342900">
              <a:buFont typeface="+mj-lt"/>
              <a:buAutoNum type="arabicPeriod"/>
            </a:pPr>
            <a:r>
              <a:rPr lang="en-US" altLang="en-US" b="1" dirty="0" smtClean="0">
                <a:solidFill>
                  <a:srgbClr val="7030A0"/>
                </a:solidFill>
                <a:latin typeface="Arial" panose="020B0604020202020204" pitchFamily="34" charset="0"/>
                <a:ea typeface="Cambria" panose="02040503050406030204" pitchFamily="18" charset="0"/>
              </a:rPr>
              <a:t>Dorothy </a:t>
            </a:r>
            <a:r>
              <a:rPr lang="en-US" altLang="en-US" b="1" dirty="0" err="1" smtClean="0">
                <a:solidFill>
                  <a:srgbClr val="7030A0"/>
                </a:solidFill>
                <a:latin typeface="Arial" panose="020B0604020202020204" pitchFamily="34" charset="0"/>
                <a:ea typeface="Cambria" panose="02040503050406030204" pitchFamily="18" charset="0"/>
              </a:rPr>
              <a:t>Owuor</a:t>
            </a:r>
            <a:endParaRPr lang="en-US" altLang="en-US" b="1" dirty="0" smtClean="0">
              <a:solidFill>
                <a:srgbClr val="7030A0"/>
              </a:solidFill>
              <a:latin typeface="Arial" panose="020B0604020202020204" pitchFamily="34" charset="0"/>
              <a:ea typeface="Cambria" panose="02040503050406030204" pitchFamily="18" charset="0"/>
            </a:endParaRPr>
          </a:p>
          <a:p>
            <a:pPr marL="342900" indent="-342900">
              <a:buFont typeface="+mj-lt"/>
              <a:buAutoNum type="arabicPeriod"/>
            </a:pPr>
            <a:r>
              <a:rPr lang="en-US" altLang="en-US" b="1" dirty="0" smtClean="0">
                <a:solidFill>
                  <a:srgbClr val="7030A0"/>
                </a:solidFill>
                <a:latin typeface="Arial" panose="020B0604020202020204" pitchFamily="34" charset="0"/>
                <a:ea typeface="Cambria" panose="02040503050406030204" pitchFamily="18" charset="0"/>
              </a:rPr>
              <a:t>Isaac </a:t>
            </a:r>
            <a:r>
              <a:rPr lang="en-US" altLang="en-US" b="1" dirty="0" err="1" smtClean="0">
                <a:solidFill>
                  <a:srgbClr val="7030A0"/>
                </a:solidFill>
                <a:latin typeface="Arial" panose="020B0604020202020204" pitchFamily="34" charset="0"/>
                <a:ea typeface="Cambria" panose="02040503050406030204" pitchFamily="18" charset="0"/>
              </a:rPr>
              <a:t>Nyasiri</a:t>
            </a:r>
            <a:r>
              <a:rPr lang="en-US" altLang="en-US" dirty="0">
                <a:solidFill>
                  <a:srgbClr val="7030A0"/>
                </a:solidFill>
                <a:latin typeface="Arial" panose="020B0604020202020204" pitchFamily="34" charset="0"/>
              </a:rPr>
              <a:t/>
            </a:r>
            <a:br>
              <a:rPr lang="en-US" altLang="en-US" dirty="0">
                <a:solidFill>
                  <a:srgbClr val="7030A0"/>
                </a:solidFill>
                <a:latin typeface="Arial" panose="020B0604020202020204" pitchFamily="34" charset="0"/>
              </a:rPr>
            </a:br>
            <a:endParaRPr lang="en-US" dirty="0">
              <a:solidFill>
                <a:srgbClr val="7030A0"/>
              </a:solidFill>
            </a:endParaRPr>
          </a:p>
        </p:txBody>
      </p:sp>
      <p:pic>
        <p:nvPicPr>
          <p:cNvPr id="4" name="Image 2" descr="A logo for a university  AI-generated content may be incorrect."/>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0033" y="1255554"/>
            <a:ext cx="5703216" cy="2611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004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4207" y="153006"/>
            <a:ext cx="9954708" cy="708025"/>
          </a:xfrm>
          <a:solidFill>
            <a:srgbClr val="7030A0"/>
          </a:solidFill>
        </p:spPr>
        <p:txBody>
          <a:bodyPr/>
          <a:lstStyle/>
          <a:p>
            <a:r>
              <a:rPr lang="en-US" b="1" dirty="0">
                <a:solidFill>
                  <a:schemeClr val="tx2">
                    <a:lumMod val="75000"/>
                  </a:schemeClr>
                </a:solidFill>
                <a:latin typeface="Times New Roman" panose="02020603050405020304" pitchFamily="18" charset="0"/>
                <a:cs typeface="Times New Roman" panose="02020603050405020304" pitchFamily="18" charset="0"/>
              </a:rPr>
              <a:t>KPIs Identified</a:t>
            </a:r>
          </a:p>
        </p:txBody>
      </p:sp>
      <p:graphicFrame>
        <p:nvGraphicFramePr>
          <p:cNvPr id="3" name="Table 2"/>
          <p:cNvGraphicFramePr>
            <a:graphicFrameLocks noGrp="1"/>
          </p:cNvGraphicFramePr>
          <p:nvPr>
            <p:extLst>
              <p:ext uri="{D42A27DB-BD31-4B8C-83A1-F6EECF244321}">
                <p14:modId xmlns:p14="http://schemas.microsoft.com/office/powerpoint/2010/main" val="2479206721"/>
              </p:ext>
            </p:extLst>
          </p:nvPr>
        </p:nvGraphicFramePr>
        <p:xfrm>
          <a:off x="424207" y="1349184"/>
          <a:ext cx="9954708" cy="4423784"/>
        </p:xfrm>
        <a:graphic>
          <a:graphicData uri="http://schemas.openxmlformats.org/drawingml/2006/table">
            <a:tbl>
              <a:tblPr>
                <a:tableStyleId>{35758FB7-9AC5-4552-8A53-C91805E547FA}</a:tableStyleId>
              </a:tblPr>
              <a:tblGrid>
                <a:gridCol w="3120271">
                  <a:extLst>
                    <a:ext uri="{9D8B030D-6E8A-4147-A177-3AD203B41FA5}">
                      <a16:colId xmlns:a16="http://schemas.microsoft.com/office/drawing/2014/main" val="3824245239"/>
                    </a:ext>
                  </a:extLst>
                </a:gridCol>
                <a:gridCol w="6834437">
                  <a:extLst>
                    <a:ext uri="{9D8B030D-6E8A-4147-A177-3AD203B41FA5}">
                      <a16:colId xmlns:a16="http://schemas.microsoft.com/office/drawing/2014/main" val="2479982475"/>
                    </a:ext>
                  </a:extLst>
                </a:gridCol>
              </a:tblGrid>
              <a:tr h="118828">
                <a:tc>
                  <a:txBody>
                    <a:bodyPr/>
                    <a:lstStyle/>
                    <a:p>
                      <a:r>
                        <a:rPr lang="en-US" sz="1600" b="1" dirty="0">
                          <a:latin typeface="Times New Roman" panose="02020603050405020304" pitchFamily="18" charset="0"/>
                          <a:cs typeface="Times New Roman" panose="02020603050405020304" pitchFamily="18" charset="0"/>
                        </a:rPr>
                        <a:t>KPI Name</a:t>
                      </a:r>
                    </a:p>
                  </a:txBody>
                  <a:tcPr marL="29707" marR="29707" marT="14853" marB="14853" anchor="ctr">
                    <a:solidFill>
                      <a:srgbClr val="7030A0"/>
                    </a:solidFill>
                  </a:tcPr>
                </a:tc>
                <a:tc>
                  <a:txBody>
                    <a:bodyPr/>
                    <a:lstStyle/>
                    <a:p>
                      <a:r>
                        <a:rPr lang="en-US" sz="1600" b="1" dirty="0">
                          <a:latin typeface="Times New Roman" panose="02020603050405020304" pitchFamily="18" charset="0"/>
                          <a:cs typeface="Times New Roman" panose="02020603050405020304" pitchFamily="18" charset="0"/>
                        </a:rPr>
                        <a:t>Description</a:t>
                      </a:r>
                    </a:p>
                  </a:txBody>
                  <a:tcPr marL="29707" marR="29707" marT="14853" marB="14853" anchor="ctr">
                    <a:solidFill>
                      <a:srgbClr val="7030A0"/>
                    </a:solidFill>
                  </a:tcPr>
                </a:tc>
                <a:extLst>
                  <a:ext uri="{0D108BD9-81ED-4DB2-BD59-A6C34878D82A}">
                    <a16:rowId xmlns:a16="http://schemas.microsoft.com/office/drawing/2014/main" val="2129413821"/>
                  </a:ext>
                </a:extLst>
              </a:tr>
              <a:tr h="207949">
                <a:tc>
                  <a:txBody>
                    <a:bodyPr/>
                    <a:lstStyle/>
                    <a:p>
                      <a:r>
                        <a:rPr lang="en-US" sz="1600" dirty="0">
                          <a:latin typeface="Times New Roman" panose="02020603050405020304" pitchFamily="18" charset="0"/>
                          <a:cs typeface="Times New Roman" panose="02020603050405020304" pitchFamily="18" charset="0"/>
                        </a:rPr>
                        <a:t>1. Default Rate</a:t>
                      </a:r>
                    </a:p>
                  </a:txBody>
                  <a:tcPr marL="29707" marR="29707" marT="14853" marB="14853" anchor="ctr"/>
                </a:tc>
                <a:tc>
                  <a:txBody>
                    <a:bodyPr/>
                    <a:lstStyle/>
                    <a:p>
                      <a:r>
                        <a:rPr lang="en-US" sz="1600">
                          <a:latin typeface="Times New Roman" panose="02020603050405020304" pitchFamily="18" charset="0"/>
                          <a:cs typeface="Times New Roman" panose="02020603050405020304" pitchFamily="18" charset="0"/>
                        </a:rPr>
                        <a:t>% of loans that have defaulted (Default_Status = 1)</a:t>
                      </a:r>
                    </a:p>
                  </a:txBody>
                  <a:tcPr marL="29707" marR="29707" marT="14853" marB="14853" anchor="ctr"/>
                </a:tc>
                <a:extLst>
                  <a:ext uri="{0D108BD9-81ED-4DB2-BD59-A6C34878D82A}">
                    <a16:rowId xmlns:a16="http://schemas.microsoft.com/office/drawing/2014/main" val="2059282692"/>
                  </a:ext>
                </a:extLst>
              </a:tr>
              <a:tr h="207949">
                <a:tc>
                  <a:txBody>
                    <a:bodyPr/>
                    <a:lstStyle/>
                    <a:p>
                      <a:r>
                        <a:rPr lang="en-US" sz="1600" dirty="0">
                          <a:latin typeface="Times New Roman" panose="02020603050405020304" pitchFamily="18" charset="0"/>
                          <a:cs typeface="Times New Roman" panose="02020603050405020304" pitchFamily="18" charset="0"/>
                        </a:rPr>
                        <a:t>2. Average Credit Score</a:t>
                      </a:r>
                    </a:p>
                  </a:txBody>
                  <a:tcPr marL="29707" marR="29707" marT="14853" marB="14853" anchor="ctr"/>
                </a:tc>
                <a:tc>
                  <a:txBody>
                    <a:bodyPr/>
                    <a:lstStyle/>
                    <a:p>
                      <a:r>
                        <a:rPr lang="en-US" sz="1600">
                          <a:latin typeface="Times New Roman" panose="02020603050405020304" pitchFamily="18" charset="0"/>
                          <a:cs typeface="Times New Roman" panose="02020603050405020304" pitchFamily="18" charset="0"/>
                        </a:rPr>
                        <a:t>Mean credit score across borrowers – measures portfolio quality</a:t>
                      </a:r>
                    </a:p>
                  </a:txBody>
                  <a:tcPr marL="29707" marR="29707" marT="14853" marB="14853" anchor="ctr"/>
                </a:tc>
                <a:extLst>
                  <a:ext uri="{0D108BD9-81ED-4DB2-BD59-A6C34878D82A}">
                    <a16:rowId xmlns:a16="http://schemas.microsoft.com/office/drawing/2014/main" val="2998792902"/>
                  </a:ext>
                </a:extLst>
              </a:tr>
              <a:tr h="207949">
                <a:tc>
                  <a:txBody>
                    <a:bodyPr/>
                    <a:lstStyle/>
                    <a:p>
                      <a:r>
                        <a:rPr lang="en-US" sz="1600" dirty="0">
                          <a:latin typeface="Times New Roman" panose="02020603050405020304" pitchFamily="18" charset="0"/>
                          <a:cs typeface="Times New Roman" panose="02020603050405020304" pitchFamily="18" charset="0"/>
                        </a:rPr>
                        <a:t>3. Loan Approval Rate</a:t>
                      </a:r>
                    </a:p>
                  </a:txBody>
                  <a:tcPr marL="29707" marR="29707" marT="14853" marB="14853" anchor="ctr"/>
                </a:tc>
                <a:tc>
                  <a:txBody>
                    <a:bodyPr/>
                    <a:lstStyle/>
                    <a:p>
                      <a:r>
                        <a:rPr lang="en-US" sz="1600">
                          <a:latin typeface="Times New Roman" panose="02020603050405020304" pitchFamily="18" charset="0"/>
                          <a:cs typeface="Times New Roman" panose="02020603050405020304" pitchFamily="18" charset="0"/>
                        </a:rPr>
                        <a:t>% of total applications approved (if applicable)</a:t>
                      </a:r>
                    </a:p>
                  </a:txBody>
                  <a:tcPr marL="29707" marR="29707" marT="14853" marB="14853" anchor="ctr"/>
                </a:tc>
                <a:extLst>
                  <a:ext uri="{0D108BD9-81ED-4DB2-BD59-A6C34878D82A}">
                    <a16:rowId xmlns:a16="http://schemas.microsoft.com/office/drawing/2014/main" val="3967007309"/>
                  </a:ext>
                </a:extLst>
              </a:tr>
              <a:tr h="207949">
                <a:tc>
                  <a:txBody>
                    <a:bodyPr/>
                    <a:lstStyle/>
                    <a:p>
                      <a:r>
                        <a:rPr lang="en-US" sz="1600" dirty="0">
                          <a:latin typeface="Times New Roman" panose="02020603050405020304" pitchFamily="18" charset="0"/>
                          <a:cs typeface="Times New Roman" panose="02020603050405020304" pitchFamily="18" charset="0"/>
                        </a:rPr>
                        <a:t>4. Debt-to-Income Ratio (DTI)</a:t>
                      </a:r>
                    </a:p>
                  </a:txBody>
                  <a:tcPr marL="29707" marR="29707" marT="14853" marB="14853" anchor="ctr"/>
                </a:tc>
                <a:tc>
                  <a:txBody>
                    <a:bodyPr/>
                    <a:lstStyle/>
                    <a:p>
                      <a:r>
                        <a:rPr lang="en-US" sz="1600">
                          <a:latin typeface="Times New Roman" panose="02020603050405020304" pitchFamily="18" charset="0"/>
                          <a:cs typeface="Times New Roman" panose="02020603050405020304" pitchFamily="18" charset="0"/>
                        </a:rPr>
                        <a:t>Average DTI across portfolio – indicates borrower affordability</a:t>
                      </a:r>
                    </a:p>
                  </a:txBody>
                  <a:tcPr marL="29707" marR="29707" marT="14853" marB="14853" anchor="ctr"/>
                </a:tc>
                <a:extLst>
                  <a:ext uri="{0D108BD9-81ED-4DB2-BD59-A6C34878D82A}">
                    <a16:rowId xmlns:a16="http://schemas.microsoft.com/office/drawing/2014/main" val="622315330"/>
                  </a:ext>
                </a:extLst>
              </a:tr>
              <a:tr h="207949">
                <a:tc>
                  <a:txBody>
                    <a:bodyPr/>
                    <a:lstStyle/>
                    <a:p>
                      <a:r>
                        <a:rPr lang="en-US" sz="1600" dirty="0">
                          <a:latin typeface="Times New Roman" panose="02020603050405020304" pitchFamily="18" charset="0"/>
                          <a:cs typeface="Times New Roman" panose="02020603050405020304" pitchFamily="18" charset="0"/>
                        </a:rPr>
                        <a:t>5. Loan Disbursement Volume</a:t>
                      </a:r>
                    </a:p>
                  </a:txBody>
                  <a:tcPr marL="29707" marR="29707" marT="14853" marB="14853" anchor="ctr"/>
                </a:tc>
                <a:tc>
                  <a:txBody>
                    <a:bodyPr/>
                    <a:lstStyle/>
                    <a:p>
                      <a:r>
                        <a:rPr lang="en-US" sz="1600">
                          <a:latin typeface="Times New Roman" panose="02020603050405020304" pitchFamily="18" charset="0"/>
                          <a:cs typeface="Times New Roman" panose="02020603050405020304" pitchFamily="18" charset="0"/>
                        </a:rPr>
                        <a:t>Total value of loans disbursed in a time period</a:t>
                      </a:r>
                    </a:p>
                  </a:txBody>
                  <a:tcPr marL="29707" marR="29707" marT="14853" marB="14853" anchor="ctr"/>
                </a:tc>
                <a:extLst>
                  <a:ext uri="{0D108BD9-81ED-4DB2-BD59-A6C34878D82A}">
                    <a16:rowId xmlns:a16="http://schemas.microsoft.com/office/drawing/2014/main" val="690849133"/>
                  </a:ext>
                </a:extLst>
              </a:tr>
              <a:tr h="207949">
                <a:tc>
                  <a:txBody>
                    <a:bodyPr/>
                    <a:lstStyle/>
                    <a:p>
                      <a:r>
                        <a:rPr lang="en-US" sz="1600" dirty="0">
                          <a:latin typeface="Times New Roman" panose="02020603050405020304" pitchFamily="18" charset="0"/>
                          <a:cs typeface="Times New Roman" panose="02020603050405020304" pitchFamily="18" charset="0"/>
                        </a:rPr>
                        <a:t>6. Average Loan Amount</a:t>
                      </a:r>
                    </a:p>
                  </a:txBody>
                  <a:tcPr marL="29707" marR="29707" marT="14853" marB="14853" anchor="ctr"/>
                </a:tc>
                <a:tc>
                  <a:txBody>
                    <a:bodyPr/>
                    <a:lstStyle/>
                    <a:p>
                      <a:r>
                        <a:rPr lang="en-US" sz="1600">
                          <a:latin typeface="Times New Roman" panose="02020603050405020304" pitchFamily="18" charset="0"/>
                          <a:cs typeface="Times New Roman" panose="02020603050405020304" pitchFamily="18" charset="0"/>
                        </a:rPr>
                        <a:t>Mean loan value issued – helps compare across segments or regions</a:t>
                      </a:r>
                    </a:p>
                  </a:txBody>
                  <a:tcPr marL="29707" marR="29707" marT="14853" marB="14853" anchor="ctr"/>
                </a:tc>
                <a:extLst>
                  <a:ext uri="{0D108BD9-81ED-4DB2-BD59-A6C34878D82A}">
                    <a16:rowId xmlns:a16="http://schemas.microsoft.com/office/drawing/2014/main" val="43125990"/>
                  </a:ext>
                </a:extLst>
              </a:tr>
              <a:tr h="207949">
                <a:tc>
                  <a:txBody>
                    <a:bodyPr/>
                    <a:lstStyle/>
                    <a:p>
                      <a:r>
                        <a:rPr lang="en-US" sz="1600" dirty="0">
                          <a:latin typeface="Times New Roman" panose="02020603050405020304" pitchFamily="18" charset="0"/>
                          <a:cs typeface="Times New Roman" panose="02020603050405020304" pitchFamily="18" charset="0"/>
                        </a:rPr>
                        <a:t>7. Payment Delay Frequency</a:t>
                      </a:r>
                    </a:p>
                  </a:txBody>
                  <a:tcPr marL="29707" marR="29707" marT="14853" marB="14853" anchor="ctr"/>
                </a:tc>
                <a:tc>
                  <a:txBody>
                    <a:bodyPr/>
                    <a:lstStyle/>
                    <a:p>
                      <a:r>
                        <a:rPr lang="en-US" sz="1600">
                          <a:latin typeface="Times New Roman" panose="02020603050405020304" pitchFamily="18" charset="0"/>
                          <a:cs typeface="Times New Roman" panose="02020603050405020304" pitchFamily="18" charset="0"/>
                        </a:rPr>
                        <a:t>% of borrowers with 2+ delays in past 6 months</a:t>
                      </a:r>
                    </a:p>
                  </a:txBody>
                  <a:tcPr marL="29707" marR="29707" marT="14853" marB="14853" anchor="ctr"/>
                </a:tc>
                <a:extLst>
                  <a:ext uri="{0D108BD9-81ED-4DB2-BD59-A6C34878D82A}">
                    <a16:rowId xmlns:a16="http://schemas.microsoft.com/office/drawing/2014/main" val="958399434"/>
                  </a:ext>
                </a:extLst>
              </a:tr>
              <a:tr h="207949">
                <a:tc>
                  <a:txBody>
                    <a:bodyPr/>
                    <a:lstStyle/>
                    <a:p>
                      <a:r>
                        <a:rPr lang="en-US" sz="1600" dirty="0">
                          <a:latin typeface="Times New Roman" panose="02020603050405020304" pitchFamily="18" charset="0"/>
                          <a:cs typeface="Times New Roman" panose="02020603050405020304" pitchFamily="18" charset="0"/>
                        </a:rPr>
                        <a:t>8. Credit Utilization Ratio</a:t>
                      </a:r>
                    </a:p>
                  </a:txBody>
                  <a:tcPr marL="29707" marR="29707" marT="14853" marB="14853" anchor="ctr"/>
                </a:tc>
                <a:tc>
                  <a:txBody>
                    <a:bodyPr/>
                    <a:lstStyle/>
                    <a:p>
                      <a:r>
                        <a:rPr lang="en-US" sz="1600">
                          <a:latin typeface="Times New Roman" panose="02020603050405020304" pitchFamily="18" charset="0"/>
                          <a:cs typeface="Times New Roman" panose="02020603050405020304" pitchFamily="18" charset="0"/>
                        </a:rPr>
                        <a:t>% of available credit used by borrower – indicates over-leverage</a:t>
                      </a:r>
                    </a:p>
                  </a:txBody>
                  <a:tcPr marL="29707" marR="29707" marT="14853" marB="14853" anchor="ctr"/>
                </a:tc>
                <a:extLst>
                  <a:ext uri="{0D108BD9-81ED-4DB2-BD59-A6C34878D82A}">
                    <a16:rowId xmlns:a16="http://schemas.microsoft.com/office/drawing/2014/main" val="3333643834"/>
                  </a:ext>
                </a:extLst>
              </a:tr>
              <a:tr h="207949">
                <a:tc>
                  <a:txBody>
                    <a:bodyPr/>
                    <a:lstStyle/>
                    <a:p>
                      <a:r>
                        <a:rPr lang="en-US" sz="1600" dirty="0">
                          <a:latin typeface="Times New Roman" panose="02020603050405020304" pitchFamily="18" charset="0"/>
                          <a:cs typeface="Times New Roman" panose="02020603050405020304" pitchFamily="18" charset="0"/>
                        </a:rPr>
                        <a:t>9. Probability of Default (PD)</a:t>
                      </a:r>
                    </a:p>
                  </a:txBody>
                  <a:tcPr marL="29707" marR="29707" marT="14853" marB="14853" anchor="ctr"/>
                </a:tc>
                <a:tc>
                  <a:txBody>
                    <a:bodyPr/>
                    <a:lstStyle/>
                    <a:p>
                      <a:r>
                        <a:rPr lang="en-US" sz="1600">
                          <a:latin typeface="Times New Roman" panose="02020603050405020304" pitchFamily="18" charset="0"/>
                          <a:cs typeface="Times New Roman" panose="02020603050405020304" pitchFamily="18" charset="0"/>
                        </a:rPr>
                        <a:t>Model-generated estimate of default risk per borrower</a:t>
                      </a:r>
                    </a:p>
                  </a:txBody>
                  <a:tcPr marL="29707" marR="29707" marT="14853" marB="14853" anchor="ctr"/>
                </a:tc>
                <a:extLst>
                  <a:ext uri="{0D108BD9-81ED-4DB2-BD59-A6C34878D82A}">
                    <a16:rowId xmlns:a16="http://schemas.microsoft.com/office/drawing/2014/main" val="2851500852"/>
                  </a:ext>
                </a:extLst>
              </a:tr>
              <a:tr h="207949">
                <a:tc>
                  <a:txBody>
                    <a:bodyPr/>
                    <a:lstStyle/>
                    <a:p>
                      <a:r>
                        <a:rPr lang="en-US" sz="1600" dirty="0">
                          <a:latin typeface="Times New Roman" panose="02020603050405020304" pitchFamily="18" charset="0"/>
                          <a:cs typeface="Times New Roman" panose="02020603050405020304" pitchFamily="18" charset="0"/>
                        </a:rPr>
                        <a:t>10. NPL Ratio by Region</a:t>
                      </a:r>
                    </a:p>
                  </a:txBody>
                  <a:tcPr marL="29707" marR="29707" marT="14853" marB="14853" anchor="ctr"/>
                </a:tc>
                <a:tc>
                  <a:txBody>
                    <a:bodyPr/>
                    <a:lstStyle/>
                    <a:p>
                      <a:r>
                        <a:rPr lang="en-US" sz="1600" dirty="0">
                          <a:latin typeface="Times New Roman" panose="02020603050405020304" pitchFamily="18" charset="0"/>
                          <a:cs typeface="Times New Roman" panose="02020603050405020304" pitchFamily="18" charset="0"/>
                        </a:rPr>
                        <a:t>% of non-performing loans by location (Urban, </a:t>
                      </a:r>
                      <a:r>
                        <a:rPr lang="en-US" sz="1600" dirty="0" err="1">
                          <a:latin typeface="Times New Roman" panose="02020603050405020304" pitchFamily="18" charset="0"/>
                          <a:cs typeface="Times New Roman" panose="02020603050405020304" pitchFamily="18" charset="0"/>
                        </a:rPr>
                        <a:t>Semiurban</a:t>
                      </a:r>
                      <a:r>
                        <a:rPr lang="en-US" sz="1600" dirty="0">
                          <a:latin typeface="Times New Roman" panose="02020603050405020304" pitchFamily="18" charset="0"/>
                          <a:cs typeface="Times New Roman" panose="02020603050405020304" pitchFamily="18" charset="0"/>
                        </a:rPr>
                        <a:t>, Rural)</a:t>
                      </a:r>
                    </a:p>
                  </a:txBody>
                  <a:tcPr marL="29707" marR="29707" marT="14853" marB="14853" anchor="ctr"/>
                </a:tc>
                <a:extLst>
                  <a:ext uri="{0D108BD9-81ED-4DB2-BD59-A6C34878D82A}">
                    <a16:rowId xmlns:a16="http://schemas.microsoft.com/office/drawing/2014/main" val="1133761979"/>
                  </a:ext>
                </a:extLst>
              </a:tr>
              <a:tr h="207949">
                <a:tc>
                  <a:txBody>
                    <a:bodyPr/>
                    <a:lstStyle/>
                    <a:p>
                      <a:r>
                        <a:rPr lang="en-US" sz="1600">
                          <a:latin typeface="Times New Roman" panose="02020603050405020304" pitchFamily="18" charset="0"/>
                          <a:cs typeface="Times New Roman" panose="02020603050405020304" pitchFamily="18" charset="0"/>
                        </a:rPr>
                        <a:t>11. Collateral Coverage Ratio</a:t>
                      </a:r>
                    </a:p>
                  </a:txBody>
                  <a:tcPr marL="29707" marR="29707" marT="14853" marB="14853" anchor="ctr"/>
                </a:tc>
                <a:tc>
                  <a:txBody>
                    <a:bodyPr/>
                    <a:lstStyle/>
                    <a:p>
                      <a:r>
                        <a:rPr lang="en-US" sz="1600" dirty="0">
                          <a:latin typeface="Times New Roman" panose="02020603050405020304" pitchFamily="18" charset="0"/>
                          <a:cs typeface="Times New Roman" panose="02020603050405020304" pitchFamily="18" charset="0"/>
                        </a:rPr>
                        <a:t>Collateral_Value / Loan_Amount – measures loan security</a:t>
                      </a:r>
                    </a:p>
                  </a:txBody>
                  <a:tcPr marL="29707" marR="29707" marT="14853" marB="14853" anchor="ctr"/>
                </a:tc>
                <a:extLst>
                  <a:ext uri="{0D108BD9-81ED-4DB2-BD59-A6C34878D82A}">
                    <a16:rowId xmlns:a16="http://schemas.microsoft.com/office/drawing/2014/main" val="1544870429"/>
                  </a:ext>
                </a:extLst>
              </a:tr>
              <a:tr h="297070">
                <a:tc>
                  <a:txBody>
                    <a:bodyPr/>
                    <a:lstStyle/>
                    <a:p>
                      <a:r>
                        <a:rPr lang="en-US" sz="1600">
                          <a:latin typeface="Times New Roman" panose="02020603050405020304" pitchFamily="18" charset="0"/>
                          <a:cs typeface="Times New Roman" panose="02020603050405020304" pitchFamily="18" charset="0"/>
                        </a:rPr>
                        <a:t>12. Portfolio at Risk (PAR 30/90)</a:t>
                      </a:r>
                    </a:p>
                  </a:txBody>
                  <a:tcPr marL="29707" marR="29707" marT="14853" marB="14853" anchor="ctr"/>
                </a:tc>
                <a:tc>
                  <a:txBody>
                    <a:bodyPr/>
                    <a:lstStyle/>
                    <a:p>
                      <a:r>
                        <a:rPr lang="en-US" sz="1600" dirty="0">
                          <a:latin typeface="Times New Roman" panose="02020603050405020304" pitchFamily="18" charset="0"/>
                          <a:cs typeface="Times New Roman" panose="02020603050405020304" pitchFamily="18" charset="0"/>
                        </a:rPr>
                        <a:t>% of outstanding balance with overdue payments beyond 30/90 days</a:t>
                      </a:r>
                    </a:p>
                  </a:txBody>
                  <a:tcPr marL="29707" marR="29707" marT="14853" marB="14853" anchor="ctr"/>
                </a:tc>
                <a:extLst>
                  <a:ext uri="{0D108BD9-81ED-4DB2-BD59-A6C34878D82A}">
                    <a16:rowId xmlns:a16="http://schemas.microsoft.com/office/drawing/2014/main" val="2907344956"/>
                  </a:ext>
                </a:extLst>
              </a:tr>
              <a:tr h="207949">
                <a:tc>
                  <a:txBody>
                    <a:bodyPr/>
                    <a:lstStyle/>
                    <a:p>
                      <a:r>
                        <a:rPr lang="en-US" sz="1600">
                          <a:latin typeface="Times New Roman" panose="02020603050405020304" pitchFamily="18" charset="0"/>
                          <a:cs typeface="Times New Roman" panose="02020603050405020304" pitchFamily="18" charset="0"/>
                        </a:rPr>
                        <a:t>13. Employment Risk Index</a:t>
                      </a:r>
                    </a:p>
                  </a:txBody>
                  <a:tcPr marL="29707" marR="29707" marT="14853" marB="14853" anchor="ctr"/>
                </a:tc>
                <a:tc>
                  <a:txBody>
                    <a:bodyPr/>
                    <a:lstStyle/>
                    <a:p>
                      <a:r>
                        <a:rPr lang="en-US" sz="1600" dirty="0">
                          <a:latin typeface="Times New Roman" panose="02020603050405020304" pitchFamily="18" charset="0"/>
                          <a:cs typeface="Times New Roman" panose="02020603050405020304" pitchFamily="18" charset="0"/>
                        </a:rPr>
                        <a:t>Default rate by employment type (Salaried, Self-employed, Business)</a:t>
                      </a:r>
                    </a:p>
                  </a:txBody>
                  <a:tcPr marL="29707" marR="29707" marT="14853" marB="14853" anchor="ctr"/>
                </a:tc>
                <a:extLst>
                  <a:ext uri="{0D108BD9-81ED-4DB2-BD59-A6C34878D82A}">
                    <a16:rowId xmlns:a16="http://schemas.microsoft.com/office/drawing/2014/main" val="3117766971"/>
                  </a:ext>
                </a:extLst>
              </a:tr>
              <a:tr h="297070">
                <a:tc>
                  <a:txBody>
                    <a:bodyPr/>
                    <a:lstStyle/>
                    <a:p>
                      <a:r>
                        <a:rPr lang="en-US" sz="1600">
                          <a:latin typeface="Times New Roman" panose="02020603050405020304" pitchFamily="18" charset="0"/>
                          <a:cs typeface="Times New Roman" panose="02020603050405020304" pitchFamily="18" charset="0"/>
                        </a:rPr>
                        <a:t>14. Credit Score Band Mix</a:t>
                      </a:r>
                    </a:p>
                  </a:txBody>
                  <a:tcPr marL="29707" marR="29707" marT="14853" marB="14853" anchor="ctr"/>
                </a:tc>
                <a:tc>
                  <a:txBody>
                    <a:bodyPr/>
                    <a:lstStyle/>
                    <a:p>
                      <a:r>
                        <a:rPr lang="en-US" sz="1600" dirty="0">
                          <a:latin typeface="Times New Roman" panose="02020603050405020304" pitchFamily="18" charset="0"/>
                          <a:cs typeface="Times New Roman" panose="02020603050405020304" pitchFamily="18" charset="0"/>
                        </a:rPr>
                        <a:t>Distribution of borrowers by credit score band (Poor, Average, Good, Excellent)</a:t>
                      </a:r>
                    </a:p>
                  </a:txBody>
                  <a:tcPr marL="29707" marR="29707" marT="14853" marB="14853" anchor="ctr"/>
                </a:tc>
                <a:extLst>
                  <a:ext uri="{0D108BD9-81ED-4DB2-BD59-A6C34878D82A}">
                    <a16:rowId xmlns:a16="http://schemas.microsoft.com/office/drawing/2014/main" val="1851973731"/>
                  </a:ext>
                </a:extLst>
              </a:tr>
              <a:tr h="207949">
                <a:tc>
                  <a:txBody>
                    <a:bodyPr/>
                    <a:lstStyle/>
                    <a:p>
                      <a:r>
                        <a:rPr lang="en-US" sz="1600">
                          <a:latin typeface="Times New Roman" panose="02020603050405020304" pitchFamily="18" charset="0"/>
                          <a:cs typeface="Times New Roman" panose="02020603050405020304" pitchFamily="18" charset="0"/>
                        </a:rPr>
                        <a:t>15. Recovery Rate</a:t>
                      </a:r>
                    </a:p>
                  </a:txBody>
                  <a:tcPr marL="29707" marR="29707" marT="14853" marB="14853" anchor="ctr"/>
                </a:tc>
                <a:tc>
                  <a:txBody>
                    <a:bodyPr/>
                    <a:lstStyle/>
                    <a:p>
                      <a:r>
                        <a:rPr lang="en-US" sz="1600" dirty="0">
                          <a:latin typeface="Times New Roman" panose="02020603050405020304" pitchFamily="18" charset="0"/>
                          <a:cs typeface="Times New Roman" panose="02020603050405020304" pitchFamily="18" charset="0"/>
                        </a:rPr>
                        <a:t>% of defaulted loan amounts recovered over a defined period</a:t>
                      </a:r>
                    </a:p>
                  </a:txBody>
                  <a:tcPr marL="29707" marR="29707" marT="14853" marB="14853" anchor="ctr"/>
                </a:tc>
                <a:extLst>
                  <a:ext uri="{0D108BD9-81ED-4DB2-BD59-A6C34878D82A}">
                    <a16:rowId xmlns:a16="http://schemas.microsoft.com/office/drawing/2014/main" val="319423888"/>
                  </a:ext>
                </a:extLst>
              </a:tr>
            </a:tbl>
          </a:graphicData>
        </a:graphic>
      </p:graphicFrame>
    </p:spTree>
    <p:extLst>
      <p:ext uri="{BB962C8B-B14F-4D97-AF65-F5344CB8AC3E}">
        <p14:creationId xmlns:p14="http://schemas.microsoft.com/office/powerpoint/2010/main" val="3049339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01323" y="105872"/>
            <a:ext cx="8761413" cy="708025"/>
          </a:xfrm>
        </p:spPr>
        <p:txBody>
          <a:bodyPr/>
          <a:lstStyle/>
          <a:p>
            <a:r>
              <a:rPr lang="en-US" b="1" dirty="0">
                <a:solidFill>
                  <a:srgbClr val="7030A0"/>
                </a:solidFill>
              </a:rPr>
              <a:t>Power BI Dashboard – Overview</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24" y="813897"/>
            <a:ext cx="9924722" cy="5709451"/>
          </a:xfrm>
          <a:prstGeom prst="rect">
            <a:avLst/>
          </a:prstGeom>
        </p:spPr>
      </p:pic>
    </p:spTree>
    <p:extLst>
      <p:ext uri="{BB962C8B-B14F-4D97-AF65-F5344CB8AC3E}">
        <p14:creationId xmlns:p14="http://schemas.microsoft.com/office/powerpoint/2010/main" val="1274478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Power BI Dashboard – Overview</a:t>
            </a:r>
            <a:endParaRPr lang="en-US" dirty="0">
              <a:solidFill>
                <a:schemeClr val="bg1"/>
              </a:solidFill>
            </a:endParaRPr>
          </a:p>
        </p:txBody>
      </p:sp>
      <p:sp>
        <p:nvSpPr>
          <p:cNvPr id="3" name="Rectangle 2"/>
          <p:cNvSpPr/>
          <p:nvPr/>
        </p:nvSpPr>
        <p:spPr>
          <a:xfrm>
            <a:off x="547007" y="2413338"/>
            <a:ext cx="11119757" cy="1200329"/>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This Power BI dashboard analyzes a CRB-related financial dataset to assess borrower creditworthiness, loan performance, and default risk. The dataset includes over 20,000 records and 20+ features such as credit scores, loan amounts, repayment delays, and property area. The goal is to inform risk-based lending decisions, minimize non-performing loans (NPLs), and support data-driven loan strategies</a:t>
            </a:r>
            <a:endParaRPr lang="en-US" dirty="0"/>
          </a:p>
        </p:txBody>
      </p:sp>
    </p:spTree>
    <p:extLst>
      <p:ext uri="{BB962C8B-B14F-4D97-AF65-F5344CB8AC3E}">
        <p14:creationId xmlns:p14="http://schemas.microsoft.com/office/powerpoint/2010/main" val="3185413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1852" y="254681"/>
            <a:ext cx="8761413" cy="708025"/>
          </a:xfrm>
          <a:solidFill>
            <a:srgbClr val="7030A0"/>
          </a:solidFill>
        </p:spPr>
        <p:txBody>
          <a:bodyPr/>
          <a:lstStyle/>
          <a:p>
            <a:r>
              <a:rPr lang="en-US" b="1" dirty="0">
                <a:latin typeface="Times New Roman" panose="02020603050405020304" pitchFamily="18" charset="0"/>
                <a:cs typeface="Times New Roman" panose="02020603050405020304" pitchFamily="18" charset="0"/>
              </a:rPr>
              <a:t>Dashboard Features</a:t>
            </a:r>
          </a:p>
        </p:txBody>
      </p:sp>
      <p:graphicFrame>
        <p:nvGraphicFramePr>
          <p:cNvPr id="3" name="Table 2"/>
          <p:cNvGraphicFramePr>
            <a:graphicFrameLocks noGrp="1"/>
          </p:cNvGraphicFramePr>
          <p:nvPr>
            <p:extLst>
              <p:ext uri="{D42A27DB-BD31-4B8C-83A1-F6EECF244321}">
                <p14:modId xmlns:p14="http://schemas.microsoft.com/office/powerpoint/2010/main" val="510643273"/>
              </p:ext>
            </p:extLst>
          </p:nvPr>
        </p:nvGraphicFramePr>
        <p:xfrm>
          <a:off x="671851" y="1068614"/>
          <a:ext cx="8761413" cy="3416299"/>
        </p:xfrm>
        <a:graphic>
          <a:graphicData uri="http://schemas.openxmlformats.org/drawingml/2006/table">
            <a:tbl>
              <a:tblPr>
                <a:tableStyleId>{35758FB7-9AC5-4552-8A53-C91805E547FA}</a:tableStyleId>
              </a:tblPr>
              <a:tblGrid>
                <a:gridCol w="2920471">
                  <a:extLst>
                    <a:ext uri="{9D8B030D-6E8A-4147-A177-3AD203B41FA5}">
                      <a16:colId xmlns:a16="http://schemas.microsoft.com/office/drawing/2014/main" val="2428790149"/>
                    </a:ext>
                  </a:extLst>
                </a:gridCol>
                <a:gridCol w="2920471">
                  <a:extLst>
                    <a:ext uri="{9D8B030D-6E8A-4147-A177-3AD203B41FA5}">
                      <a16:colId xmlns:a16="http://schemas.microsoft.com/office/drawing/2014/main" val="3732514383"/>
                    </a:ext>
                  </a:extLst>
                </a:gridCol>
                <a:gridCol w="2920471">
                  <a:extLst>
                    <a:ext uri="{9D8B030D-6E8A-4147-A177-3AD203B41FA5}">
                      <a16:colId xmlns:a16="http://schemas.microsoft.com/office/drawing/2014/main" val="18831681"/>
                    </a:ext>
                  </a:extLst>
                </a:gridCol>
              </a:tblGrid>
              <a:tr h="325362">
                <a:tc>
                  <a:txBody>
                    <a:bodyPr/>
                    <a:lstStyle/>
                    <a:p>
                      <a:r>
                        <a:rPr lang="en-US" sz="1600" b="1" dirty="0">
                          <a:latin typeface="Times New Roman" panose="02020603050405020304" pitchFamily="18" charset="0"/>
                          <a:cs typeface="Times New Roman" panose="02020603050405020304" pitchFamily="18" charset="0"/>
                        </a:rPr>
                        <a:t>Feature</a:t>
                      </a:r>
                    </a:p>
                  </a:txBody>
                  <a:tcPr marL="81340" marR="81340" marT="40670" marB="40670" anchor="ctr"/>
                </a:tc>
                <a:tc>
                  <a:txBody>
                    <a:bodyPr/>
                    <a:lstStyle/>
                    <a:p>
                      <a:r>
                        <a:rPr lang="en-US" sz="1600" b="1" dirty="0">
                          <a:latin typeface="Times New Roman" panose="02020603050405020304" pitchFamily="18" charset="0"/>
                          <a:cs typeface="Times New Roman" panose="02020603050405020304" pitchFamily="18" charset="0"/>
                        </a:rPr>
                        <a:t>Tool/Visualization</a:t>
                      </a:r>
                    </a:p>
                  </a:txBody>
                  <a:tcPr marL="81340" marR="81340" marT="40670" marB="40670" anchor="ctr"/>
                </a:tc>
                <a:tc>
                  <a:txBody>
                    <a:bodyPr/>
                    <a:lstStyle/>
                    <a:p>
                      <a:r>
                        <a:rPr lang="en-US" sz="1600" b="1" dirty="0">
                          <a:latin typeface="Times New Roman" panose="02020603050405020304" pitchFamily="18" charset="0"/>
                          <a:cs typeface="Times New Roman" panose="02020603050405020304" pitchFamily="18" charset="0"/>
                        </a:rPr>
                        <a:t>Purpose / Benefit</a:t>
                      </a:r>
                    </a:p>
                  </a:txBody>
                  <a:tcPr marL="81340" marR="81340" marT="40670" marB="40670" anchor="ctr"/>
                </a:tc>
                <a:extLst>
                  <a:ext uri="{0D108BD9-81ED-4DB2-BD59-A6C34878D82A}">
                    <a16:rowId xmlns:a16="http://schemas.microsoft.com/office/drawing/2014/main" val="2621785888"/>
                  </a:ext>
                </a:extLst>
              </a:tr>
              <a:tr h="813405">
                <a:tc>
                  <a:txBody>
                    <a:bodyPr/>
                    <a:lstStyle/>
                    <a:p>
                      <a:r>
                        <a:rPr lang="en-US" sz="1600" dirty="0">
                          <a:latin typeface="Times New Roman" panose="02020603050405020304" pitchFamily="18" charset="0"/>
                          <a:cs typeface="Times New Roman" panose="02020603050405020304" pitchFamily="18" charset="0"/>
                        </a:rPr>
                        <a:t>Slicers (Filters)</a:t>
                      </a:r>
                    </a:p>
                  </a:txBody>
                  <a:tcPr marL="81340" marR="81340" marT="40670" marB="40670" anchor="ctr"/>
                </a:tc>
                <a:tc>
                  <a:txBody>
                    <a:bodyPr/>
                    <a:lstStyle/>
                    <a:p>
                      <a:r>
                        <a:rPr lang="en-US" sz="1600">
                          <a:latin typeface="Times New Roman" panose="02020603050405020304" pitchFamily="18" charset="0"/>
                          <a:cs typeface="Times New Roman" panose="02020603050405020304" pitchFamily="18" charset="0"/>
                        </a:rPr>
                        <a:t>Filter panels</a:t>
                      </a:r>
                    </a:p>
                  </a:txBody>
                  <a:tcPr marL="81340" marR="81340" marT="40670" marB="40670" anchor="ctr"/>
                </a:tc>
                <a:tc>
                  <a:txBody>
                    <a:bodyPr/>
                    <a:lstStyle/>
                    <a:p>
                      <a:r>
                        <a:rPr lang="en-US" sz="1600">
                          <a:latin typeface="Times New Roman" panose="02020603050405020304" pitchFamily="18" charset="0"/>
                          <a:cs typeface="Times New Roman" panose="02020603050405020304" pitchFamily="18" charset="0"/>
                        </a:rPr>
                        <a:t>Filter by Age, Employment, Score Band, Region</a:t>
                      </a:r>
                    </a:p>
                  </a:txBody>
                  <a:tcPr marL="81340" marR="81340" marT="40670" marB="40670" anchor="ctr"/>
                </a:tc>
                <a:extLst>
                  <a:ext uri="{0D108BD9-81ED-4DB2-BD59-A6C34878D82A}">
                    <a16:rowId xmlns:a16="http://schemas.microsoft.com/office/drawing/2014/main" val="802286128"/>
                  </a:ext>
                </a:extLst>
              </a:tr>
              <a:tr h="569383">
                <a:tc>
                  <a:txBody>
                    <a:bodyPr/>
                    <a:lstStyle/>
                    <a:p>
                      <a:r>
                        <a:rPr lang="en-US" sz="1600">
                          <a:latin typeface="Times New Roman" panose="02020603050405020304" pitchFamily="18" charset="0"/>
                          <a:cs typeface="Times New Roman" panose="02020603050405020304" pitchFamily="18" charset="0"/>
                        </a:rPr>
                        <a:t>Drill-through to Client Profile</a:t>
                      </a:r>
                    </a:p>
                  </a:txBody>
                  <a:tcPr marL="81340" marR="81340" marT="40670" marB="40670" anchor="ctr"/>
                </a:tc>
                <a:tc>
                  <a:txBody>
                    <a:bodyPr/>
                    <a:lstStyle/>
                    <a:p>
                      <a:r>
                        <a:rPr lang="en-US" sz="1600">
                          <a:latin typeface="Times New Roman" panose="02020603050405020304" pitchFamily="18" charset="0"/>
                          <a:cs typeface="Times New Roman" panose="02020603050405020304" pitchFamily="18" charset="0"/>
                        </a:rPr>
                        <a:t>Linked page view</a:t>
                      </a:r>
                    </a:p>
                  </a:txBody>
                  <a:tcPr marL="81340" marR="81340" marT="40670" marB="40670" anchor="ctr"/>
                </a:tc>
                <a:tc>
                  <a:txBody>
                    <a:bodyPr/>
                    <a:lstStyle/>
                    <a:p>
                      <a:r>
                        <a:rPr lang="en-US" sz="1600">
                          <a:latin typeface="Times New Roman" panose="02020603050405020304" pitchFamily="18" charset="0"/>
                          <a:cs typeface="Times New Roman" panose="02020603050405020304" pitchFamily="18" charset="0"/>
                        </a:rPr>
                        <a:t>Detailed assessment per applicant</a:t>
                      </a:r>
                    </a:p>
                  </a:txBody>
                  <a:tcPr marL="81340" marR="81340" marT="40670" marB="40670" anchor="ctr"/>
                </a:tc>
                <a:extLst>
                  <a:ext uri="{0D108BD9-81ED-4DB2-BD59-A6C34878D82A}">
                    <a16:rowId xmlns:a16="http://schemas.microsoft.com/office/drawing/2014/main" val="2987163351"/>
                  </a:ext>
                </a:extLst>
              </a:tr>
              <a:tr h="569383">
                <a:tc>
                  <a:txBody>
                    <a:bodyPr/>
                    <a:lstStyle/>
                    <a:p>
                      <a:r>
                        <a:rPr lang="en-US" sz="1600">
                          <a:latin typeface="Times New Roman" panose="02020603050405020304" pitchFamily="18" charset="0"/>
                          <a:cs typeface="Times New Roman" panose="02020603050405020304" pitchFamily="18" charset="0"/>
                        </a:rPr>
                        <a:t>Conditional Risk Alerts</a:t>
                      </a:r>
                    </a:p>
                  </a:txBody>
                  <a:tcPr marL="81340" marR="81340" marT="40670" marB="40670" anchor="ctr"/>
                </a:tc>
                <a:tc>
                  <a:txBody>
                    <a:bodyPr/>
                    <a:lstStyle/>
                    <a:p>
                      <a:r>
                        <a:rPr lang="en-US" sz="1600">
                          <a:latin typeface="Times New Roman" panose="02020603050405020304" pitchFamily="18" charset="0"/>
                          <a:cs typeface="Times New Roman" panose="02020603050405020304" pitchFamily="18" charset="0"/>
                        </a:rPr>
                        <a:t>Conditional formatting</a:t>
                      </a:r>
                    </a:p>
                  </a:txBody>
                  <a:tcPr marL="81340" marR="81340" marT="40670" marB="40670" anchor="ctr"/>
                </a:tc>
                <a:tc>
                  <a:txBody>
                    <a:bodyPr/>
                    <a:lstStyle/>
                    <a:p>
                      <a:r>
                        <a:rPr lang="en-US" sz="1600">
                          <a:latin typeface="Times New Roman" panose="02020603050405020304" pitchFamily="18" charset="0"/>
                          <a:cs typeface="Times New Roman" panose="02020603050405020304" pitchFamily="18" charset="0"/>
                        </a:rPr>
                        <a:t>Highlight PD &gt; 80%, DTI &gt; 40%, etc.</a:t>
                      </a:r>
                    </a:p>
                  </a:txBody>
                  <a:tcPr marL="81340" marR="81340" marT="40670" marB="40670" anchor="ctr"/>
                </a:tc>
                <a:extLst>
                  <a:ext uri="{0D108BD9-81ED-4DB2-BD59-A6C34878D82A}">
                    <a16:rowId xmlns:a16="http://schemas.microsoft.com/office/drawing/2014/main" val="3823735729"/>
                  </a:ext>
                </a:extLst>
              </a:tr>
              <a:tr h="569383">
                <a:tc>
                  <a:txBody>
                    <a:bodyPr/>
                    <a:lstStyle/>
                    <a:p>
                      <a:r>
                        <a:rPr lang="en-US" sz="1600">
                          <a:latin typeface="Times New Roman" panose="02020603050405020304" pitchFamily="18" charset="0"/>
                          <a:cs typeface="Times New Roman" panose="02020603050405020304" pitchFamily="18" charset="0"/>
                        </a:rPr>
                        <a:t>Loan Vintage Risk Curve</a:t>
                      </a:r>
                    </a:p>
                  </a:txBody>
                  <a:tcPr marL="81340" marR="81340" marT="40670" marB="40670" anchor="ctr"/>
                </a:tc>
                <a:tc>
                  <a:txBody>
                    <a:bodyPr/>
                    <a:lstStyle/>
                    <a:p>
                      <a:r>
                        <a:rPr lang="en-US" sz="1600">
                          <a:latin typeface="Times New Roman" panose="02020603050405020304" pitchFamily="18" charset="0"/>
                          <a:cs typeface="Times New Roman" panose="02020603050405020304" pitchFamily="18" charset="0"/>
                        </a:rPr>
                        <a:t>Line or cohort chart</a:t>
                      </a:r>
                    </a:p>
                  </a:txBody>
                  <a:tcPr marL="81340" marR="81340" marT="40670" marB="40670" anchor="ctr"/>
                </a:tc>
                <a:tc>
                  <a:txBody>
                    <a:bodyPr/>
                    <a:lstStyle/>
                    <a:p>
                      <a:r>
                        <a:rPr lang="en-US" sz="1600">
                          <a:latin typeface="Times New Roman" panose="02020603050405020304" pitchFamily="18" charset="0"/>
                          <a:cs typeface="Times New Roman" panose="02020603050405020304" pitchFamily="18" charset="0"/>
                        </a:rPr>
                        <a:t>Analyze performance by loan issue month</a:t>
                      </a:r>
                    </a:p>
                  </a:txBody>
                  <a:tcPr marL="81340" marR="81340" marT="40670" marB="40670" anchor="ctr"/>
                </a:tc>
                <a:extLst>
                  <a:ext uri="{0D108BD9-81ED-4DB2-BD59-A6C34878D82A}">
                    <a16:rowId xmlns:a16="http://schemas.microsoft.com/office/drawing/2014/main" val="1757808896"/>
                  </a:ext>
                </a:extLst>
              </a:tr>
              <a:tr h="569383">
                <a:tc>
                  <a:txBody>
                    <a:bodyPr/>
                    <a:lstStyle/>
                    <a:p>
                      <a:r>
                        <a:rPr lang="en-US" sz="1600">
                          <a:latin typeface="Times New Roman" panose="02020603050405020304" pitchFamily="18" charset="0"/>
                          <a:cs typeface="Times New Roman" panose="02020603050405020304" pitchFamily="18" charset="0"/>
                        </a:rPr>
                        <a:t>Export Options</a:t>
                      </a:r>
                    </a:p>
                  </a:txBody>
                  <a:tcPr marL="81340" marR="81340" marT="40670" marB="40670" anchor="ctr"/>
                </a:tc>
                <a:tc>
                  <a:txBody>
                    <a:bodyPr/>
                    <a:lstStyle/>
                    <a:p>
                      <a:r>
                        <a:rPr lang="en-US" sz="1600">
                          <a:latin typeface="Times New Roman" panose="02020603050405020304" pitchFamily="18" charset="0"/>
                          <a:cs typeface="Times New Roman" panose="02020603050405020304" pitchFamily="18" charset="0"/>
                        </a:rPr>
                        <a:t>Button / menu</a:t>
                      </a:r>
                    </a:p>
                  </a:txBody>
                  <a:tcPr marL="81340" marR="81340" marT="40670" marB="40670" anchor="ctr"/>
                </a:tc>
                <a:tc>
                  <a:txBody>
                    <a:bodyPr/>
                    <a:lstStyle/>
                    <a:p>
                      <a:r>
                        <a:rPr lang="en-US" sz="1600" dirty="0">
                          <a:latin typeface="Times New Roman" panose="02020603050405020304" pitchFamily="18" charset="0"/>
                          <a:cs typeface="Times New Roman" panose="02020603050405020304" pitchFamily="18" charset="0"/>
                        </a:rPr>
                        <a:t>Export filtered reports to PDF or Excel</a:t>
                      </a:r>
                    </a:p>
                  </a:txBody>
                  <a:tcPr marL="81340" marR="81340" marT="40670" marB="40670" anchor="ctr"/>
                </a:tc>
                <a:extLst>
                  <a:ext uri="{0D108BD9-81ED-4DB2-BD59-A6C34878D82A}">
                    <a16:rowId xmlns:a16="http://schemas.microsoft.com/office/drawing/2014/main" val="1591852432"/>
                  </a:ext>
                </a:extLst>
              </a:tr>
            </a:tbl>
          </a:graphicData>
        </a:graphic>
      </p:graphicFrame>
    </p:spTree>
    <p:extLst>
      <p:ext uri="{BB962C8B-B14F-4D97-AF65-F5344CB8AC3E}">
        <p14:creationId xmlns:p14="http://schemas.microsoft.com/office/powerpoint/2010/main" val="2657714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71852" y="254681"/>
            <a:ext cx="8761413" cy="708025"/>
          </a:xfrm>
          <a:solidFill>
            <a:srgbClr val="7030A0"/>
          </a:solidFill>
        </p:spPr>
        <p:txBody>
          <a:bodyPr/>
          <a:lstStyle/>
          <a:p>
            <a:r>
              <a:rPr lang="en-US" b="1" dirty="0">
                <a:latin typeface="Times New Roman" panose="02020603050405020304" pitchFamily="18" charset="0"/>
                <a:cs typeface="Times New Roman" panose="02020603050405020304" pitchFamily="18" charset="0"/>
              </a:rPr>
              <a:t>Dashboard Features</a:t>
            </a:r>
          </a:p>
        </p:txBody>
      </p:sp>
      <p:graphicFrame>
        <p:nvGraphicFramePr>
          <p:cNvPr id="4" name="Table 3"/>
          <p:cNvGraphicFramePr>
            <a:graphicFrameLocks noGrp="1"/>
          </p:cNvGraphicFramePr>
          <p:nvPr>
            <p:extLst>
              <p:ext uri="{D42A27DB-BD31-4B8C-83A1-F6EECF244321}">
                <p14:modId xmlns:p14="http://schemas.microsoft.com/office/powerpoint/2010/main" val="443671363"/>
              </p:ext>
            </p:extLst>
          </p:nvPr>
        </p:nvGraphicFramePr>
        <p:xfrm>
          <a:off x="671851" y="1242304"/>
          <a:ext cx="8761413" cy="4581995"/>
        </p:xfrm>
        <a:graphic>
          <a:graphicData uri="http://schemas.openxmlformats.org/drawingml/2006/table">
            <a:tbl>
              <a:tblPr>
                <a:tableStyleId>{35758FB7-9AC5-4552-8A53-C91805E547FA}</a:tableStyleId>
              </a:tblPr>
              <a:tblGrid>
                <a:gridCol w="2316278">
                  <a:extLst>
                    <a:ext uri="{9D8B030D-6E8A-4147-A177-3AD203B41FA5}">
                      <a16:colId xmlns:a16="http://schemas.microsoft.com/office/drawing/2014/main" val="3749279027"/>
                    </a:ext>
                  </a:extLst>
                </a:gridCol>
                <a:gridCol w="2269671">
                  <a:extLst>
                    <a:ext uri="{9D8B030D-6E8A-4147-A177-3AD203B41FA5}">
                      <a16:colId xmlns:a16="http://schemas.microsoft.com/office/drawing/2014/main" val="752849241"/>
                    </a:ext>
                  </a:extLst>
                </a:gridCol>
                <a:gridCol w="4175464">
                  <a:extLst>
                    <a:ext uri="{9D8B030D-6E8A-4147-A177-3AD203B41FA5}">
                      <a16:colId xmlns:a16="http://schemas.microsoft.com/office/drawing/2014/main" val="1896208711"/>
                    </a:ext>
                  </a:extLst>
                </a:gridCol>
              </a:tblGrid>
              <a:tr h="100479">
                <a:tc>
                  <a:txBody>
                    <a:bodyPr/>
                    <a:lstStyle/>
                    <a:p>
                      <a:r>
                        <a:rPr lang="en-US" sz="1400" b="1" dirty="0">
                          <a:latin typeface="Times New Roman" panose="02020603050405020304" pitchFamily="18" charset="0"/>
                          <a:cs typeface="Times New Roman" panose="02020603050405020304" pitchFamily="18" charset="0"/>
                        </a:rPr>
                        <a:t>Feature</a:t>
                      </a:r>
                    </a:p>
                  </a:txBody>
                  <a:tcPr marL="25120" marR="25120" marT="12560" marB="12560" anchor="ctr"/>
                </a:tc>
                <a:tc>
                  <a:txBody>
                    <a:bodyPr/>
                    <a:lstStyle/>
                    <a:p>
                      <a:r>
                        <a:rPr lang="en-US" sz="1400" b="1" dirty="0">
                          <a:latin typeface="Times New Roman" panose="02020603050405020304" pitchFamily="18" charset="0"/>
                          <a:cs typeface="Times New Roman" panose="02020603050405020304" pitchFamily="18" charset="0"/>
                        </a:rPr>
                        <a:t>Visualization Type</a:t>
                      </a:r>
                    </a:p>
                  </a:txBody>
                  <a:tcPr marL="25120" marR="25120" marT="12560" marB="12560" anchor="ctr"/>
                </a:tc>
                <a:tc>
                  <a:txBody>
                    <a:bodyPr/>
                    <a:lstStyle/>
                    <a:p>
                      <a:r>
                        <a:rPr lang="en-US" sz="1400" b="1" dirty="0">
                          <a:latin typeface="Times New Roman" panose="02020603050405020304" pitchFamily="18" charset="0"/>
                          <a:cs typeface="Times New Roman" panose="02020603050405020304" pitchFamily="18" charset="0"/>
                        </a:rPr>
                        <a:t>Purpose / Benefit</a:t>
                      </a:r>
                    </a:p>
                  </a:txBody>
                  <a:tcPr marL="25120" marR="25120" marT="12560" marB="12560" anchor="ctr"/>
                </a:tc>
                <a:extLst>
                  <a:ext uri="{0D108BD9-81ED-4DB2-BD59-A6C34878D82A}">
                    <a16:rowId xmlns:a16="http://schemas.microsoft.com/office/drawing/2014/main" val="2291825130"/>
                  </a:ext>
                </a:extLst>
              </a:tr>
              <a:tr h="251199">
                <a:tc>
                  <a:txBody>
                    <a:bodyPr/>
                    <a:lstStyle/>
                    <a:p>
                      <a:r>
                        <a:rPr lang="en-US" sz="1400">
                          <a:latin typeface="Times New Roman" panose="02020603050405020304" pitchFamily="18" charset="0"/>
                          <a:cs typeface="Times New Roman" panose="02020603050405020304" pitchFamily="18" charset="0"/>
                        </a:rPr>
                        <a:t>KPI Cards</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Card tiles</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Quick snapshot: Total Loans, Default Rate, Avg. Credit Score, DTI</a:t>
                      </a:r>
                    </a:p>
                  </a:txBody>
                  <a:tcPr marL="25120" marR="25120" marT="12560" marB="12560" anchor="ctr"/>
                </a:tc>
                <a:extLst>
                  <a:ext uri="{0D108BD9-81ED-4DB2-BD59-A6C34878D82A}">
                    <a16:rowId xmlns:a16="http://schemas.microsoft.com/office/drawing/2014/main" val="939443778"/>
                  </a:ext>
                </a:extLst>
              </a:tr>
              <a:tr h="251199">
                <a:tc>
                  <a:txBody>
                    <a:bodyPr/>
                    <a:lstStyle/>
                    <a:p>
                      <a:r>
                        <a:rPr lang="en-US" sz="1400">
                          <a:latin typeface="Times New Roman" panose="02020603050405020304" pitchFamily="18" charset="0"/>
                          <a:cs typeface="Times New Roman" panose="02020603050405020304" pitchFamily="18" charset="0"/>
                        </a:rPr>
                        <a:t>Loan Disbursement Trend</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Line chart</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Shows loan volume over time (monthly/quarterly trend)</a:t>
                      </a:r>
                    </a:p>
                  </a:txBody>
                  <a:tcPr marL="25120" marR="25120" marT="12560" marB="12560" anchor="ctr"/>
                </a:tc>
                <a:extLst>
                  <a:ext uri="{0D108BD9-81ED-4DB2-BD59-A6C34878D82A}">
                    <a16:rowId xmlns:a16="http://schemas.microsoft.com/office/drawing/2014/main" val="1679475029"/>
                  </a:ext>
                </a:extLst>
              </a:tr>
              <a:tr h="175839">
                <a:tc>
                  <a:txBody>
                    <a:bodyPr/>
                    <a:lstStyle/>
                    <a:p>
                      <a:r>
                        <a:rPr lang="en-US" sz="1400">
                          <a:latin typeface="Times New Roman" panose="02020603050405020304" pitchFamily="18" charset="0"/>
                          <a:cs typeface="Times New Roman" panose="02020603050405020304" pitchFamily="18" charset="0"/>
                        </a:rPr>
                        <a:t>Loan Status Breakdown</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Pie or bar chart</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Compare performing vs. defaulted loans</a:t>
                      </a:r>
                    </a:p>
                  </a:txBody>
                  <a:tcPr marL="25120" marR="25120" marT="12560" marB="12560" anchor="ctr"/>
                </a:tc>
                <a:extLst>
                  <a:ext uri="{0D108BD9-81ED-4DB2-BD59-A6C34878D82A}">
                    <a16:rowId xmlns:a16="http://schemas.microsoft.com/office/drawing/2014/main" val="1578544942"/>
                  </a:ext>
                </a:extLst>
              </a:tr>
              <a:tr h="251199">
                <a:tc>
                  <a:txBody>
                    <a:bodyPr/>
                    <a:lstStyle/>
                    <a:p>
                      <a:r>
                        <a:rPr lang="en-US" sz="1400">
                          <a:latin typeface="Times New Roman" panose="02020603050405020304" pitchFamily="18" charset="0"/>
                          <a:cs typeface="Times New Roman" panose="02020603050405020304" pitchFamily="18" charset="0"/>
                        </a:rPr>
                        <a:t>Portfolio Health Score</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Gauge or composite index</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Composite score reflecting portfolio risk health</a:t>
                      </a:r>
                    </a:p>
                  </a:txBody>
                  <a:tcPr marL="25120" marR="25120" marT="12560" marB="12560" anchor="ctr"/>
                </a:tc>
                <a:extLst>
                  <a:ext uri="{0D108BD9-81ED-4DB2-BD59-A6C34878D82A}">
                    <a16:rowId xmlns:a16="http://schemas.microsoft.com/office/drawing/2014/main" val="1720963897"/>
                  </a:ext>
                </a:extLst>
              </a:tr>
              <a:tr h="326558">
                <a:tc>
                  <a:txBody>
                    <a:bodyPr/>
                    <a:lstStyle/>
                    <a:p>
                      <a:r>
                        <a:rPr lang="en-US" sz="1400">
                          <a:latin typeface="Times New Roman" panose="02020603050405020304" pitchFamily="18" charset="0"/>
                          <a:cs typeface="Times New Roman" panose="02020603050405020304" pitchFamily="18" charset="0"/>
                        </a:rPr>
                        <a:t>Borrower Segmentation</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Stacked bar chart</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Segment by age, education, employment, property area</a:t>
                      </a:r>
                    </a:p>
                  </a:txBody>
                  <a:tcPr marL="25120" marR="25120" marT="12560" marB="12560" anchor="ctr"/>
                </a:tc>
                <a:extLst>
                  <a:ext uri="{0D108BD9-81ED-4DB2-BD59-A6C34878D82A}">
                    <a16:rowId xmlns:a16="http://schemas.microsoft.com/office/drawing/2014/main" val="3210900235"/>
                  </a:ext>
                </a:extLst>
              </a:tr>
              <a:tr h="326558">
                <a:tc>
                  <a:txBody>
                    <a:bodyPr/>
                    <a:lstStyle/>
                    <a:p>
                      <a:r>
                        <a:rPr lang="en-US" sz="1400">
                          <a:latin typeface="Times New Roman" panose="02020603050405020304" pitchFamily="18" charset="0"/>
                          <a:cs typeface="Times New Roman" panose="02020603050405020304" pitchFamily="18" charset="0"/>
                        </a:rPr>
                        <a:t>Average Loan by Property Area</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Bar chart</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Compare disbursement across urban, semiurban, and rural zones</a:t>
                      </a:r>
                    </a:p>
                  </a:txBody>
                  <a:tcPr marL="25120" marR="25120" marT="12560" marB="12560" anchor="ctr"/>
                </a:tc>
                <a:extLst>
                  <a:ext uri="{0D108BD9-81ED-4DB2-BD59-A6C34878D82A}">
                    <a16:rowId xmlns:a16="http://schemas.microsoft.com/office/drawing/2014/main" val="2265159908"/>
                  </a:ext>
                </a:extLst>
              </a:tr>
              <a:tr h="175839">
                <a:tc>
                  <a:txBody>
                    <a:bodyPr/>
                    <a:lstStyle/>
                    <a:p>
                      <a:r>
                        <a:rPr lang="en-US" sz="1400">
                          <a:latin typeface="Times New Roman" panose="02020603050405020304" pitchFamily="18" charset="0"/>
                          <a:cs typeface="Times New Roman" panose="02020603050405020304" pitchFamily="18" charset="0"/>
                        </a:rPr>
                        <a:t>Income Distribution</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Histogram</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Visualize spread of applicant income levels</a:t>
                      </a:r>
                    </a:p>
                  </a:txBody>
                  <a:tcPr marL="25120" marR="25120" marT="12560" marB="12560" anchor="ctr"/>
                </a:tc>
                <a:extLst>
                  <a:ext uri="{0D108BD9-81ED-4DB2-BD59-A6C34878D82A}">
                    <a16:rowId xmlns:a16="http://schemas.microsoft.com/office/drawing/2014/main" val="1042547682"/>
                  </a:ext>
                </a:extLst>
              </a:tr>
              <a:tr h="251199">
                <a:tc>
                  <a:txBody>
                    <a:bodyPr/>
                    <a:lstStyle/>
                    <a:p>
                      <a:r>
                        <a:rPr lang="en-US" sz="1400">
                          <a:latin typeface="Times New Roman" panose="02020603050405020304" pitchFamily="18" charset="0"/>
                          <a:cs typeface="Times New Roman" panose="02020603050405020304" pitchFamily="18" charset="0"/>
                        </a:rPr>
                        <a:t>Applicant Risk Matrix</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Table</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View individual borrower metrics (Loan ID, Score, Income, Default)</a:t>
                      </a:r>
                    </a:p>
                  </a:txBody>
                  <a:tcPr marL="25120" marR="25120" marT="12560" marB="12560" anchor="ctr"/>
                </a:tc>
                <a:extLst>
                  <a:ext uri="{0D108BD9-81ED-4DB2-BD59-A6C34878D82A}">
                    <a16:rowId xmlns:a16="http://schemas.microsoft.com/office/drawing/2014/main" val="2599676086"/>
                  </a:ext>
                </a:extLst>
              </a:tr>
              <a:tr h="175839">
                <a:tc>
                  <a:txBody>
                    <a:bodyPr/>
                    <a:lstStyle/>
                    <a:p>
                      <a:r>
                        <a:rPr lang="en-US" sz="1400">
                          <a:latin typeface="Times New Roman" panose="02020603050405020304" pitchFamily="18" charset="0"/>
                          <a:cs typeface="Times New Roman" panose="02020603050405020304" pitchFamily="18" charset="0"/>
                        </a:rPr>
                        <a:t>Credit Score Distribution</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Histogram</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Group borrowers into risk bands</a:t>
                      </a:r>
                    </a:p>
                  </a:txBody>
                  <a:tcPr marL="25120" marR="25120" marT="12560" marB="12560" anchor="ctr"/>
                </a:tc>
                <a:extLst>
                  <a:ext uri="{0D108BD9-81ED-4DB2-BD59-A6C34878D82A}">
                    <a16:rowId xmlns:a16="http://schemas.microsoft.com/office/drawing/2014/main" val="3084787548"/>
                  </a:ext>
                </a:extLst>
              </a:tr>
              <a:tr h="175839">
                <a:tc>
                  <a:txBody>
                    <a:bodyPr/>
                    <a:lstStyle/>
                    <a:p>
                      <a:r>
                        <a:rPr lang="en-US" sz="1400">
                          <a:latin typeface="Times New Roman" panose="02020603050405020304" pitchFamily="18" charset="0"/>
                          <a:cs typeface="Times New Roman" panose="02020603050405020304" pitchFamily="18" charset="0"/>
                        </a:rPr>
                        <a:t>Credit Score vs. DTI</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Scatter plot</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Identify high-risk clusters (low score, high DTI)</a:t>
                      </a:r>
                    </a:p>
                  </a:txBody>
                  <a:tcPr marL="25120" marR="25120" marT="12560" marB="12560" anchor="ctr"/>
                </a:tc>
                <a:extLst>
                  <a:ext uri="{0D108BD9-81ED-4DB2-BD59-A6C34878D82A}">
                    <a16:rowId xmlns:a16="http://schemas.microsoft.com/office/drawing/2014/main" val="4192146999"/>
                  </a:ext>
                </a:extLst>
              </a:tr>
              <a:tr h="175839">
                <a:tc>
                  <a:txBody>
                    <a:bodyPr/>
                    <a:lstStyle/>
                    <a:p>
                      <a:r>
                        <a:rPr lang="en-US" sz="1400">
                          <a:latin typeface="Times New Roman" panose="02020603050405020304" pitchFamily="18" charset="0"/>
                          <a:cs typeface="Times New Roman" panose="02020603050405020304" pitchFamily="18" charset="0"/>
                        </a:rPr>
                        <a:t>Key Influencers (AI Visual)</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AI-driven explainer chart</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Pinpoint top drivers of default</a:t>
                      </a:r>
                    </a:p>
                  </a:txBody>
                  <a:tcPr marL="25120" marR="25120" marT="12560" marB="12560" anchor="ctr"/>
                </a:tc>
                <a:extLst>
                  <a:ext uri="{0D108BD9-81ED-4DB2-BD59-A6C34878D82A}">
                    <a16:rowId xmlns:a16="http://schemas.microsoft.com/office/drawing/2014/main" val="3619092449"/>
                  </a:ext>
                </a:extLst>
              </a:tr>
              <a:tr h="251199">
                <a:tc>
                  <a:txBody>
                    <a:bodyPr/>
                    <a:lstStyle/>
                    <a:p>
                      <a:r>
                        <a:rPr lang="en-US" sz="1400">
                          <a:latin typeface="Times New Roman" panose="02020603050405020304" pitchFamily="18" charset="0"/>
                          <a:cs typeface="Times New Roman" panose="02020603050405020304" pitchFamily="18" charset="0"/>
                        </a:rPr>
                        <a:t>Probability of Default Table</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Ranked table</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Identify top-risk customers for early action</a:t>
                      </a:r>
                    </a:p>
                  </a:txBody>
                  <a:tcPr marL="25120" marR="25120" marT="12560" marB="12560" anchor="ctr"/>
                </a:tc>
                <a:extLst>
                  <a:ext uri="{0D108BD9-81ED-4DB2-BD59-A6C34878D82A}">
                    <a16:rowId xmlns:a16="http://schemas.microsoft.com/office/drawing/2014/main" val="3340178291"/>
                  </a:ext>
                </a:extLst>
              </a:tr>
              <a:tr h="175839">
                <a:tc>
                  <a:txBody>
                    <a:bodyPr/>
                    <a:lstStyle/>
                    <a:p>
                      <a:r>
                        <a:rPr lang="en-US" sz="1400">
                          <a:latin typeface="Times New Roman" panose="02020603050405020304" pitchFamily="18" charset="0"/>
                          <a:cs typeface="Times New Roman" panose="02020603050405020304" pitchFamily="18" charset="0"/>
                        </a:rPr>
                        <a:t>Default Rate by Region</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Map or filled region chart</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Spot regional NPL hotspots</a:t>
                      </a:r>
                    </a:p>
                  </a:txBody>
                  <a:tcPr marL="25120" marR="25120" marT="12560" marB="12560" anchor="ctr"/>
                </a:tc>
                <a:extLst>
                  <a:ext uri="{0D108BD9-81ED-4DB2-BD59-A6C34878D82A}">
                    <a16:rowId xmlns:a16="http://schemas.microsoft.com/office/drawing/2014/main" val="800688728"/>
                  </a:ext>
                </a:extLst>
              </a:tr>
              <a:tr h="175839">
                <a:tc>
                  <a:txBody>
                    <a:bodyPr/>
                    <a:lstStyle/>
                    <a:p>
                      <a:r>
                        <a:rPr lang="en-US" sz="1400">
                          <a:latin typeface="Times New Roman" panose="02020603050405020304" pitchFamily="18" charset="0"/>
                          <a:cs typeface="Times New Roman" panose="02020603050405020304" pitchFamily="18" charset="0"/>
                        </a:rPr>
                        <a:t>Loan Default by Property Area</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Column chart</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Compare default across regions</a:t>
                      </a:r>
                    </a:p>
                  </a:txBody>
                  <a:tcPr marL="25120" marR="25120" marT="12560" marB="12560" anchor="ctr"/>
                </a:tc>
                <a:extLst>
                  <a:ext uri="{0D108BD9-81ED-4DB2-BD59-A6C34878D82A}">
                    <a16:rowId xmlns:a16="http://schemas.microsoft.com/office/drawing/2014/main" val="1715673110"/>
                  </a:ext>
                </a:extLst>
              </a:tr>
              <a:tr h="175839">
                <a:tc>
                  <a:txBody>
                    <a:bodyPr/>
                    <a:lstStyle/>
                    <a:p>
                      <a:r>
                        <a:rPr lang="en-US" sz="1400">
                          <a:latin typeface="Times New Roman" panose="02020603050405020304" pitchFamily="18" charset="0"/>
                          <a:cs typeface="Times New Roman" panose="02020603050405020304" pitchFamily="18" charset="0"/>
                        </a:rPr>
                        <a:t>Branch Risk Summary</a:t>
                      </a:r>
                    </a:p>
                  </a:txBody>
                  <a:tcPr marL="25120" marR="25120" marT="12560" marB="12560" anchor="ctr"/>
                </a:tc>
                <a:tc>
                  <a:txBody>
                    <a:bodyPr/>
                    <a:lstStyle/>
                    <a:p>
                      <a:r>
                        <a:rPr lang="en-US" sz="1400">
                          <a:latin typeface="Times New Roman" panose="02020603050405020304" pitchFamily="18" charset="0"/>
                          <a:cs typeface="Times New Roman" panose="02020603050405020304" pitchFamily="18" charset="0"/>
                        </a:rPr>
                        <a:t>Bar or matrix chart</a:t>
                      </a:r>
                    </a:p>
                  </a:txBody>
                  <a:tcPr marL="25120" marR="25120" marT="12560" marB="12560" anchor="ctr"/>
                </a:tc>
                <a:tc>
                  <a:txBody>
                    <a:bodyPr/>
                    <a:lstStyle/>
                    <a:p>
                      <a:r>
                        <a:rPr lang="en-US" sz="1400" dirty="0">
                          <a:latin typeface="Times New Roman" panose="02020603050405020304" pitchFamily="18" charset="0"/>
                          <a:cs typeface="Times New Roman" panose="02020603050405020304" pitchFamily="18" charset="0"/>
                        </a:rPr>
                        <a:t>Score and performance by outlet or region</a:t>
                      </a:r>
                    </a:p>
                  </a:txBody>
                  <a:tcPr marL="25120" marR="25120" marT="12560" marB="12560" anchor="ctr"/>
                </a:tc>
                <a:extLst>
                  <a:ext uri="{0D108BD9-81ED-4DB2-BD59-A6C34878D82A}">
                    <a16:rowId xmlns:a16="http://schemas.microsoft.com/office/drawing/2014/main" val="4016535861"/>
                  </a:ext>
                </a:extLst>
              </a:tr>
            </a:tbl>
          </a:graphicData>
        </a:graphic>
      </p:graphicFrame>
    </p:spTree>
    <p:extLst>
      <p:ext uri="{BB962C8B-B14F-4D97-AF65-F5344CB8AC3E}">
        <p14:creationId xmlns:p14="http://schemas.microsoft.com/office/powerpoint/2010/main" val="2649725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55171" y="205695"/>
            <a:ext cx="8761413" cy="708025"/>
          </a:xfrm>
          <a:solidFill>
            <a:srgbClr val="7030A0"/>
          </a:solidFill>
        </p:spPr>
        <p:txBody>
          <a:bodyPr/>
          <a:lstStyle/>
          <a:p>
            <a:r>
              <a:rPr lang="en-US" b="1" dirty="0">
                <a:latin typeface="Times New Roman" panose="02020603050405020304" pitchFamily="18" charset="0"/>
                <a:cs typeface="Times New Roman" panose="02020603050405020304" pitchFamily="18" charset="0"/>
              </a:rPr>
              <a:t>Dashboard Visualizations Overview</a:t>
            </a:r>
          </a:p>
        </p:txBody>
      </p:sp>
      <p:graphicFrame>
        <p:nvGraphicFramePr>
          <p:cNvPr id="3" name="Table 2"/>
          <p:cNvGraphicFramePr>
            <a:graphicFrameLocks noGrp="1"/>
          </p:cNvGraphicFramePr>
          <p:nvPr>
            <p:extLst>
              <p:ext uri="{D42A27DB-BD31-4B8C-83A1-F6EECF244321}">
                <p14:modId xmlns:p14="http://schemas.microsoft.com/office/powerpoint/2010/main" val="3058072486"/>
              </p:ext>
            </p:extLst>
          </p:nvPr>
        </p:nvGraphicFramePr>
        <p:xfrm>
          <a:off x="555170" y="1305381"/>
          <a:ext cx="8703129" cy="3640870"/>
        </p:xfrm>
        <a:graphic>
          <a:graphicData uri="http://schemas.openxmlformats.org/drawingml/2006/table">
            <a:tbl>
              <a:tblPr>
                <a:tableStyleId>{35758FB7-9AC5-4552-8A53-C91805E547FA}</a:tableStyleId>
              </a:tblPr>
              <a:tblGrid>
                <a:gridCol w="2901043">
                  <a:extLst>
                    <a:ext uri="{9D8B030D-6E8A-4147-A177-3AD203B41FA5}">
                      <a16:colId xmlns:a16="http://schemas.microsoft.com/office/drawing/2014/main" val="2732943318"/>
                    </a:ext>
                  </a:extLst>
                </a:gridCol>
                <a:gridCol w="2901043">
                  <a:extLst>
                    <a:ext uri="{9D8B030D-6E8A-4147-A177-3AD203B41FA5}">
                      <a16:colId xmlns:a16="http://schemas.microsoft.com/office/drawing/2014/main" val="357687319"/>
                    </a:ext>
                  </a:extLst>
                </a:gridCol>
                <a:gridCol w="2901043">
                  <a:extLst>
                    <a:ext uri="{9D8B030D-6E8A-4147-A177-3AD203B41FA5}">
                      <a16:colId xmlns:a16="http://schemas.microsoft.com/office/drawing/2014/main" val="907332689"/>
                    </a:ext>
                  </a:extLst>
                </a:gridCol>
              </a:tblGrid>
              <a:tr h="131396">
                <a:tc>
                  <a:txBody>
                    <a:bodyPr/>
                    <a:lstStyle/>
                    <a:p>
                      <a:r>
                        <a:rPr lang="en-US" sz="1200" b="1" dirty="0">
                          <a:latin typeface="Times New Roman" panose="02020603050405020304" pitchFamily="18" charset="0"/>
                          <a:cs typeface="Times New Roman" panose="02020603050405020304" pitchFamily="18" charset="0"/>
                        </a:rPr>
                        <a:t>Visualization</a:t>
                      </a:r>
                    </a:p>
                  </a:txBody>
                  <a:tcPr marL="32849" marR="32849" marT="16425" marB="16425" anchor="ctr"/>
                </a:tc>
                <a:tc>
                  <a:txBody>
                    <a:bodyPr/>
                    <a:lstStyle/>
                    <a:p>
                      <a:r>
                        <a:rPr lang="en-US" sz="1200" b="1">
                          <a:latin typeface="Times New Roman" panose="02020603050405020304" pitchFamily="18" charset="0"/>
                          <a:cs typeface="Times New Roman" panose="02020603050405020304" pitchFamily="18" charset="0"/>
                        </a:rPr>
                        <a:t>Purpose</a:t>
                      </a:r>
                    </a:p>
                  </a:txBody>
                  <a:tcPr marL="32849" marR="32849" marT="16425" marB="16425" anchor="ctr"/>
                </a:tc>
                <a:tc>
                  <a:txBody>
                    <a:bodyPr/>
                    <a:lstStyle/>
                    <a:p>
                      <a:r>
                        <a:rPr lang="en-US" sz="1200" b="1" dirty="0">
                          <a:latin typeface="Times New Roman" panose="02020603050405020304" pitchFamily="18" charset="0"/>
                          <a:cs typeface="Times New Roman" panose="02020603050405020304" pitchFamily="18" charset="0"/>
                        </a:rPr>
                        <a:t>Expected Insight</a:t>
                      </a:r>
                    </a:p>
                  </a:txBody>
                  <a:tcPr marL="32849" marR="32849" marT="16425" marB="16425" anchor="ctr"/>
                </a:tc>
                <a:extLst>
                  <a:ext uri="{0D108BD9-81ED-4DB2-BD59-A6C34878D82A}">
                    <a16:rowId xmlns:a16="http://schemas.microsoft.com/office/drawing/2014/main" val="2327505583"/>
                  </a:ext>
                </a:extLst>
              </a:tr>
              <a:tr h="328490">
                <a:tc>
                  <a:txBody>
                    <a:bodyPr/>
                    <a:lstStyle/>
                    <a:p>
                      <a:r>
                        <a:rPr lang="en-US" sz="1200" dirty="0">
                          <a:latin typeface="Times New Roman" panose="02020603050405020304" pitchFamily="18" charset="0"/>
                          <a:cs typeface="Times New Roman" panose="02020603050405020304" pitchFamily="18" charset="0"/>
                        </a:rPr>
                        <a:t>Bar Chart: Loan Amount by Property Area</a:t>
                      </a:r>
                    </a:p>
                  </a:txBody>
                  <a:tcPr marL="32849" marR="32849" marT="16425" marB="16425" anchor="ctr"/>
                </a:tc>
                <a:tc>
                  <a:txBody>
                    <a:bodyPr/>
                    <a:lstStyle/>
                    <a:p>
                      <a:r>
                        <a:rPr lang="en-US" sz="1200" dirty="0">
                          <a:latin typeface="Times New Roman" panose="02020603050405020304" pitchFamily="18" charset="0"/>
                          <a:cs typeface="Times New Roman" panose="02020603050405020304" pitchFamily="18" charset="0"/>
                        </a:rPr>
                        <a:t>Compare average loans across regions</a:t>
                      </a:r>
                    </a:p>
                  </a:txBody>
                  <a:tcPr marL="32849" marR="32849" marT="16425" marB="16425" anchor="ctr"/>
                </a:tc>
                <a:tc>
                  <a:txBody>
                    <a:bodyPr/>
                    <a:lstStyle/>
                    <a:p>
                      <a:r>
                        <a:rPr lang="en-US" sz="1200" dirty="0">
                          <a:latin typeface="Times New Roman" panose="02020603050405020304" pitchFamily="18" charset="0"/>
                          <a:cs typeface="Times New Roman" panose="02020603050405020304" pitchFamily="18" charset="0"/>
                        </a:rPr>
                        <a:t>Urban = higher loans; rural = higher default risk</a:t>
                      </a:r>
                    </a:p>
                  </a:txBody>
                  <a:tcPr marL="32849" marR="32849" marT="16425" marB="16425" anchor="ctr"/>
                </a:tc>
                <a:extLst>
                  <a:ext uri="{0D108BD9-81ED-4DB2-BD59-A6C34878D82A}">
                    <a16:rowId xmlns:a16="http://schemas.microsoft.com/office/drawing/2014/main" val="3374465022"/>
                  </a:ext>
                </a:extLst>
              </a:tr>
              <a:tr h="328490">
                <a:tc>
                  <a:txBody>
                    <a:bodyPr/>
                    <a:lstStyle/>
                    <a:p>
                      <a:r>
                        <a:rPr lang="en-US" sz="1200" dirty="0">
                          <a:latin typeface="Times New Roman" panose="02020603050405020304" pitchFamily="18" charset="0"/>
                          <a:cs typeface="Times New Roman" panose="02020603050405020304" pitchFamily="18" charset="0"/>
                        </a:rPr>
                        <a:t>Map Visualization: Default by Region</a:t>
                      </a:r>
                    </a:p>
                  </a:txBody>
                  <a:tcPr marL="32849" marR="32849" marT="16425" marB="16425" anchor="ctr"/>
                </a:tc>
                <a:tc>
                  <a:txBody>
                    <a:bodyPr/>
                    <a:lstStyle/>
                    <a:p>
                      <a:r>
                        <a:rPr lang="en-US" sz="1200">
                          <a:latin typeface="Times New Roman" panose="02020603050405020304" pitchFamily="18" charset="0"/>
                          <a:cs typeface="Times New Roman" panose="02020603050405020304" pitchFamily="18" charset="0"/>
                        </a:rPr>
                        <a:t>Show default intensity by location</a:t>
                      </a:r>
                    </a:p>
                  </a:txBody>
                  <a:tcPr marL="32849" marR="32849" marT="16425" marB="16425" anchor="ctr"/>
                </a:tc>
                <a:tc>
                  <a:txBody>
                    <a:bodyPr/>
                    <a:lstStyle/>
                    <a:p>
                      <a:r>
                        <a:rPr lang="en-US" sz="1200">
                          <a:latin typeface="Times New Roman" panose="02020603050405020304" pitchFamily="18" charset="0"/>
                          <a:cs typeface="Times New Roman" panose="02020603050405020304" pitchFamily="18" charset="0"/>
                        </a:rPr>
                        <a:t>Rural zones may show higher NPLs</a:t>
                      </a:r>
                    </a:p>
                  </a:txBody>
                  <a:tcPr marL="32849" marR="32849" marT="16425" marB="16425" anchor="ctr"/>
                </a:tc>
                <a:extLst>
                  <a:ext uri="{0D108BD9-81ED-4DB2-BD59-A6C34878D82A}">
                    <a16:rowId xmlns:a16="http://schemas.microsoft.com/office/drawing/2014/main" val="2000854149"/>
                  </a:ext>
                </a:extLst>
              </a:tr>
              <a:tr h="328490">
                <a:tc>
                  <a:txBody>
                    <a:bodyPr/>
                    <a:lstStyle/>
                    <a:p>
                      <a:r>
                        <a:rPr lang="en-US" sz="1200" dirty="0">
                          <a:latin typeface="Times New Roman" panose="02020603050405020304" pitchFamily="18" charset="0"/>
                          <a:cs typeface="Times New Roman" panose="02020603050405020304" pitchFamily="18" charset="0"/>
                        </a:rPr>
                        <a:t>Stacked Column: Education vs Defaults</a:t>
                      </a:r>
                    </a:p>
                  </a:txBody>
                  <a:tcPr marL="32849" marR="32849" marT="16425" marB="16425" anchor="ctr"/>
                </a:tc>
                <a:tc>
                  <a:txBody>
                    <a:bodyPr/>
                    <a:lstStyle/>
                    <a:p>
                      <a:r>
                        <a:rPr lang="en-US" sz="1200" dirty="0">
                          <a:latin typeface="Times New Roman" panose="02020603050405020304" pitchFamily="18" charset="0"/>
                          <a:cs typeface="Times New Roman" panose="02020603050405020304" pitchFamily="18" charset="0"/>
                        </a:rPr>
                        <a:t>View default behavior by education level</a:t>
                      </a:r>
                    </a:p>
                  </a:txBody>
                  <a:tcPr marL="32849" marR="32849" marT="16425" marB="16425" anchor="ctr"/>
                </a:tc>
                <a:tc>
                  <a:txBody>
                    <a:bodyPr/>
                    <a:lstStyle/>
                    <a:p>
                      <a:r>
                        <a:rPr lang="en-US" sz="1200">
                          <a:latin typeface="Times New Roman" panose="02020603050405020304" pitchFamily="18" charset="0"/>
                          <a:cs typeface="Times New Roman" panose="02020603050405020304" pitchFamily="18" charset="0"/>
                        </a:rPr>
                        <a:t>Non-graduates may default more</a:t>
                      </a:r>
                    </a:p>
                  </a:txBody>
                  <a:tcPr marL="32849" marR="32849" marT="16425" marB="16425" anchor="ctr"/>
                </a:tc>
                <a:extLst>
                  <a:ext uri="{0D108BD9-81ED-4DB2-BD59-A6C34878D82A}">
                    <a16:rowId xmlns:a16="http://schemas.microsoft.com/office/drawing/2014/main" val="2480800102"/>
                  </a:ext>
                </a:extLst>
              </a:tr>
              <a:tr h="328490">
                <a:tc>
                  <a:txBody>
                    <a:bodyPr/>
                    <a:lstStyle/>
                    <a:p>
                      <a:r>
                        <a:rPr lang="en-US" sz="1200" dirty="0">
                          <a:latin typeface="Times New Roman" panose="02020603050405020304" pitchFamily="18" charset="0"/>
                          <a:cs typeface="Times New Roman" panose="02020603050405020304" pitchFamily="18" charset="0"/>
                        </a:rPr>
                        <a:t>Line Chart: Loan Disbursement Trend</a:t>
                      </a:r>
                    </a:p>
                  </a:txBody>
                  <a:tcPr marL="32849" marR="32849" marT="16425" marB="16425" anchor="ctr"/>
                </a:tc>
                <a:tc>
                  <a:txBody>
                    <a:bodyPr/>
                    <a:lstStyle/>
                    <a:p>
                      <a:r>
                        <a:rPr lang="en-US" sz="1200" dirty="0">
                          <a:latin typeface="Times New Roman" panose="02020603050405020304" pitchFamily="18" charset="0"/>
                          <a:cs typeface="Times New Roman" panose="02020603050405020304" pitchFamily="18" charset="0"/>
                        </a:rPr>
                        <a:t>Track loan volume over time</a:t>
                      </a:r>
                    </a:p>
                  </a:txBody>
                  <a:tcPr marL="32849" marR="32849" marT="16425" marB="16425" anchor="ctr"/>
                </a:tc>
                <a:tc>
                  <a:txBody>
                    <a:bodyPr/>
                    <a:lstStyle/>
                    <a:p>
                      <a:r>
                        <a:rPr lang="en-US" sz="1200" dirty="0">
                          <a:latin typeface="Times New Roman" panose="02020603050405020304" pitchFamily="18" charset="0"/>
                          <a:cs typeface="Times New Roman" panose="02020603050405020304" pitchFamily="18" charset="0"/>
                        </a:rPr>
                        <a:t>Seasonal or economic-cycle impacts</a:t>
                      </a:r>
                    </a:p>
                  </a:txBody>
                  <a:tcPr marL="32849" marR="32849" marT="16425" marB="16425" anchor="ctr"/>
                </a:tc>
                <a:extLst>
                  <a:ext uri="{0D108BD9-81ED-4DB2-BD59-A6C34878D82A}">
                    <a16:rowId xmlns:a16="http://schemas.microsoft.com/office/drawing/2014/main" val="1057321529"/>
                  </a:ext>
                </a:extLst>
              </a:tr>
              <a:tr h="328490">
                <a:tc>
                  <a:txBody>
                    <a:bodyPr/>
                    <a:lstStyle/>
                    <a:p>
                      <a:r>
                        <a:rPr lang="en-US" sz="1200">
                          <a:latin typeface="Times New Roman" panose="02020603050405020304" pitchFamily="18" charset="0"/>
                          <a:cs typeface="Times New Roman" panose="02020603050405020304" pitchFamily="18" charset="0"/>
                        </a:rPr>
                        <a:t>KPI Cards: Portfolio Health</a:t>
                      </a:r>
                    </a:p>
                  </a:txBody>
                  <a:tcPr marL="32849" marR="32849" marT="16425" marB="16425" anchor="ctr"/>
                </a:tc>
                <a:tc>
                  <a:txBody>
                    <a:bodyPr/>
                    <a:lstStyle/>
                    <a:p>
                      <a:r>
                        <a:rPr lang="en-US" sz="1200" dirty="0">
                          <a:latin typeface="Times New Roman" panose="02020603050405020304" pitchFamily="18" charset="0"/>
                          <a:cs typeface="Times New Roman" panose="02020603050405020304" pitchFamily="18" charset="0"/>
                        </a:rPr>
                        <a:t>Quick overview of loan book metrics</a:t>
                      </a:r>
                    </a:p>
                  </a:txBody>
                  <a:tcPr marL="32849" marR="32849" marT="16425" marB="16425" anchor="ctr"/>
                </a:tc>
                <a:tc>
                  <a:txBody>
                    <a:bodyPr/>
                    <a:lstStyle/>
                    <a:p>
                      <a:r>
                        <a:rPr lang="en-US" sz="1200" dirty="0">
                          <a:latin typeface="Times New Roman" panose="02020603050405020304" pitchFamily="18" charset="0"/>
                          <a:cs typeface="Times New Roman" panose="02020603050405020304" pitchFamily="18" charset="0"/>
                        </a:rPr>
                        <a:t>Flag if average PD or defaults are rising</a:t>
                      </a:r>
                    </a:p>
                  </a:txBody>
                  <a:tcPr marL="32849" marR="32849" marT="16425" marB="16425" anchor="ctr"/>
                </a:tc>
                <a:extLst>
                  <a:ext uri="{0D108BD9-81ED-4DB2-BD59-A6C34878D82A}">
                    <a16:rowId xmlns:a16="http://schemas.microsoft.com/office/drawing/2014/main" val="1445020253"/>
                  </a:ext>
                </a:extLst>
              </a:tr>
              <a:tr h="328490">
                <a:tc>
                  <a:txBody>
                    <a:bodyPr/>
                    <a:lstStyle/>
                    <a:p>
                      <a:r>
                        <a:rPr lang="en-US" sz="1200">
                          <a:latin typeface="Times New Roman" panose="02020603050405020304" pitchFamily="18" charset="0"/>
                          <a:cs typeface="Times New Roman" panose="02020603050405020304" pitchFamily="18" charset="0"/>
                        </a:rPr>
                        <a:t>Scatter Plot: Credit Score vs DTI</a:t>
                      </a:r>
                    </a:p>
                  </a:txBody>
                  <a:tcPr marL="32849" marR="32849" marT="16425" marB="16425" anchor="ctr"/>
                </a:tc>
                <a:tc>
                  <a:txBody>
                    <a:bodyPr/>
                    <a:lstStyle/>
                    <a:p>
                      <a:r>
                        <a:rPr lang="en-US" sz="1200" dirty="0">
                          <a:latin typeface="Times New Roman" panose="02020603050405020304" pitchFamily="18" charset="0"/>
                          <a:cs typeface="Times New Roman" panose="02020603050405020304" pitchFamily="18" charset="0"/>
                        </a:rPr>
                        <a:t>Examine default clustering by financial risk</a:t>
                      </a:r>
                    </a:p>
                  </a:txBody>
                  <a:tcPr marL="32849" marR="32849" marT="16425" marB="16425" anchor="ctr"/>
                </a:tc>
                <a:tc>
                  <a:txBody>
                    <a:bodyPr/>
                    <a:lstStyle/>
                    <a:p>
                      <a:r>
                        <a:rPr lang="en-US" sz="1200">
                          <a:latin typeface="Times New Roman" panose="02020603050405020304" pitchFamily="18" charset="0"/>
                          <a:cs typeface="Times New Roman" panose="02020603050405020304" pitchFamily="18" charset="0"/>
                        </a:rPr>
                        <a:t>High DTI + low score = higher default risk</a:t>
                      </a:r>
                    </a:p>
                  </a:txBody>
                  <a:tcPr marL="32849" marR="32849" marT="16425" marB="16425" anchor="ctr"/>
                </a:tc>
                <a:extLst>
                  <a:ext uri="{0D108BD9-81ED-4DB2-BD59-A6C34878D82A}">
                    <a16:rowId xmlns:a16="http://schemas.microsoft.com/office/drawing/2014/main" val="2738288237"/>
                  </a:ext>
                </a:extLst>
              </a:tr>
              <a:tr h="328490">
                <a:tc>
                  <a:txBody>
                    <a:bodyPr/>
                    <a:lstStyle/>
                    <a:p>
                      <a:r>
                        <a:rPr lang="en-US" sz="1200">
                          <a:latin typeface="Times New Roman" panose="02020603050405020304" pitchFamily="18" charset="0"/>
                          <a:cs typeface="Times New Roman" panose="02020603050405020304" pitchFamily="18" charset="0"/>
                        </a:rPr>
                        <a:t>Histogram: Income Distribution</a:t>
                      </a:r>
                    </a:p>
                  </a:txBody>
                  <a:tcPr marL="32849" marR="32849" marT="16425" marB="16425" anchor="ctr"/>
                </a:tc>
                <a:tc>
                  <a:txBody>
                    <a:bodyPr/>
                    <a:lstStyle/>
                    <a:p>
                      <a:r>
                        <a:rPr lang="en-US" sz="1200" dirty="0">
                          <a:latin typeface="Times New Roman" panose="02020603050405020304" pitchFamily="18" charset="0"/>
                          <a:cs typeface="Times New Roman" panose="02020603050405020304" pitchFamily="18" charset="0"/>
                        </a:rPr>
                        <a:t>View borrower income ranges</a:t>
                      </a:r>
                    </a:p>
                  </a:txBody>
                  <a:tcPr marL="32849" marR="32849" marT="16425" marB="16425" anchor="ctr"/>
                </a:tc>
                <a:tc>
                  <a:txBody>
                    <a:bodyPr/>
                    <a:lstStyle/>
                    <a:p>
                      <a:r>
                        <a:rPr lang="en-US" sz="1200">
                          <a:latin typeface="Times New Roman" panose="02020603050405020304" pitchFamily="18" charset="0"/>
                          <a:cs typeface="Times New Roman" panose="02020603050405020304" pitchFamily="18" charset="0"/>
                        </a:rPr>
                        <a:t>Target segments can be profiled</a:t>
                      </a:r>
                    </a:p>
                  </a:txBody>
                  <a:tcPr marL="32849" marR="32849" marT="16425" marB="16425" anchor="ctr"/>
                </a:tc>
                <a:extLst>
                  <a:ext uri="{0D108BD9-81ED-4DB2-BD59-A6C34878D82A}">
                    <a16:rowId xmlns:a16="http://schemas.microsoft.com/office/drawing/2014/main" val="1542015213"/>
                  </a:ext>
                </a:extLst>
              </a:tr>
              <a:tr h="328490">
                <a:tc>
                  <a:txBody>
                    <a:bodyPr/>
                    <a:lstStyle/>
                    <a:p>
                      <a:r>
                        <a:rPr lang="en-US" sz="1200">
                          <a:latin typeface="Times New Roman" panose="02020603050405020304" pitchFamily="18" charset="0"/>
                          <a:cs typeface="Times New Roman" panose="02020603050405020304" pitchFamily="18" charset="0"/>
                        </a:rPr>
                        <a:t>Key Influencers Visual</a:t>
                      </a:r>
                    </a:p>
                  </a:txBody>
                  <a:tcPr marL="32849" marR="32849" marT="16425" marB="16425" anchor="ctr"/>
                </a:tc>
                <a:tc>
                  <a:txBody>
                    <a:bodyPr/>
                    <a:lstStyle/>
                    <a:p>
                      <a:r>
                        <a:rPr lang="en-US" sz="1200" dirty="0">
                          <a:latin typeface="Times New Roman" panose="02020603050405020304" pitchFamily="18" charset="0"/>
                          <a:cs typeface="Times New Roman" panose="02020603050405020304" pitchFamily="18" charset="0"/>
                        </a:rPr>
                        <a:t>Rank drivers of default risk</a:t>
                      </a:r>
                    </a:p>
                  </a:txBody>
                  <a:tcPr marL="32849" marR="32849" marT="16425" marB="16425" anchor="ctr"/>
                </a:tc>
                <a:tc>
                  <a:txBody>
                    <a:bodyPr/>
                    <a:lstStyle/>
                    <a:p>
                      <a:r>
                        <a:rPr lang="en-US" sz="1200" dirty="0">
                          <a:latin typeface="Times New Roman" panose="02020603050405020304" pitchFamily="18" charset="0"/>
                          <a:cs typeface="Times New Roman" panose="02020603050405020304" pitchFamily="18" charset="0"/>
                        </a:rPr>
                        <a:t>Credit score, employment type most influential</a:t>
                      </a:r>
                    </a:p>
                  </a:txBody>
                  <a:tcPr marL="32849" marR="32849" marT="16425" marB="16425" anchor="ctr"/>
                </a:tc>
                <a:extLst>
                  <a:ext uri="{0D108BD9-81ED-4DB2-BD59-A6C34878D82A}">
                    <a16:rowId xmlns:a16="http://schemas.microsoft.com/office/drawing/2014/main" val="3806921593"/>
                  </a:ext>
                </a:extLst>
              </a:tr>
              <a:tr h="328490">
                <a:tc>
                  <a:txBody>
                    <a:bodyPr/>
                    <a:lstStyle/>
                    <a:p>
                      <a:r>
                        <a:rPr lang="en-US" sz="1200">
                          <a:latin typeface="Times New Roman" panose="02020603050405020304" pitchFamily="18" charset="0"/>
                          <a:cs typeface="Times New Roman" panose="02020603050405020304" pitchFamily="18" charset="0"/>
                        </a:rPr>
                        <a:t>Matrix Table: Applicant Summary</a:t>
                      </a:r>
                    </a:p>
                  </a:txBody>
                  <a:tcPr marL="32849" marR="32849" marT="16425" marB="16425" anchor="ctr"/>
                </a:tc>
                <a:tc>
                  <a:txBody>
                    <a:bodyPr/>
                    <a:lstStyle/>
                    <a:p>
                      <a:r>
                        <a:rPr lang="en-US" sz="1200">
                          <a:latin typeface="Times New Roman" panose="02020603050405020304" pitchFamily="18" charset="0"/>
                          <a:cs typeface="Times New Roman" panose="02020603050405020304" pitchFamily="18" charset="0"/>
                        </a:rPr>
                        <a:t>Tabular drill-down per applicant</a:t>
                      </a:r>
                    </a:p>
                  </a:txBody>
                  <a:tcPr marL="32849" marR="32849" marT="16425" marB="16425" anchor="ctr"/>
                </a:tc>
                <a:tc>
                  <a:txBody>
                    <a:bodyPr/>
                    <a:lstStyle/>
                    <a:p>
                      <a:r>
                        <a:rPr lang="en-US" sz="1200" dirty="0">
                          <a:latin typeface="Times New Roman" panose="02020603050405020304" pitchFamily="18" charset="0"/>
                          <a:cs typeface="Times New Roman" panose="02020603050405020304" pitchFamily="18" charset="0"/>
                        </a:rPr>
                        <a:t>Enables case-by-case analysis or auditing</a:t>
                      </a:r>
                    </a:p>
                  </a:txBody>
                  <a:tcPr marL="32849" marR="32849" marT="16425" marB="16425" anchor="ctr"/>
                </a:tc>
                <a:extLst>
                  <a:ext uri="{0D108BD9-81ED-4DB2-BD59-A6C34878D82A}">
                    <a16:rowId xmlns:a16="http://schemas.microsoft.com/office/drawing/2014/main" val="2981871419"/>
                  </a:ext>
                </a:extLst>
              </a:tr>
              <a:tr h="328490">
                <a:tc>
                  <a:txBody>
                    <a:bodyPr/>
                    <a:lstStyle/>
                    <a:p>
                      <a:r>
                        <a:rPr lang="en-US" sz="1200">
                          <a:latin typeface="Times New Roman" panose="02020603050405020304" pitchFamily="18" charset="0"/>
                          <a:cs typeface="Times New Roman" panose="02020603050405020304" pitchFamily="18" charset="0"/>
                        </a:rPr>
                        <a:t>Box Plot: Loan by Employment Type</a:t>
                      </a:r>
                    </a:p>
                  </a:txBody>
                  <a:tcPr marL="32849" marR="32849" marT="16425" marB="16425" anchor="ctr"/>
                </a:tc>
                <a:tc>
                  <a:txBody>
                    <a:bodyPr/>
                    <a:lstStyle/>
                    <a:p>
                      <a:r>
                        <a:rPr lang="en-US" sz="1200">
                          <a:latin typeface="Times New Roman" panose="02020603050405020304" pitchFamily="18" charset="0"/>
                          <a:cs typeface="Times New Roman" panose="02020603050405020304" pitchFamily="18" charset="0"/>
                        </a:rPr>
                        <a:t>Compare loan spread/outliers by job type</a:t>
                      </a:r>
                    </a:p>
                  </a:txBody>
                  <a:tcPr marL="32849" marR="32849" marT="16425" marB="16425" anchor="ctr"/>
                </a:tc>
                <a:tc>
                  <a:txBody>
                    <a:bodyPr/>
                    <a:lstStyle/>
                    <a:p>
                      <a:r>
                        <a:rPr lang="en-US" sz="1200" dirty="0">
                          <a:latin typeface="Times New Roman" panose="02020603050405020304" pitchFamily="18" charset="0"/>
                          <a:cs typeface="Times New Roman" panose="02020603050405020304" pitchFamily="18" charset="0"/>
                        </a:rPr>
                        <a:t>Business loans more varied than salaried</a:t>
                      </a:r>
                    </a:p>
                  </a:txBody>
                  <a:tcPr marL="32849" marR="32849" marT="16425" marB="16425" anchor="ctr"/>
                </a:tc>
                <a:extLst>
                  <a:ext uri="{0D108BD9-81ED-4DB2-BD59-A6C34878D82A}">
                    <a16:rowId xmlns:a16="http://schemas.microsoft.com/office/drawing/2014/main" val="995829011"/>
                  </a:ext>
                </a:extLst>
              </a:tr>
            </a:tbl>
          </a:graphicData>
        </a:graphic>
      </p:graphicFrame>
    </p:spTree>
    <p:extLst>
      <p:ext uri="{BB962C8B-B14F-4D97-AF65-F5344CB8AC3E}">
        <p14:creationId xmlns:p14="http://schemas.microsoft.com/office/powerpoint/2010/main" val="1538122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8843" y="287338"/>
            <a:ext cx="8761413" cy="708025"/>
          </a:xfrm>
          <a:solidFill>
            <a:srgbClr val="7030A0"/>
          </a:solidFill>
        </p:spPr>
        <p:txBody>
          <a:bodyPr/>
          <a:lstStyle/>
          <a:p>
            <a:r>
              <a:rPr lang="en-US" b="1" dirty="0">
                <a:latin typeface="Times New Roman" panose="02020603050405020304" pitchFamily="18" charset="0"/>
                <a:cs typeface="Times New Roman" panose="02020603050405020304" pitchFamily="18" charset="0"/>
              </a:rPr>
              <a:t>User Manual Summary</a:t>
            </a:r>
          </a:p>
        </p:txBody>
      </p:sp>
      <p:graphicFrame>
        <p:nvGraphicFramePr>
          <p:cNvPr id="3" name="Table 2"/>
          <p:cNvGraphicFramePr>
            <a:graphicFrameLocks noGrp="1"/>
          </p:cNvGraphicFramePr>
          <p:nvPr>
            <p:extLst>
              <p:ext uri="{D42A27DB-BD31-4B8C-83A1-F6EECF244321}">
                <p14:modId xmlns:p14="http://schemas.microsoft.com/office/powerpoint/2010/main" val="2146712950"/>
              </p:ext>
            </p:extLst>
          </p:nvPr>
        </p:nvGraphicFramePr>
        <p:xfrm>
          <a:off x="538842" y="1217064"/>
          <a:ext cx="8761413" cy="4481188"/>
        </p:xfrm>
        <a:graphic>
          <a:graphicData uri="http://schemas.openxmlformats.org/drawingml/2006/table">
            <a:tbl>
              <a:tblPr>
                <a:tableStyleId>{35758FB7-9AC5-4552-8A53-C91805E547FA}</a:tableStyleId>
              </a:tblPr>
              <a:tblGrid>
                <a:gridCol w="2001134">
                  <a:extLst>
                    <a:ext uri="{9D8B030D-6E8A-4147-A177-3AD203B41FA5}">
                      <a16:colId xmlns:a16="http://schemas.microsoft.com/office/drawing/2014/main" val="1467413282"/>
                    </a:ext>
                  </a:extLst>
                </a:gridCol>
                <a:gridCol w="6760279">
                  <a:extLst>
                    <a:ext uri="{9D8B030D-6E8A-4147-A177-3AD203B41FA5}">
                      <a16:colId xmlns:a16="http://schemas.microsoft.com/office/drawing/2014/main" val="64597698"/>
                    </a:ext>
                  </a:extLst>
                </a:gridCol>
              </a:tblGrid>
              <a:tr h="117803">
                <a:tc>
                  <a:txBody>
                    <a:bodyPr/>
                    <a:lstStyle/>
                    <a:p>
                      <a:r>
                        <a:rPr lang="en-US" sz="1400" b="1" dirty="0">
                          <a:latin typeface="Times New Roman" panose="02020603050405020304" pitchFamily="18" charset="0"/>
                          <a:cs typeface="Times New Roman" panose="02020603050405020304" pitchFamily="18" charset="0"/>
                        </a:rPr>
                        <a:t>Section</a:t>
                      </a:r>
                    </a:p>
                  </a:txBody>
                  <a:tcPr marL="29451" marR="29451" marT="14725" marB="14725" anchor="ctr"/>
                </a:tc>
                <a:tc>
                  <a:txBody>
                    <a:bodyPr/>
                    <a:lstStyle/>
                    <a:p>
                      <a:r>
                        <a:rPr lang="en-US" sz="1400" b="1" dirty="0">
                          <a:latin typeface="Times New Roman" panose="02020603050405020304" pitchFamily="18" charset="0"/>
                          <a:cs typeface="Times New Roman" panose="02020603050405020304" pitchFamily="18" charset="0"/>
                        </a:rPr>
                        <a:t>Description</a:t>
                      </a:r>
                    </a:p>
                  </a:txBody>
                  <a:tcPr marL="29451" marR="29451" marT="14725" marB="14725" anchor="ctr"/>
                </a:tc>
                <a:extLst>
                  <a:ext uri="{0D108BD9-81ED-4DB2-BD59-A6C34878D82A}">
                    <a16:rowId xmlns:a16="http://schemas.microsoft.com/office/drawing/2014/main" val="2169595346"/>
                  </a:ext>
                </a:extLst>
              </a:tr>
              <a:tr h="294509">
                <a:tc>
                  <a:txBody>
                    <a:bodyPr/>
                    <a:lstStyle/>
                    <a:p>
                      <a:r>
                        <a:rPr lang="en-US" sz="1400" dirty="0" smtClean="0">
                          <a:latin typeface="Times New Roman" panose="02020603050405020304" pitchFamily="18" charset="0"/>
                          <a:cs typeface="Times New Roman" panose="02020603050405020304" pitchFamily="18" charset="0"/>
                        </a:rPr>
                        <a:t>Access </a:t>
                      </a:r>
                      <a:r>
                        <a:rPr lang="en-US" sz="1400" dirty="0">
                          <a:latin typeface="Times New Roman" panose="02020603050405020304" pitchFamily="18" charset="0"/>
                          <a:cs typeface="Times New Roman" panose="02020603050405020304" pitchFamily="18" charset="0"/>
                        </a:rPr>
                        <a:t>&amp; Login</a:t>
                      </a:r>
                    </a:p>
                  </a:txBody>
                  <a:tcPr marL="29451" marR="29451" marT="14725" marB="14725" anchor="ctr"/>
                </a:tc>
                <a:tc>
                  <a:txBody>
                    <a:bodyPr/>
                    <a:lstStyle/>
                    <a:p>
                      <a:r>
                        <a:rPr lang="en-US" sz="1400" dirty="0">
                          <a:latin typeface="Times New Roman" panose="02020603050405020304" pitchFamily="18" charset="0"/>
                          <a:cs typeface="Times New Roman" panose="02020603050405020304" pitchFamily="18" charset="0"/>
                        </a:rPr>
                        <a:t>Users access via secure login to Power BI Service or Desktop. Role-based access controls are enforced.</a:t>
                      </a:r>
                    </a:p>
                  </a:txBody>
                  <a:tcPr marL="29451" marR="29451" marT="14725" marB="14725" anchor="ctr"/>
                </a:tc>
                <a:extLst>
                  <a:ext uri="{0D108BD9-81ED-4DB2-BD59-A6C34878D82A}">
                    <a16:rowId xmlns:a16="http://schemas.microsoft.com/office/drawing/2014/main" val="1724870195"/>
                  </a:ext>
                </a:extLst>
              </a:tr>
              <a:tr h="382861">
                <a:tc>
                  <a:txBody>
                    <a:bodyPr/>
                    <a:lstStyle/>
                    <a:p>
                      <a:r>
                        <a:rPr lang="en-US" sz="1400" dirty="0" smtClean="0">
                          <a:latin typeface="Times New Roman" panose="02020603050405020304" pitchFamily="18" charset="0"/>
                          <a:cs typeface="Times New Roman" panose="02020603050405020304" pitchFamily="18" charset="0"/>
                        </a:rPr>
                        <a:t>Home </a:t>
                      </a:r>
                      <a:r>
                        <a:rPr lang="en-US" sz="1400" dirty="0">
                          <a:latin typeface="Times New Roman" panose="02020603050405020304" pitchFamily="18" charset="0"/>
                          <a:cs typeface="Times New Roman" panose="02020603050405020304" pitchFamily="18" charset="0"/>
                        </a:rPr>
                        <a:t>Page Overview</a:t>
                      </a:r>
                    </a:p>
                  </a:txBody>
                  <a:tcPr marL="29451" marR="29451" marT="14725" marB="14725" anchor="ctr"/>
                </a:tc>
                <a:tc>
                  <a:txBody>
                    <a:bodyPr/>
                    <a:lstStyle/>
                    <a:p>
                      <a:r>
                        <a:rPr lang="en-US" sz="1400">
                          <a:latin typeface="Times New Roman" panose="02020603050405020304" pitchFamily="18" charset="0"/>
                          <a:cs typeface="Times New Roman" panose="02020603050405020304" pitchFamily="18" charset="0"/>
                        </a:rPr>
                        <a:t>Displays headline KPIs: Total Loans, Default Rate, Avg. Credit Score, Avg. DTI. Navigation bar links to dashboard sections.</a:t>
                      </a:r>
                    </a:p>
                  </a:txBody>
                  <a:tcPr marL="29451" marR="29451" marT="14725" marB="14725" anchor="ctr"/>
                </a:tc>
                <a:extLst>
                  <a:ext uri="{0D108BD9-81ED-4DB2-BD59-A6C34878D82A}">
                    <a16:rowId xmlns:a16="http://schemas.microsoft.com/office/drawing/2014/main" val="4283157451"/>
                  </a:ext>
                </a:extLst>
              </a:tr>
              <a:tr h="382861">
                <a:tc>
                  <a:txBody>
                    <a:bodyPr/>
                    <a:lstStyle/>
                    <a:p>
                      <a:r>
                        <a:rPr lang="en-US" sz="1400" dirty="0" smtClean="0">
                          <a:latin typeface="Times New Roman" panose="02020603050405020304" pitchFamily="18" charset="0"/>
                          <a:cs typeface="Times New Roman" panose="02020603050405020304" pitchFamily="18" charset="0"/>
                        </a:rPr>
                        <a:t>Dashboard </a:t>
                      </a:r>
                      <a:r>
                        <a:rPr lang="en-US" sz="1400" dirty="0">
                          <a:latin typeface="Times New Roman" panose="02020603050405020304" pitchFamily="18" charset="0"/>
                          <a:cs typeface="Times New Roman" panose="02020603050405020304" pitchFamily="18" charset="0"/>
                        </a:rPr>
                        <a:t>Pages</a:t>
                      </a:r>
                    </a:p>
                  </a:txBody>
                  <a:tcPr marL="29451" marR="29451" marT="14725" marB="14725" anchor="ctr"/>
                </a:tc>
                <a:tc>
                  <a:txBody>
                    <a:bodyPr/>
                    <a:lstStyle/>
                    <a:p>
                      <a:r>
                        <a:rPr lang="en-US" sz="1400">
                          <a:latin typeface="Times New Roman" panose="02020603050405020304" pitchFamily="18" charset="0"/>
                          <a:cs typeface="Times New Roman" panose="02020603050405020304" pitchFamily="18" charset="0"/>
                        </a:rPr>
                        <a:t>The dashboard is organized into multiple pages: Portfolio Overview, Segmentation, Risk Analysis, and Geographic Insights.</a:t>
                      </a:r>
                    </a:p>
                  </a:txBody>
                  <a:tcPr marL="29451" marR="29451" marT="14725" marB="14725" anchor="ctr"/>
                </a:tc>
                <a:extLst>
                  <a:ext uri="{0D108BD9-81ED-4DB2-BD59-A6C34878D82A}">
                    <a16:rowId xmlns:a16="http://schemas.microsoft.com/office/drawing/2014/main" val="1876746617"/>
                  </a:ext>
                </a:extLst>
              </a:tr>
              <a:tr h="382861">
                <a:tc>
                  <a:txBody>
                    <a:bodyPr/>
                    <a:lstStyle/>
                    <a:p>
                      <a:r>
                        <a:rPr lang="en-US" sz="1400" dirty="0" smtClean="0">
                          <a:latin typeface="Times New Roman" panose="02020603050405020304" pitchFamily="18" charset="0"/>
                          <a:cs typeface="Times New Roman" panose="02020603050405020304" pitchFamily="18" charset="0"/>
                        </a:rPr>
                        <a:t>Filters </a:t>
                      </a:r>
                      <a:r>
                        <a:rPr lang="en-US" sz="1400" dirty="0">
                          <a:latin typeface="Times New Roman" panose="02020603050405020304" pitchFamily="18" charset="0"/>
                          <a:cs typeface="Times New Roman" panose="02020603050405020304" pitchFamily="18" charset="0"/>
                        </a:rPr>
                        <a:t>&amp; Slicers</a:t>
                      </a:r>
                    </a:p>
                  </a:txBody>
                  <a:tcPr marL="29451" marR="29451" marT="14725" marB="14725" anchor="ctr"/>
                </a:tc>
                <a:tc>
                  <a:txBody>
                    <a:bodyPr/>
                    <a:lstStyle/>
                    <a:p>
                      <a:r>
                        <a:rPr lang="en-US" sz="1400">
                          <a:latin typeface="Times New Roman" panose="02020603050405020304" pitchFamily="18" charset="0"/>
                          <a:cs typeface="Times New Roman" panose="02020603050405020304" pitchFamily="18" charset="0"/>
                        </a:rPr>
                        <a:t>Slicers for Age, Employment Type, Region, Loan Term, Credit Score Band. Filters dynamically update all visuals.</a:t>
                      </a:r>
                    </a:p>
                  </a:txBody>
                  <a:tcPr marL="29451" marR="29451" marT="14725" marB="14725" anchor="ctr"/>
                </a:tc>
                <a:extLst>
                  <a:ext uri="{0D108BD9-81ED-4DB2-BD59-A6C34878D82A}">
                    <a16:rowId xmlns:a16="http://schemas.microsoft.com/office/drawing/2014/main" val="2871863571"/>
                  </a:ext>
                </a:extLst>
              </a:tr>
              <a:tr h="382861">
                <a:tc>
                  <a:txBody>
                    <a:bodyPr/>
                    <a:lstStyle/>
                    <a:p>
                      <a:r>
                        <a:rPr lang="en-US" sz="1400" dirty="0" smtClean="0">
                          <a:latin typeface="Times New Roman" panose="02020603050405020304" pitchFamily="18" charset="0"/>
                          <a:cs typeface="Times New Roman" panose="02020603050405020304" pitchFamily="18" charset="0"/>
                        </a:rPr>
                        <a:t>Drill-</a:t>
                      </a:r>
                      <a:r>
                        <a:rPr lang="en-US" sz="1400" dirty="0" err="1" smtClean="0">
                          <a:latin typeface="Times New Roman" panose="02020603050405020304" pitchFamily="18" charset="0"/>
                          <a:cs typeface="Times New Roman" panose="02020603050405020304" pitchFamily="18" charset="0"/>
                        </a:rPr>
                        <a:t>Throughs</a:t>
                      </a:r>
                      <a:endParaRPr lang="en-US" sz="1400" dirty="0">
                        <a:latin typeface="Times New Roman" panose="02020603050405020304" pitchFamily="18" charset="0"/>
                        <a:cs typeface="Times New Roman" panose="02020603050405020304" pitchFamily="18" charset="0"/>
                      </a:endParaRPr>
                    </a:p>
                  </a:txBody>
                  <a:tcPr marL="29451" marR="29451" marT="14725" marB="14725" anchor="ctr"/>
                </a:tc>
                <a:tc>
                  <a:txBody>
                    <a:bodyPr/>
                    <a:lstStyle/>
                    <a:p>
                      <a:r>
                        <a:rPr lang="en-US" sz="1400">
                          <a:latin typeface="Times New Roman" panose="02020603050405020304" pitchFamily="18" charset="0"/>
                          <a:cs typeface="Times New Roman" panose="02020603050405020304" pitchFamily="18" charset="0"/>
                        </a:rPr>
                        <a:t>Click on chart data points (e.g., branch or region) to drill through to borrower-level detail (Loan ID, Score, Status).</a:t>
                      </a:r>
                    </a:p>
                  </a:txBody>
                  <a:tcPr marL="29451" marR="29451" marT="14725" marB="14725" anchor="ctr"/>
                </a:tc>
                <a:extLst>
                  <a:ext uri="{0D108BD9-81ED-4DB2-BD59-A6C34878D82A}">
                    <a16:rowId xmlns:a16="http://schemas.microsoft.com/office/drawing/2014/main" val="2553309856"/>
                  </a:ext>
                </a:extLst>
              </a:tr>
              <a:tr h="294509">
                <a:tc>
                  <a:txBody>
                    <a:bodyPr/>
                    <a:lstStyle/>
                    <a:p>
                      <a:r>
                        <a:rPr lang="en-US" sz="1400" dirty="0" smtClean="0">
                          <a:latin typeface="Times New Roman" panose="02020603050405020304" pitchFamily="18" charset="0"/>
                          <a:cs typeface="Times New Roman" panose="02020603050405020304" pitchFamily="18" charset="0"/>
                        </a:rPr>
                        <a:t>Visual </a:t>
                      </a:r>
                      <a:r>
                        <a:rPr lang="en-US" sz="1400" dirty="0">
                          <a:latin typeface="Times New Roman" panose="02020603050405020304" pitchFamily="18" charset="0"/>
                          <a:cs typeface="Times New Roman" panose="02020603050405020304" pitchFamily="18" charset="0"/>
                        </a:rPr>
                        <a:t>Explanations</a:t>
                      </a:r>
                    </a:p>
                  </a:txBody>
                  <a:tcPr marL="29451" marR="29451" marT="14725" marB="14725" anchor="ctr"/>
                </a:tc>
                <a:tc>
                  <a:txBody>
                    <a:bodyPr/>
                    <a:lstStyle/>
                    <a:p>
                      <a:r>
                        <a:rPr lang="en-US" sz="1400">
                          <a:latin typeface="Times New Roman" panose="02020603050405020304" pitchFamily="18" charset="0"/>
                          <a:cs typeface="Times New Roman" panose="02020603050405020304" pitchFamily="18" charset="0"/>
                        </a:rPr>
                        <a:t>Hover tooltips provide descriptions. Visuals include: pie charts, bar charts, scatter plots, maps, KPIs, line charts.</a:t>
                      </a:r>
                    </a:p>
                  </a:txBody>
                  <a:tcPr marL="29451" marR="29451" marT="14725" marB="14725" anchor="ctr"/>
                </a:tc>
                <a:extLst>
                  <a:ext uri="{0D108BD9-81ED-4DB2-BD59-A6C34878D82A}">
                    <a16:rowId xmlns:a16="http://schemas.microsoft.com/office/drawing/2014/main" val="589372732"/>
                  </a:ext>
                </a:extLst>
              </a:tr>
              <a:tr h="294509">
                <a:tc>
                  <a:txBody>
                    <a:bodyPr/>
                    <a:lstStyle/>
                    <a:p>
                      <a:r>
                        <a:rPr lang="en-US" sz="1400" dirty="0" smtClean="0">
                          <a:latin typeface="Times New Roman" panose="02020603050405020304" pitchFamily="18" charset="0"/>
                          <a:cs typeface="Times New Roman" panose="02020603050405020304" pitchFamily="18" charset="0"/>
                        </a:rPr>
                        <a:t>Exporting </a:t>
                      </a:r>
                      <a:r>
                        <a:rPr lang="en-US" sz="1400" dirty="0">
                          <a:latin typeface="Times New Roman" panose="02020603050405020304" pitchFamily="18" charset="0"/>
                          <a:cs typeface="Times New Roman" panose="02020603050405020304" pitchFamily="18" charset="0"/>
                        </a:rPr>
                        <a:t>Reports</a:t>
                      </a:r>
                    </a:p>
                  </a:txBody>
                  <a:tcPr marL="29451" marR="29451" marT="14725" marB="14725" anchor="ctr"/>
                </a:tc>
                <a:tc>
                  <a:txBody>
                    <a:bodyPr/>
                    <a:lstStyle/>
                    <a:p>
                      <a:r>
                        <a:rPr lang="en-US" sz="1400">
                          <a:latin typeface="Times New Roman" panose="02020603050405020304" pitchFamily="18" charset="0"/>
                          <a:cs typeface="Times New Roman" panose="02020603050405020304" pitchFamily="18" charset="0"/>
                        </a:rPr>
                        <a:t>Users can export views to PDF or Excel for offline use. Slicers affect exported data.</a:t>
                      </a:r>
                    </a:p>
                  </a:txBody>
                  <a:tcPr marL="29451" marR="29451" marT="14725" marB="14725" anchor="ctr"/>
                </a:tc>
                <a:extLst>
                  <a:ext uri="{0D108BD9-81ED-4DB2-BD59-A6C34878D82A}">
                    <a16:rowId xmlns:a16="http://schemas.microsoft.com/office/drawing/2014/main" val="2847495085"/>
                  </a:ext>
                </a:extLst>
              </a:tr>
              <a:tr h="294509">
                <a:tc>
                  <a:txBody>
                    <a:bodyPr/>
                    <a:lstStyle/>
                    <a:p>
                      <a:r>
                        <a:rPr lang="en-US" sz="1400" dirty="0" smtClean="0">
                          <a:latin typeface="Times New Roman" panose="02020603050405020304" pitchFamily="18" charset="0"/>
                          <a:cs typeface="Times New Roman" panose="02020603050405020304" pitchFamily="18" charset="0"/>
                        </a:rPr>
                        <a:t>Risk </a:t>
                      </a:r>
                      <a:r>
                        <a:rPr lang="en-US" sz="1400" dirty="0">
                          <a:latin typeface="Times New Roman" panose="02020603050405020304" pitchFamily="18" charset="0"/>
                          <a:cs typeface="Times New Roman" panose="02020603050405020304" pitchFamily="18" charset="0"/>
                        </a:rPr>
                        <a:t>Alerts &amp; Flags</a:t>
                      </a:r>
                    </a:p>
                  </a:txBody>
                  <a:tcPr marL="29451" marR="29451" marT="14725" marB="14725" anchor="ctr"/>
                </a:tc>
                <a:tc>
                  <a:txBody>
                    <a:bodyPr/>
                    <a:lstStyle/>
                    <a:p>
                      <a:r>
                        <a:rPr lang="en-US" sz="1400">
                          <a:latin typeface="Times New Roman" panose="02020603050405020304" pitchFamily="18" charset="0"/>
                          <a:cs typeface="Times New Roman" panose="02020603050405020304" pitchFamily="18" charset="0"/>
                        </a:rPr>
                        <a:t>Conditional formatting highlights risk (e.g., PD &gt; 80%, Utilization &gt; 90%). Used for proactive monitoring.</a:t>
                      </a:r>
                    </a:p>
                  </a:txBody>
                  <a:tcPr marL="29451" marR="29451" marT="14725" marB="14725" anchor="ctr"/>
                </a:tc>
                <a:extLst>
                  <a:ext uri="{0D108BD9-81ED-4DB2-BD59-A6C34878D82A}">
                    <a16:rowId xmlns:a16="http://schemas.microsoft.com/office/drawing/2014/main" val="200485949"/>
                  </a:ext>
                </a:extLst>
              </a:tr>
              <a:tr h="294509">
                <a:tc>
                  <a:txBody>
                    <a:bodyPr/>
                    <a:lstStyle/>
                    <a:p>
                      <a:r>
                        <a:rPr lang="en-US" sz="1400" dirty="0" smtClean="0">
                          <a:latin typeface="Times New Roman" panose="02020603050405020304" pitchFamily="18" charset="0"/>
                          <a:cs typeface="Times New Roman" panose="02020603050405020304" pitchFamily="18" charset="0"/>
                        </a:rPr>
                        <a:t>Refresh </a:t>
                      </a:r>
                      <a:r>
                        <a:rPr lang="en-US" sz="1400" dirty="0">
                          <a:latin typeface="Times New Roman" panose="02020603050405020304" pitchFamily="18" charset="0"/>
                          <a:cs typeface="Times New Roman" panose="02020603050405020304" pitchFamily="18" charset="0"/>
                        </a:rPr>
                        <a:t>Schedule</a:t>
                      </a:r>
                    </a:p>
                  </a:txBody>
                  <a:tcPr marL="29451" marR="29451" marT="14725" marB="14725" anchor="ctr"/>
                </a:tc>
                <a:tc>
                  <a:txBody>
                    <a:bodyPr/>
                    <a:lstStyle/>
                    <a:p>
                      <a:r>
                        <a:rPr lang="en-US" sz="1400">
                          <a:latin typeface="Times New Roman" panose="02020603050405020304" pitchFamily="18" charset="0"/>
                          <a:cs typeface="Times New Roman" panose="02020603050405020304" pitchFamily="18" charset="0"/>
                        </a:rPr>
                        <a:t>Dashboard is refreshed daily from the data warehouse (or CRB feed), ensuring timely risk updates.</a:t>
                      </a:r>
                    </a:p>
                  </a:txBody>
                  <a:tcPr marL="29451" marR="29451" marT="14725" marB="14725" anchor="ctr"/>
                </a:tc>
                <a:extLst>
                  <a:ext uri="{0D108BD9-81ED-4DB2-BD59-A6C34878D82A}">
                    <a16:rowId xmlns:a16="http://schemas.microsoft.com/office/drawing/2014/main" val="2488503682"/>
                  </a:ext>
                </a:extLst>
              </a:tr>
              <a:tr h="294509">
                <a:tc>
                  <a:txBody>
                    <a:bodyPr/>
                    <a:lstStyle/>
                    <a:p>
                      <a:r>
                        <a:rPr lang="en-US" sz="1400" dirty="0" smtClean="0">
                          <a:latin typeface="Times New Roman" panose="02020603050405020304" pitchFamily="18" charset="0"/>
                          <a:cs typeface="Times New Roman" panose="02020603050405020304" pitchFamily="18" charset="0"/>
                        </a:rPr>
                        <a:t>Support</a:t>
                      </a:r>
                      <a:endParaRPr lang="en-US" sz="1400" dirty="0">
                        <a:latin typeface="Times New Roman" panose="02020603050405020304" pitchFamily="18" charset="0"/>
                        <a:cs typeface="Times New Roman" panose="02020603050405020304" pitchFamily="18" charset="0"/>
                      </a:endParaRPr>
                    </a:p>
                  </a:txBody>
                  <a:tcPr marL="29451" marR="29451" marT="14725" marB="14725" anchor="ctr"/>
                </a:tc>
                <a:tc>
                  <a:txBody>
                    <a:bodyPr/>
                    <a:lstStyle/>
                    <a:p>
                      <a:r>
                        <a:rPr lang="en-US" sz="1400" dirty="0">
                          <a:latin typeface="Times New Roman" panose="02020603050405020304" pitchFamily="18" charset="0"/>
                          <a:cs typeface="Times New Roman" panose="02020603050405020304" pitchFamily="18" charset="0"/>
                        </a:rPr>
                        <a:t>Questions or errors can be reported to the BI support team via email or helpdesk system.</a:t>
                      </a:r>
                    </a:p>
                  </a:txBody>
                  <a:tcPr marL="29451" marR="29451" marT="14725" marB="14725" anchor="ctr"/>
                </a:tc>
                <a:extLst>
                  <a:ext uri="{0D108BD9-81ED-4DB2-BD59-A6C34878D82A}">
                    <a16:rowId xmlns:a16="http://schemas.microsoft.com/office/drawing/2014/main" val="2782934530"/>
                  </a:ext>
                </a:extLst>
              </a:tr>
            </a:tbl>
          </a:graphicData>
        </a:graphic>
      </p:graphicFrame>
    </p:spTree>
    <p:extLst>
      <p:ext uri="{BB962C8B-B14F-4D97-AF65-F5344CB8AC3E}">
        <p14:creationId xmlns:p14="http://schemas.microsoft.com/office/powerpoint/2010/main" val="397721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79665" y="140381"/>
            <a:ext cx="9380764" cy="708025"/>
          </a:xfrm>
          <a:solidFill>
            <a:srgbClr val="7030A0"/>
          </a:solidFill>
        </p:spPr>
        <p:txBody>
          <a:bodyPr/>
          <a:lstStyle/>
          <a:p>
            <a:r>
              <a:rPr lang="en-US" dirty="0"/>
              <a:t>Key Takeaways</a:t>
            </a:r>
          </a:p>
        </p:txBody>
      </p:sp>
      <p:graphicFrame>
        <p:nvGraphicFramePr>
          <p:cNvPr id="3" name="Table 2"/>
          <p:cNvGraphicFramePr>
            <a:graphicFrameLocks noGrp="1"/>
          </p:cNvGraphicFramePr>
          <p:nvPr>
            <p:extLst>
              <p:ext uri="{D42A27DB-BD31-4B8C-83A1-F6EECF244321}">
                <p14:modId xmlns:p14="http://schemas.microsoft.com/office/powerpoint/2010/main" val="2316026203"/>
              </p:ext>
            </p:extLst>
          </p:nvPr>
        </p:nvGraphicFramePr>
        <p:xfrm>
          <a:off x="579665" y="1068614"/>
          <a:ext cx="9380764" cy="4238173"/>
        </p:xfrm>
        <a:graphic>
          <a:graphicData uri="http://schemas.openxmlformats.org/drawingml/2006/table">
            <a:tbl>
              <a:tblPr>
                <a:tableStyleId>{35758FB7-9AC5-4552-8A53-C91805E547FA}</a:tableStyleId>
              </a:tblPr>
              <a:tblGrid>
                <a:gridCol w="4690382">
                  <a:extLst>
                    <a:ext uri="{9D8B030D-6E8A-4147-A177-3AD203B41FA5}">
                      <a16:colId xmlns:a16="http://schemas.microsoft.com/office/drawing/2014/main" val="2990867602"/>
                    </a:ext>
                  </a:extLst>
                </a:gridCol>
                <a:gridCol w="4690382">
                  <a:extLst>
                    <a:ext uri="{9D8B030D-6E8A-4147-A177-3AD203B41FA5}">
                      <a16:colId xmlns:a16="http://schemas.microsoft.com/office/drawing/2014/main" val="3175523014"/>
                    </a:ext>
                  </a:extLst>
                </a:gridCol>
              </a:tblGrid>
              <a:tr h="253583">
                <a:tc>
                  <a:txBody>
                    <a:bodyPr/>
                    <a:lstStyle/>
                    <a:p>
                      <a:r>
                        <a:rPr lang="en-US" sz="1200" b="1" dirty="0">
                          <a:latin typeface="Times New Roman" panose="02020603050405020304" pitchFamily="18" charset="0"/>
                          <a:cs typeface="Times New Roman" panose="02020603050405020304" pitchFamily="18" charset="0"/>
                        </a:rPr>
                        <a:t>Insight</a:t>
                      </a:r>
                    </a:p>
                  </a:txBody>
                  <a:tcPr marL="37134" marR="37134" marT="18567" marB="18567" anchor="ctr"/>
                </a:tc>
                <a:tc>
                  <a:txBody>
                    <a:bodyPr/>
                    <a:lstStyle/>
                    <a:p>
                      <a:r>
                        <a:rPr lang="en-US" sz="1200" b="1" dirty="0">
                          <a:latin typeface="Times New Roman" panose="02020603050405020304" pitchFamily="18" charset="0"/>
                          <a:cs typeface="Times New Roman" panose="02020603050405020304" pitchFamily="18" charset="0"/>
                        </a:rPr>
                        <a:t>Implication / Recommended Action</a:t>
                      </a:r>
                    </a:p>
                  </a:txBody>
                  <a:tcPr marL="37134" marR="37134" marT="18567" marB="18567" anchor="ctr"/>
                </a:tc>
                <a:extLst>
                  <a:ext uri="{0D108BD9-81ED-4DB2-BD59-A6C34878D82A}">
                    <a16:rowId xmlns:a16="http://schemas.microsoft.com/office/drawing/2014/main" val="2738043514"/>
                  </a:ext>
                </a:extLst>
              </a:tr>
              <a:tr h="464367">
                <a:tc>
                  <a:txBody>
                    <a:bodyPr/>
                    <a:lstStyle/>
                    <a:p>
                      <a:r>
                        <a:rPr lang="en-US" sz="1200" b="1" dirty="0" smtClean="0">
                          <a:latin typeface="Times New Roman" panose="02020603050405020304" pitchFamily="18" charset="0"/>
                          <a:cs typeface="Times New Roman" panose="02020603050405020304" pitchFamily="18" charset="0"/>
                        </a:rPr>
                        <a:t>High </a:t>
                      </a:r>
                      <a:r>
                        <a:rPr lang="en-US" sz="1200" b="1" dirty="0">
                          <a:latin typeface="Times New Roman" panose="02020603050405020304" pitchFamily="18" charset="0"/>
                          <a:cs typeface="Times New Roman" panose="02020603050405020304" pitchFamily="18" charset="0"/>
                        </a:rPr>
                        <a:t>default rates in rural areas</a:t>
                      </a:r>
                    </a:p>
                  </a:txBody>
                  <a:tcPr marL="37134" marR="37134" marT="18567" marB="18567" anchor="ctr"/>
                </a:tc>
                <a:tc>
                  <a:txBody>
                    <a:bodyPr/>
                    <a:lstStyle/>
                    <a:p>
                      <a:r>
                        <a:rPr lang="en-US" sz="1200" b="1" dirty="0">
                          <a:latin typeface="Times New Roman" panose="02020603050405020304" pitchFamily="18" charset="0"/>
                          <a:cs typeface="Times New Roman" panose="02020603050405020304" pitchFamily="18" charset="0"/>
                        </a:rPr>
                        <a:t>Indicates geographic credit risk—review risk pricing or lending thresholds for rural applicants</a:t>
                      </a:r>
                    </a:p>
                  </a:txBody>
                  <a:tcPr marL="37134" marR="37134" marT="18567" marB="18567" anchor="ctr"/>
                </a:tc>
                <a:extLst>
                  <a:ext uri="{0D108BD9-81ED-4DB2-BD59-A6C34878D82A}">
                    <a16:rowId xmlns:a16="http://schemas.microsoft.com/office/drawing/2014/main" val="683364510"/>
                  </a:ext>
                </a:extLst>
              </a:tr>
              <a:tr h="299597">
                <a:tc>
                  <a:txBody>
                    <a:bodyPr/>
                    <a:lstStyle/>
                    <a:p>
                      <a:r>
                        <a:rPr lang="en-US" sz="1200" b="1" dirty="0" smtClean="0">
                          <a:latin typeface="Times New Roman" panose="02020603050405020304" pitchFamily="18" charset="0"/>
                          <a:cs typeface="Times New Roman" panose="02020603050405020304" pitchFamily="18" charset="0"/>
                        </a:rPr>
                        <a:t>Borrowers </a:t>
                      </a:r>
                      <a:r>
                        <a:rPr lang="en-US" sz="1200" b="1" dirty="0">
                          <a:latin typeface="Times New Roman" panose="02020603050405020304" pitchFamily="18" charset="0"/>
                          <a:cs typeface="Times New Roman" panose="02020603050405020304" pitchFamily="18" charset="0"/>
                        </a:rPr>
                        <a:t>with low credit scores (&lt;600) dominate defaults</a:t>
                      </a:r>
                    </a:p>
                  </a:txBody>
                  <a:tcPr marL="37134" marR="37134" marT="18567" marB="18567" anchor="ctr"/>
                </a:tc>
                <a:tc>
                  <a:txBody>
                    <a:bodyPr/>
                    <a:lstStyle/>
                    <a:p>
                      <a:r>
                        <a:rPr lang="en-US" sz="1200" b="1">
                          <a:latin typeface="Times New Roman" panose="02020603050405020304" pitchFamily="18" charset="0"/>
                          <a:cs typeface="Times New Roman" panose="02020603050405020304" pitchFamily="18" charset="0"/>
                        </a:rPr>
                        <a:t>Validate and enforce minimum credit score cutoffs for new lending</a:t>
                      </a:r>
                    </a:p>
                  </a:txBody>
                  <a:tcPr marL="37134" marR="37134" marT="18567" marB="18567" anchor="ctr"/>
                </a:tc>
                <a:extLst>
                  <a:ext uri="{0D108BD9-81ED-4DB2-BD59-A6C34878D82A}">
                    <a16:rowId xmlns:a16="http://schemas.microsoft.com/office/drawing/2014/main" val="1077351188"/>
                  </a:ext>
                </a:extLst>
              </a:tr>
              <a:tr h="464367">
                <a:tc>
                  <a:txBody>
                    <a:bodyPr/>
                    <a:lstStyle/>
                    <a:p>
                      <a:r>
                        <a:rPr lang="en-US" sz="1200" b="1" dirty="0" smtClean="0">
                          <a:latin typeface="Times New Roman" panose="02020603050405020304" pitchFamily="18" charset="0"/>
                          <a:cs typeface="Times New Roman" panose="02020603050405020304" pitchFamily="18" charset="0"/>
                        </a:rPr>
                        <a:t>Self-employed </a:t>
                      </a:r>
                      <a:r>
                        <a:rPr lang="en-US" sz="1200" b="1" dirty="0">
                          <a:latin typeface="Times New Roman" panose="02020603050405020304" pitchFamily="18" charset="0"/>
                          <a:cs typeface="Times New Roman" panose="02020603050405020304" pitchFamily="18" charset="0"/>
                        </a:rPr>
                        <a:t>borrowers have higher delinquency</a:t>
                      </a:r>
                    </a:p>
                  </a:txBody>
                  <a:tcPr marL="37134" marR="37134" marT="18567" marB="18567" anchor="ctr"/>
                </a:tc>
                <a:tc>
                  <a:txBody>
                    <a:bodyPr/>
                    <a:lstStyle/>
                    <a:p>
                      <a:r>
                        <a:rPr lang="en-US" sz="1200" b="1">
                          <a:latin typeface="Times New Roman" panose="02020603050405020304" pitchFamily="18" charset="0"/>
                          <a:cs typeface="Times New Roman" panose="02020603050405020304" pitchFamily="18" charset="0"/>
                        </a:rPr>
                        <a:t>Strengthen vetting and repayment structures for informal or business-income applicants</a:t>
                      </a:r>
                    </a:p>
                  </a:txBody>
                  <a:tcPr marL="37134" marR="37134" marT="18567" marB="18567" anchor="ctr"/>
                </a:tc>
                <a:extLst>
                  <a:ext uri="{0D108BD9-81ED-4DB2-BD59-A6C34878D82A}">
                    <a16:rowId xmlns:a16="http://schemas.microsoft.com/office/drawing/2014/main" val="1118132716"/>
                  </a:ext>
                </a:extLst>
              </a:tr>
              <a:tr h="299597">
                <a:tc>
                  <a:txBody>
                    <a:bodyPr/>
                    <a:lstStyle/>
                    <a:p>
                      <a:r>
                        <a:rPr lang="en-US" sz="1200" b="1" dirty="0" smtClean="0">
                          <a:latin typeface="Times New Roman" panose="02020603050405020304" pitchFamily="18" charset="0"/>
                          <a:cs typeface="Times New Roman" panose="02020603050405020304" pitchFamily="18" charset="0"/>
                        </a:rPr>
                        <a:t>Graduates </a:t>
                      </a:r>
                      <a:r>
                        <a:rPr lang="en-US" sz="1200" b="1" dirty="0">
                          <a:latin typeface="Times New Roman" panose="02020603050405020304" pitchFamily="18" charset="0"/>
                          <a:cs typeface="Times New Roman" panose="02020603050405020304" pitchFamily="18" charset="0"/>
                        </a:rPr>
                        <a:t>show lower default rates</a:t>
                      </a:r>
                    </a:p>
                  </a:txBody>
                  <a:tcPr marL="37134" marR="37134" marT="18567" marB="18567" anchor="ctr"/>
                </a:tc>
                <a:tc>
                  <a:txBody>
                    <a:bodyPr/>
                    <a:lstStyle/>
                    <a:p>
                      <a:r>
                        <a:rPr lang="en-US" sz="1200" b="1">
                          <a:latin typeface="Times New Roman" panose="02020603050405020304" pitchFamily="18" charset="0"/>
                          <a:cs typeface="Times New Roman" panose="02020603050405020304" pitchFamily="18" charset="0"/>
                        </a:rPr>
                        <a:t>Use education level as a positive credit scoring variable</a:t>
                      </a:r>
                    </a:p>
                  </a:txBody>
                  <a:tcPr marL="37134" marR="37134" marT="18567" marB="18567" anchor="ctr"/>
                </a:tc>
                <a:extLst>
                  <a:ext uri="{0D108BD9-81ED-4DB2-BD59-A6C34878D82A}">
                    <a16:rowId xmlns:a16="http://schemas.microsoft.com/office/drawing/2014/main" val="1600419895"/>
                  </a:ext>
                </a:extLst>
              </a:tr>
              <a:tr h="464367">
                <a:tc>
                  <a:txBody>
                    <a:bodyPr/>
                    <a:lstStyle/>
                    <a:p>
                      <a:r>
                        <a:rPr lang="en-US" sz="1200" b="1" dirty="0" smtClean="0">
                          <a:latin typeface="Times New Roman" panose="02020603050405020304" pitchFamily="18" charset="0"/>
                          <a:cs typeface="Times New Roman" panose="02020603050405020304" pitchFamily="18" charset="0"/>
                        </a:rPr>
                        <a:t>High </a:t>
                      </a:r>
                      <a:r>
                        <a:rPr lang="en-US" sz="1200" b="1" dirty="0">
                          <a:latin typeface="Times New Roman" panose="02020603050405020304" pitchFamily="18" charset="0"/>
                          <a:cs typeface="Times New Roman" panose="02020603050405020304" pitchFamily="18" charset="0"/>
                        </a:rPr>
                        <a:t>Credit Utilization Ratio (&gt;80%) linked to defaults</a:t>
                      </a:r>
                    </a:p>
                  </a:txBody>
                  <a:tcPr marL="37134" marR="37134" marT="18567" marB="18567" anchor="ctr"/>
                </a:tc>
                <a:tc>
                  <a:txBody>
                    <a:bodyPr/>
                    <a:lstStyle/>
                    <a:p>
                      <a:r>
                        <a:rPr lang="en-US" sz="1200" b="1">
                          <a:latin typeface="Times New Roman" panose="02020603050405020304" pitchFamily="18" charset="0"/>
                          <a:cs typeface="Times New Roman" panose="02020603050405020304" pitchFamily="18" charset="0"/>
                        </a:rPr>
                        <a:t>Monitor utilization and set early warning alerts to manage repayment stress</a:t>
                      </a:r>
                    </a:p>
                  </a:txBody>
                  <a:tcPr marL="37134" marR="37134" marT="18567" marB="18567" anchor="ctr"/>
                </a:tc>
                <a:extLst>
                  <a:ext uri="{0D108BD9-81ED-4DB2-BD59-A6C34878D82A}">
                    <a16:rowId xmlns:a16="http://schemas.microsoft.com/office/drawing/2014/main" val="2960403965"/>
                  </a:ext>
                </a:extLst>
              </a:tr>
              <a:tr h="299597">
                <a:tc>
                  <a:txBody>
                    <a:bodyPr/>
                    <a:lstStyle/>
                    <a:p>
                      <a:r>
                        <a:rPr lang="en-US" sz="1200" b="1" dirty="0" smtClean="0">
                          <a:latin typeface="Times New Roman" panose="02020603050405020304" pitchFamily="18" charset="0"/>
                          <a:cs typeface="Times New Roman" panose="02020603050405020304" pitchFamily="18" charset="0"/>
                        </a:rPr>
                        <a:t>Loan </a:t>
                      </a:r>
                      <a:r>
                        <a:rPr lang="en-US" sz="1200" b="1" dirty="0">
                          <a:latin typeface="Times New Roman" panose="02020603050405020304" pitchFamily="18" charset="0"/>
                          <a:cs typeface="Times New Roman" panose="02020603050405020304" pitchFamily="18" charset="0"/>
                        </a:rPr>
                        <a:t>disbursements spike in Q2 and Q4</a:t>
                      </a:r>
                    </a:p>
                  </a:txBody>
                  <a:tcPr marL="37134" marR="37134" marT="18567" marB="18567" anchor="ctr"/>
                </a:tc>
                <a:tc>
                  <a:txBody>
                    <a:bodyPr/>
                    <a:lstStyle/>
                    <a:p>
                      <a:r>
                        <a:rPr lang="en-US" sz="1200" b="1">
                          <a:latin typeface="Times New Roman" panose="02020603050405020304" pitchFamily="18" charset="0"/>
                          <a:cs typeface="Times New Roman" panose="02020603050405020304" pitchFamily="18" charset="0"/>
                        </a:rPr>
                        <a:t>Plan liquidity and risk exposure cycles around seasonal lending trends</a:t>
                      </a:r>
                    </a:p>
                  </a:txBody>
                  <a:tcPr marL="37134" marR="37134" marT="18567" marB="18567" anchor="ctr"/>
                </a:tc>
                <a:extLst>
                  <a:ext uri="{0D108BD9-81ED-4DB2-BD59-A6C34878D82A}">
                    <a16:rowId xmlns:a16="http://schemas.microsoft.com/office/drawing/2014/main" val="2264927364"/>
                  </a:ext>
                </a:extLst>
              </a:tr>
              <a:tr h="299597">
                <a:tc>
                  <a:txBody>
                    <a:bodyPr/>
                    <a:lstStyle/>
                    <a:p>
                      <a:r>
                        <a:rPr lang="en-US" sz="1200" b="1" dirty="0" smtClean="0">
                          <a:latin typeface="Times New Roman" panose="02020603050405020304" pitchFamily="18" charset="0"/>
                          <a:cs typeface="Times New Roman" panose="02020603050405020304" pitchFamily="18" charset="0"/>
                        </a:rPr>
                        <a:t>Debt-to-Income </a:t>
                      </a:r>
                      <a:r>
                        <a:rPr lang="en-US" sz="1200" b="1" dirty="0">
                          <a:latin typeface="Times New Roman" panose="02020603050405020304" pitchFamily="18" charset="0"/>
                          <a:cs typeface="Times New Roman" panose="02020603050405020304" pitchFamily="18" charset="0"/>
                        </a:rPr>
                        <a:t>Ratio (DTI) &gt; 40% increases default probability</a:t>
                      </a:r>
                    </a:p>
                  </a:txBody>
                  <a:tcPr marL="37134" marR="37134" marT="18567" marB="18567" anchor="ctr"/>
                </a:tc>
                <a:tc>
                  <a:txBody>
                    <a:bodyPr/>
                    <a:lstStyle/>
                    <a:p>
                      <a:r>
                        <a:rPr lang="en-US" sz="1200" b="1">
                          <a:latin typeface="Times New Roman" panose="02020603050405020304" pitchFamily="18" charset="0"/>
                          <a:cs typeface="Times New Roman" panose="02020603050405020304" pitchFamily="18" charset="0"/>
                        </a:rPr>
                        <a:t>Use DTI thresholds as part of credit decision rules</a:t>
                      </a:r>
                    </a:p>
                  </a:txBody>
                  <a:tcPr marL="37134" marR="37134" marT="18567" marB="18567" anchor="ctr"/>
                </a:tc>
                <a:extLst>
                  <a:ext uri="{0D108BD9-81ED-4DB2-BD59-A6C34878D82A}">
                    <a16:rowId xmlns:a16="http://schemas.microsoft.com/office/drawing/2014/main" val="1050909694"/>
                  </a:ext>
                </a:extLst>
              </a:tr>
              <a:tr h="464367">
                <a:tc>
                  <a:txBody>
                    <a:bodyPr/>
                    <a:lstStyle/>
                    <a:p>
                      <a:r>
                        <a:rPr lang="en-US" sz="1200" b="1" dirty="0" smtClean="0">
                          <a:latin typeface="Times New Roman" panose="02020603050405020304" pitchFamily="18" charset="0"/>
                          <a:cs typeface="Times New Roman" panose="02020603050405020304" pitchFamily="18" charset="0"/>
                        </a:rPr>
                        <a:t>Key </a:t>
                      </a:r>
                      <a:r>
                        <a:rPr lang="en-US" sz="1200" b="1" dirty="0">
                          <a:latin typeface="Times New Roman" panose="02020603050405020304" pitchFamily="18" charset="0"/>
                          <a:cs typeface="Times New Roman" panose="02020603050405020304" pitchFamily="18" charset="0"/>
                        </a:rPr>
                        <a:t>influencers identified: Credit Score, DTI, Payment Delays</a:t>
                      </a:r>
                    </a:p>
                  </a:txBody>
                  <a:tcPr marL="37134" marR="37134" marT="18567" marB="18567" anchor="ctr"/>
                </a:tc>
                <a:tc>
                  <a:txBody>
                    <a:bodyPr/>
                    <a:lstStyle/>
                    <a:p>
                      <a:r>
                        <a:rPr lang="en-US" sz="1200" b="1">
                          <a:latin typeface="Times New Roman" panose="02020603050405020304" pitchFamily="18" charset="0"/>
                          <a:cs typeface="Times New Roman" panose="02020603050405020304" pitchFamily="18" charset="0"/>
                        </a:rPr>
                        <a:t>Focus on these predictors in automated risk scoring and underwriting models</a:t>
                      </a:r>
                    </a:p>
                  </a:txBody>
                  <a:tcPr marL="37134" marR="37134" marT="18567" marB="18567" anchor="ctr"/>
                </a:tc>
                <a:extLst>
                  <a:ext uri="{0D108BD9-81ED-4DB2-BD59-A6C34878D82A}">
                    <a16:rowId xmlns:a16="http://schemas.microsoft.com/office/drawing/2014/main" val="1390294446"/>
                  </a:ext>
                </a:extLst>
              </a:tr>
              <a:tr h="464367">
                <a:tc>
                  <a:txBody>
                    <a:bodyPr/>
                    <a:lstStyle/>
                    <a:p>
                      <a:r>
                        <a:rPr lang="en-US" sz="1200" b="1" dirty="0" smtClean="0">
                          <a:latin typeface="Times New Roman" panose="02020603050405020304" pitchFamily="18" charset="0"/>
                          <a:cs typeface="Times New Roman" panose="02020603050405020304" pitchFamily="18" charset="0"/>
                        </a:rPr>
                        <a:t>Segment-based </a:t>
                      </a:r>
                      <a:r>
                        <a:rPr lang="en-US" sz="1200" b="1" dirty="0">
                          <a:latin typeface="Times New Roman" panose="02020603050405020304" pitchFamily="18" charset="0"/>
                          <a:cs typeface="Times New Roman" panose="02020603050405020304" pitchFamily="18" charset="0"/>
                        </a:rPr>
                        <a:t>risk varies across education, age, and employment</a:t>
                      </a:r>
                    </a:p>
                  </a:txBody>
                  <a:tcPr marL="37134" marR="37134" marT="18567" marB="18567" anchor="ctr"/>
                </a:tc>
                <a:tc>
                  <a:txBody>
                    <a:bodyPr/>
                    <a:lstStyle/>
                    <a:p>
                      <a:r>
                        <a:rPr lang="en-US" sz="1200" b="1">
                          <a:latin typeface="Times New Roman" panose="02020603050405020304" pitchFamily="18" charset="0"/>
                          <a:cs typeface="Times New Roman" panose="02020603050405020304" pitchFamily="18" charset="0"/>
                        </a:rPr>
                        <a:t>Enables tailored products, pricing, and risk controls by demographic segment</a:t>
                      </a:r>
                    </a:p>
                  </a:txBody>
                  <a:tcPr marL="37134" marR="37134" marT="18567" marB="18567" anchor="ctr"/>
                </a:tc>
                <a:extLst>
                  <a:ext uri="{0D108BD9-81ED-4DB2-BD59-A6C34878D82A}">
                    <a16:rowId xmlns:a16="http://schemas.microsoft.com/office/drawing/2014/main" val="1810070368"/>
                  </a:ext>
                </a:extLst>
              </a:tr>
              <a:tr h="464367">
                <a:tc>
                  <a:txBody>
                    <a:bodyPr/>
                    <a:lstStyle/>
                    <a:p>
                      <a:r>
                        <a:rPr lang="en-US" sz="1200" b="1" dirty="0" smtClean="0">
                          <a:latin typeface="Times New Roman" panose="02020603050405020304" pitchFamily="18" charset="0"/>
                          <a:cs typeface="Times New Roman" panose="02020603050405020304" pitchFamily="18" charset="0"/>
                        </a:rPr>
                        <a:t>Portfolio </a:t>
                      </a:r>
                      <a:r>
                        <a:rPr lang="en-US" sz="1200" b="1" dirty="0">
                          <a:latin typeface="Times New Roman" panose="02020603050405020304" pitchFamily="18" charset="0"/>
                          <a:cs typeface="Times New Roman" panose="02020603050405020304" pitchFamily="18" charset="0"/>
                        </a:rPr>
                        <a:t>health indicators signal rising PD in specific cohorts</a:t>
                      </a:r>
                    </a:p>
                  </a:txBody>
                  <a:tcPr marL="37134" marR="37134" marT="18567" marB="18567" anchor="ctr"/>
                </a:tc>
                <a:tc>
                  <a:txBody>
                    <a:bodyPr/>
                    <a:lstStyle/>
                    <a:p>
                      <a:r>
                        <a:rPr lang="en-US" sz="1200" b="1" dirty="0">
                          <a:latin typeface="Times New Roman" panose="02020603050405020304" pitchFamily="18" charset="0"/>
                          <a:cs typeface="Times New Roman" panose="02020603050405020304" pitchFamily="18" charset="0"/>
                        </a:rPr>
                        <a:t>Prompt deeper risk reviews and provisioning for flagged customer clusters</a:t>
                      </a:r>
                    </a:p>
                  </a:txBody>
                  <a:tcPr marL="37134" marR="37134" marT="18567" marB="18567" anchor="ctr"/>
                </a:tc>
                <a:extLst>
                  <a:ext uri="{0D108BD9-81ED-4DB2-BD59-A6C34878D82A}">
                    <a16:rowId xmlns:a16="http://schemas.microsoft.com/office/drawing/2014/main" val="2162895376"/>
                  </a:ext>
                </a:extLst>
              </a:tr>
            </a:tbl>
          </a:graphicData>
        </a:graphic>
      </p:graphicFrame>
    </p:spTree>
    <p:extLst>
      <p:ext uri="{BB962C8B-B14F-4D97-AF65-F5344CB8AC3E}">
        <p14:creationId xmlns:p14="http://schemas.microsoft.com/office/powerpoint/2010/main" val="1072268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Repository</a:t>
            </a:r>
          </a:p>
        </p:txBody>
      </p:sp>
    </p:spTree>
    <p:extLst>
      <p:ext uri="{BB962C8B-B14F-4D97-AF65-F5344CB8AC3E}">
        <p14:creationId xmlns:p14="http://schemas.microsoft.com/office/powerpoint/2010/main" val="140587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Demo</a:t>
            </a:r>
          </a:p>
        </p:txBody>
      </p:sp>
    </p:spTree>
    <p:extLst>
      <p:ext uri="{BB962C8B-B14F-4D97-AF65-F5344CB8AC3E}">
        <p14:creationId xmlns:p14="http://schemas.microsoft.com/office/powerpoint/2010/main" val="3958583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latin typeface="Times" panose="02020603050405020304" pitchFamily="18" charset="0"/>
              </a:rPr>
              <a:t>Project Overview</a:t>
            </a:r>
          </a:p>
        </p:txBody>
      </p:sp>
      <p:sp>
        <p:nvSpPr>
          <p:cNvPr id="6" name="Rectangle 5"/>
          <p:cNvSpPr/>
          <p:nvPr/>
        </p:nvSpPr>
        <p:spPr>
          <a:xfrm>
            <a:off x="446202" y="2830109"/>
            <a:ext cx="11205328" cy="1973104"/>
          </a:xfrm>
          <a:prstGeom prst="rect">
            <a:avLst/>
          </a:prstGeom>
        </p:spPr>
        <p:txBody>
          <a:bodyPr wrap="square">
            <a:spAutoFit/>
          </a:bodyPr>
          <a:lstStyle/>
          <a:p>
            <a:pPr>
              <a:lnSpc>
                <a:spcPct val="107000"/>
              </a:lnSpc>
              <a:spcAft>
                <a:spcPts val="800"/>
              </a:spcAft>
            </a:pP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Financial </a:t>
            </a:r>
            <a:r>
              <a:rPr lang="en-US" b="1" dirty="0">
                <a:latin typeface="Times New Roman" panose="02020603050405020304" pitchFamily="18" charset="0"/>
                <a:ea typeface="Times New Roman" panose="02020603050405020304" pitchFamily="18" charset="0"/>
                <a:cs typeface="Times New Roman" panose="02020603050405020304" pitchFamily="18" charset="0"/>
              </a:rPr>
              <a:t>Risk and Credit Performance Dashboard</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Project Overview:</a:t>
            </a:r>
            <a:r>
              <a:rPr lang="en-US" dirty="0">
                <a:latin typeface="Times New Roman" panose="02020603050405020304" pitchFamily="18" charset="0"/>
                <a:ea typeface="Times New Roman" panose="02020603050405020304" pitchFamily="18" charset="0"/>
                <a:cs typeface="Times New Roman" panose="02020603050405020304" pitchFamily="18" charset="0"/>
              </a:rPr>
              <a:t/>
            </a:r>
            <a:br>
              <a:rPr lang="en-US" dirty="0">
                <a:latin typeface="Times New Roman" panose="02020603050405020304" pitchFamily="18" charset="0"/>
                <a:ea typeface="Times New Roman" panose="02020603050405020304" pitchFamily="18" charset="0"/>
                <a:cs typeface="Times New Roman" panose="02020603050405020304" pitchFamily="18" charset="0"/>
              </a:rPr>
            </a:br>
            <a:r>
              <a:rPr lang="en-US" dirty="0">
                <a:latin typeface="Times New Roman" panose="02020603050405020304" pitchFamily="18" charset="0"/>
                <a:ea typeface="Times New Roman" panose="02020603050405020304" pitchFamily="18" charset="0"/>
                <a:cs typeface="Times New Roman" panose="02020603050405020304" pitchFamily="18" charset="0"/>
              </a:rPr>
              <a:t>This Power BI dashboard analyzes a CRB-related financial dataset to assess borrower creditworthiness, loan performance, and default risk. The dataset includes over 20,000 records and 20+ features such as credit scores, loan amounts, repayment delays, and property area. The goal is to inform risk-based lending decisions, minimize non-performing loans (NPLs), and support data-driven loan strategies.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1165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620" y="1187777"/>
            <a:ext cx="11217897" cy="5147035"/>
          </a:xfrm>
          <a:prstGeom prst="rect">
            <a:avLst/>
          </a:prstGeom>
        </p:spPr>
      </p:pic>
    </p:spTree>
    <p:extLst>
      <p:ext uri="{BB962C8B-B14F-4D97-AF65-F5344CB8AC3E}">
        <p14:creationId xmlns:p14="http://schemas.microsoft.com/office/powerpoint/2010/main" val="122826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About the Dataset</a:t>
            </a:r>
            <a:endParaRPr lang="en-US" b="1" dirty="0"/>
          </a:p>
        </p:txBody>
      </p:sp>
      <p:sp>
        <p:nvSpPr>
          <p:cNvPr id="2" name="Rectangle 1"/>
          <p:cNvSpPr/>
          <p:nvPr/>
        </p:nvSpPr>
        <p:spPr>
          <a:xfrm>
            <a:off x="509047" y="2412659"/>
            <a:ext cx="11217898" cy="4803559"/>
          </a:xfrm>
          <a:prstGeom prst="rect">
            <a:avLst/>
          </a:prstGeom>
        </p:spPr>
        <p:txBody>
          <a:bodyPr wrap="square">
            <a:spAutoFit/>
          </a:bodyPr>
          <a:lstStyle/>
          <a:p>
            <a:pPr fontAlgn="base">
              <a:lnSpc>
                <a:spcPts val="1650"/>
              </a:lnSpc>
              <a:spcAft>
                <a:spcPts val="1200"/>
              </a:spcAft>
            </a:pPr>
            <a:r>
              <a:rPr lang="en-US" sz="2400" dirty="0">
                <a:latin typeface="Times New Roman" panose="02020603050405020304" pitchFamily="18" charset="0"/>
                <a:cs typeface="Times New Roman" panose="02020603050405020304" pitchFamily="18" charset="0"/>
              </a:rPr>
              <a:t>This dataset was sourced from </a:t>
            </a:r>
            <a:r>
              <a:rPr lang="en-US" sz="2400" b="1" dirty="0" err="1">
                <a:latin typeface="Times New Roman" panose="02020603050405020304" pitchFamily="18" charset="0"/>
                <a:cs typeface="Times New Roman" panose="02020603050405020304" pitchFamily="18" charset="0"/>
              </a:rPr>
              <a:t>Kaggle</a:t>
            </a:r>
            <a:r>
              <a:rPr lang="en-US" sz="2400" dirty="0">
                <a:latin typeface="Times New Roman" panose="02020603050405020304" pitchFamily="18" charset="0"/>
                <a:cs typeface="Times New Roman" panose="02020603050405020304" pitchFamily="18" charset="0"/>
              </a:rPr>
              <a:t>, under the domain of financial risk and credit reporting. It simulates data from a Credit Reference Bureau (CRB</a:t>
            </a:r>
            <a:r>
              <a:rPr lang="en-US" sz="2400" dirty="0" smtClean="0">
                <a:latin typeface="Times New Roman" panose="02020603050405020304" pitchFamily="18" charset="0"/>
                <a:cs typeface="Times New Roman" panose="02020603050405020304" pitchFamily="18" charset="0"/>
              </a:rPr>
              <a:t>)/financial institution </a:t>
            </a:r>
            <a:r>
              <a:rPr lang="en-US" sz="2400" dirty="0">
                <a:latin typeface="Times New Roman" panose="02020603050405020304" pitchFamily="18" charset="0"/>
                <a:cs typeface="Times New Roman" panose="02020603050405020304" pitchFamily="18" charset="0"/>
              </a:rPr>
              <a:t>and contains demographic and financial information on individuals, along with indicators of loan performance.</a:t>
            </a:r>
            <a:endParaRPr lang="en-US" sz="2400" dirty="0" smtClean="0">
              <a:solidFill>
                <a:srgbClr val="3C4043"/>
              </a:solidFill>
              <a:latin typeface="Times New Roman" panose="02020603050405020304" pitchFamily="18" charset="0"/>
              <a:ea typeface="Times New Roman" panose="02020603050405020304" pitchFamily="18" charset="0"/>
              <a:cs typeface="Times New Roman" panose="02020603050405020304" pitchFamily="18" charset="0"/>
            </a:endParaRPr>
          </a:p>
          <a:p>
            <a:pPr fontAlgn="base">
              <a:lnSpc>
                <a:spcPts val="1650"/>
              </a:lnSpc>
              <a:spcAft>
                <a:spcPts val="1200"/>
              </a:spcAft>
            </a:pPr>
            <a:r>
              <a:rPr lang="en-US" sz="2400" dirty="0" smtClean="0">
                <a:solidFill>
                  <a:srgbClr val="3C4043"/>
                </a:solidFill>
                <a:latin typeface="Times New Roman" panose="02020603050405020304" pitchFamily="18" charset="0"/>
                <a:ea typeface="Times New Roman" panose="02020603050405020304" pitchFamily="18" charset="0"/>
                <a:cs typeface="Times New Roman" panose="02020603050405020304" pitchFamily="18" charset="0"/>
              </a:rPr>
              <a:t>The </a:t>
            </a:r>
            <a:r>
              <a:rPr lang="en-US" sz="2400" dirty="0">
                <a:solidFill>
                  <a:srgbClr val="3C4043"/>
                </a:solidFill>
                <a:latin typeface="Times New Roman" panose="02020603050405020304" pitchFamily="18" charset="0"/>
                <a:ea typeface="Times New Roman" panose="02020603050405020304" pitchFamily="18" charset="0"/>
                <a:cs typeface="Times New Roman" panose="02020603050405020304" pitchFamily="18" charset="0"/>
              </a:rPr>
              <a:t>dataset contains 20,000 records of loan applications with 23 features. It includes demographic details, financial metrics, loan terms, and risk indicators such as credit scores, default probabilities, and collateral values. This comprehensive dataset supports financial risk analysis and predictive modeling for loan </a:t>
            </a:r>
            <a:r>
              <a:rPr lang="en-US" sz="2400" dirty="0" smtClean="0">
                <a:solidFill>
                  <a:srgbClr val="3C4043"/>
                </a:solidFill>
                <a:latin typeface="Times New Roman" panose="02020603050405020304" pitchFamily="18" charset="0"/>
                <a:ea typeface="Times New Roman" panose="02020603050405020304" pitchFamily="18" charset="0"/>
                <a:cs typeface="Times New Roman" panose="02020603050405020304" pitchFamily="18" charset="0"/>
              </a:rPr>
              <a:t>defaults.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650"/>
              </a:lnSpc>
              <a:spcAft>
                <a:spcPts val="1200"/>
              </a:spcAft>
            </a:pPr>
            <a:r>
              <a:rPr lang="en-US" sz="2400"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hlinkClick r:id="rId2"/>
              </a:rPr>
              <a:t>https://</a:t>
            </a:r>
            <a:r>
              <a:rPr lang="en-US" sz="2400" dirty="0" smtClean="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hlinkClick r:id="rId2"/>
              </a:rPr>
              <a:t>www.kaggle.com/datasets/jokimrodrigues/financial-risk-analysis-dataset?resource=download</a:t>
            </a:r>
            <a:endParaRPr lang="en-US" sz="2400" dirty="0" smtClean="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a:p>
            <a:pPr fontAlgn="base">
              <a:lnSpc>
                <a:spcPts val="1650"/>
              </a:lnSpc>
              <a:spcAft>
                <a:spcPts val="1200"/>
              </a:spcAft>
            </a:pPr>
            <a:r>
              <a:rPr lang="en-US" sz="2400" b="1" dirty="0">
                <a:latin typeface="Times New Roman" panose="02020603050405020304" pitchFamily="18" charset="0"/>
                <a:cs typeface="Times New Roman" panose="02020603050405020304" pitchFamily="18" charset="0"/>
              </a:rPr>
              <a:t>Features: </a:t>
            </a:r>
            <a:r>
              <a:rPr lang="en-US" sz="2400" dirty="0">
                <a:latin typeface="Times New Roman" panose="02020603050405020304" pitchFamily="18" charset="0"/>
                <a:cs typeface="Times New Roman" panose="02020603050405020304" pitchFamily="18" charset="0"/>
              </a:rPr>
              <a:t>Loan_ID, Applicant_Age, Years_in_Employment, </a:t>
            </a:r>
            <a:r>
              <a:rPr lang="en-US" sz="2400" dirty="0" smtClean="0">
                <a:latin typeface="Times New Roman" panose="02020603050405020304" pitchFamily="18" charset="0"/>
                <a:cs typeface="Times New Roman" panose="02020603050405020304" pitchFamily="18" charset="0"/>
              </a:rPr>
              <a:t>Marital Status, </a:t>
            </a:r>
            <a:r>
              <a:rPr lang="en-US" sz="2400" dirty="0">
                <a:latin typeface="Times New Roman" panose="02020603050405020304" pitchFamily="18" charset="0"/>
                <a:cs typeface="Times New Roman" panose="02020603050405020304" pitchFamily="18" charset="0"/>
              </a:rPr>
              <a:t>Dependents, Applicant_Income, Coapplicant_Income, Credit_Score, Existing_Debt, Loan_Amount, Loan_Term_Months, Interest_Rate, Collateral_Value, Employment_Type, Education_Level, Property_Area, Loan_Start_Date, Payment_Delays_6mo, Credit_Utilization_Ratio, Debt_to_Income_Ratio, Loan_End_Date, Probability_of_Default, Default_Status</a:t>
            </a:r>
            <a:endParaRPr lang="en-US" sz="2400" dirty="0">
              <a:latin typeface="Times New Roman" panose="02020603050405020304" pitchFamily="18" charset="0"/>
              <a:cs typeface="Times New Roman" panose="02020603050405020304" pitchFamily="18" charset="0"/>
            </a:endParaRPr>
          </a:p>
          <a:p>
            <a:pPr fontAlgn="base">
              <a:lnSpc>
                <a:spcPts val="1650"/>
              </a:lnSpc>
              <a:spcAft>
                <a:spcPts val="1200"/>
              </a:spcAft>
            </a:pPr>
            <a:endParaRPr lang="en-US" sz="2400" dirty="0">
              <a:solidFill>
                <a:srgbClr val="3C4043"/>
              </a:solidFill>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ts val="1650"/>
              </a:lnSpc>
              <a:spcAft>
                <a:spcPts val="12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00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Justification for Dataset</a:t>
            </a:r>
          </a:p>
        </p:txBody>
      </p:sp>
      <p:sp>
        <p:nvSpPr>
          <p:cNvPr id="7" name="Rectangle 3"/>
          <p:cNvSpPr>
            <a:spLocks noChangeArrowheads="1"/>
          </p:cNvSpPr>
          <p:nvPr/>
        </p:nvSpPr>
        <p:spPr bwMode="auto">
          <a:xfrm>
            <a:off x="546756" y="2330385"/>
            <a:ext cx="11133056" cy="37856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dataset simulates real-world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credit and loan data</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relevant to banks, SACCOs, and microfinance institutions.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It includes detailed borrower information —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demographics, income, credit scores, loan details, and repayment behavior</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Enables analysis of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default risk</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creditworthiness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loan performance</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which are critical for financial decision-making.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clean, structured format is ideal for creating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Power BI dashboards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with KPIs, trends, and segmentation.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Supports practical use cases like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risk-based lending</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NPL reduction</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borrower profiling</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lvl="0" algn="just" defTabSz="914400"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Offers a 360° view of borrower risk profiles</a:t>
            </a:r>
            <a:r>
              <a:rPr lang="en-US" altLang="en-US" sz="2000" dirty="0" smtClean="0">
                <a:latin typeface="Times New Roman" panose="02020603050405020304" pitchFamily="18" charset="0"/>
                <a:cs typeface="Times New Roman" panose="02020603050405020304" pitchFamily="18" charset="0"/>
              </a:rPr>
              <a:t>.</a:t>
            </a:r>
          </a:p>
          <a:p>
            <a:pPr lvl="0" algn="just" defTabSz="914400" eaLnBrk="0" fontAlgn="base" hangingPunct="0">
              <a:spcBef>
                <a:spcPct val="0"/>
              </a:spcBef>
              <a:spcAft>
                <a:spcPct val="0"/>
              </a:spcAft>
              <a:buFontTx/>
              <a:buChar char="•"/>
            </a:pPr>
            <a:r>
              <a:rPr lang="en-US" altLang="en-US" sz="2000" dirty="0" smtClean="0">
                <a:latin typeface="Times New Roman" panose="02020603050405020304" pitchFamily="18" charset="0"/>
                <a:cs typeface="Times New Roman" panose="02020603050405020304" pitchFamily="18" charset="0"/>
              </a:rPr>
              <a:t>Enables </a:t>
            </a:r>
            <a:r>
              <a:rPr lang="en-US" altLang="en-US" sz="2000" dirty="0">
                <a:latin typeface="Times New Roman" panose="02020603050405020304" pitchFamily="18" charset="0"/>
                <a:cs typeface="Times New Roman" panose="02020603050405020304" pitchFamily="18" charset="0"/>
              </a:rPr>
              <a:t>segmentation by demographics, income sources, and credit behavior</a:t>
            </a:r>
            <a:r>
              <a:rPr lang="en-US" altLang="en-US" sz="2000" dirty="0" smtClean="0">
                <a:latin typeface="Times New Roman" panose="02020603050405020304" pitchFamily="18" charset="0"/>
                <a:cs typeface="Times New Roman" panose="02020603050405020304" pitchFamily="18" charset="0"/>
              </a:rPr>
              <a:t>.</a:t>
            </a:r>
          </a:p>
          <a:p>
            <a:pPr lvl="0" algn="just" defTabSz="914400" eaLnBrk="0" fontAlgn="base" hangingPunct="0">
              <a:spcBef>
                <a:spcPct val="0"/>
              </a:spcBef>
              <a:spcAft>
                <a:spcPct val="0"/>
              </a:spcAft>
              <a:buFontTx/>
              <a:buChar char="•"/>
            </a:pPr>
            <a:r>
              <a:rPr lang="en-US" altLang="en-US" sz="2000" dirty="0" smtClean="0">
                <a:latin typeface="Times New Roman" panose="02020603050405020304" pitchFamily="18" charset="0"/>
                <a:cs typeface="Times New Roman" panose="02020603050405020304" pitchFamily="18" charset="0"/>
              </a:rPr>
              <a:t>Useful </a:t>
            </a:r>
            <a:r>
              <a:rPr lang="en-US" altLang="en-US" sz="2000" dirty="0">
                <a:latin typeface="Times New Roman" panose="02020603050405020304" pitchFamily="18" charset="0"/>
                <a:cs typeface="Times New Roman" panose="02020603050405020304" pitchFamily="18" charset="0"/>
              </a:rPr>
              <a:t>for identifying patterns that correlate with default risk and credit score health.</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571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8474" y="284982"/>
            <a:ext cx="8167524" cy="708025"/>
          </a:xfrm>
          <a:solidFill>
            <a:srgbClr val="7030A0"/>
          </a:solidFill>
        </p:spPr>
        <p:txBody>
          <a:bodyPr/>
          <a:lstStyle/>
          <a:p>
            <a:r>
              <a:rPr lang="en-US" b="1" dirty="0"/>
              <a:t>Business Context </a:t>
            </a:r>
          </a:p>
        </p:txBody>
      </p:sp>
      <p:sp>
        <p:nvSpPr>
          <p:cNvPr id="3" name="Rectangle 2"/>
          <p:cNvSpPr/>
          <p:nvPr/>
        </p:nvSpPr>
        <p:spPr>
          <a:xfrm>
            <a:off x="518474" y="1720840"/>
            <a:ext cx="8625526" cy="2862322"/>
          </a:xfrm>
          <a:prstGeom prst="rect">
            <a:avLst/>
          </a:prstGeom>
        </p:spPr>
        <p:txBody>
          <a:bodyPr wrap="square">
            <a:spAutoFit/>
          </a:bodyPr>
          <a:lstStyle/>
          <a:p>
            <a:endParaRPr lang="en-US" b="1" u="sng" dirty="0"/>
          </a:p>
          <a:p>
            <a:r>
              <a:rPr lang="en-US" dirty="0"/>
              <a:t>In Kenya, financial institutions such as </a:t>
            </a:r>
            <a:r>
              <a:rPr lang="en-US" b="1" dirty="0" err="1" smtClean="0"/>
              <a:t>banks</a:t>
            </a:r>
            <a:r>
              <a:rPr lang="en-US" dirty="0" err="1" smtClean="0"/>
              <a:t>,DFIs</a:t>
            </a:r>
            <a:r>
              <a:rPr lang="en-US" dirty="0" smtClean="0"/>
              <a:t>, </a:t>
            </a:r>
            <a:r>
              <a:rPr lang="en-US" b="1" dirty="0"/>
              <a:t>SACCOs</a:t>
            </a:r>
            <a:r>
              <a:rPr lang="en-US" dirty="0"/>
              <a:t>, and </a:t>
            </a:r>
            <a:r>
              <a:rPr lang="en-US" b="1" dirty="0"/>
              <a:t>digital lenders</a:t>
            </a:r>
            <a:r>
              <a:rPr lang="en-US" dirty="0"/>
              <a:t> face increasing pressure to manage </a:t>
            </a:r>
            <a:r>
              <a:rPr lang="en-US" b="1" dirty="0"/>
              <a:t>credit risk</a:t>
            </a:r>
            <a:r>
              <a:rPr lang="en-US" dirty="0"/>
              <a:t> and reduce </a:t>
            </a:r>
            <a:r>
              <a:rPr lang="en-US" b="1" dirty="0"/>
              <a:t>non-performing loans (NPLs)</a:t>
            </a:r>
            <a:r>
              <a:rPr lang="en-US" dirty="0"/>
              <a:t>. The rise of mobile lending and </a:t>
            </a:r>
            <a:r>
              <a:rPr lang="en-US" dirty="0" err="1"/>
              <a:t>fintech</a:t>
            </a:r>
            <a:r>
              <a:rPr lang="en-US" dirty="0"/>
              <a:t> has expanded access to credit, but also increased the need for accurate </a:t>
            </a:r>
            <a:r>
              <a:rPr lang="en-US" b="1" dirty="0"/>
              <a:t>borrower risk profiling</a:t>
            </a:r>
            <a:r>
              <a:rPr lang="en-US" dirty="0"/>
              <a:t>.</a:t>
            </a:r>
          </a:p>
          <a:p>
            <a:r>
              <a:rPr lang="en-US" dirty="0"/>
              <a:t>This project simulates a </a:t>
            </a:r>
            <a:r>
              <a:rPr lang="en-US" b="1" dirty="0"/>
              <a:t>Credit Risk Analysis System</a:t>
            </a:r>
            <a:r>
              <a:rPr lang="en-US" dirty="0"/>
              <a:t> for a Kenyan microfinance or digital lending firm. The aim is to help credit officers and decision-makers assess a borrower's ability and willingness to repay, using BI tools and historical data.</a:t>
            </a:r>
          </a:p>
        </p:txBody>
      </p:sp>
    </p:spTree>
    <p:extLst>
      <p:ext uri="{BB962C8B-B14F-4D97-AF65-F5344CB8AC3E}">
        <p14:creationId xmlns:p14="http://schemas.microsoft.com/office/powerpoint/2010/main" val="305204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53884503"/>
              </p:ext>
            </p:extLst>
          </p:nvPr>
        </p:nvGraphicFramePr>
        <p:xfrm>
          <a:off x="2714543" y="2551013"/>
          <a:ext cx="5643726" cy="3513914"/>
        </p:xfrm>
        <a:graphic>
          <a:graphicData uri="http://schemas.openxmlformats.org/drawingml/2006/table">
            <a:tbl>
              <a:tblPr/>
              <a:tblGrid>
                <a:gridCol w="2821863">
                  <a:extLst>
                    <a:ext uri="{9D8B030D-6E8A-4147-A177-3AD203B41FA5}">
                      <a16:colId xmlns:a16="http://schemas.microsoft.com/office/drawing/2014/main" val="3893524844"/>
                    </a:ext>
                  </a:extLst>
                </a:gridCol>
                <a:gridCol w="2821863">
                  <a:extLst>
                    <a:ext uri="{9D8B030D-6E8A-4147-A177-3AD203B41FA5}">
                      <a16:colId xmlns:a16="http://schemas.microsoft.com/office/drawing/2014/main" val="2889028886"/>
                    </a:ext>
                  </a:extLst>
                </a:gridCol>
              </a:tblGrid>
              <a:tr h="235607">
                <a:tc>
                  <a:txBody>
                    <a:bodyPr/>
                    <a:lstStyle/>
                    <a:p>
                      <a:endParaRPr lang="en-US"/>
                    </a:p>
                  </a:txBody>
                  <a:tcPr marL="58902" marR="58902" marT="29451" marB="29451" anchor="ctr">
                    <a:lnL>
                      <a:noFill/>
                    </a:lnL>
                    <a:lnR>
                      <a:noFill/>
                    </a:lnR>
                    <a:lnT>
                      <a:noFill/>
                    </a:lnT>
                    <a:lnB>
                      <a:noFill/>
                    </a:lnB>
                  </a:tcPr>
                </a:tc>
                <a:tc>
                  <a:txBody>
                    <a:bodyPr/>
                    <a:lstStyle/>
                    <a:p>
                      <a:endParaRPr lang="en-US"/>
                    </a:p>
                  </a:txBody>
                  <a:tcPr marL="58902" marR="58902" marT="29451" marB="29451" anchor="ctr">
                    <a:lnL>
                      <a:noFill/>
                    </a:lnL>
                    <a:lnR>
                      <a:noFill/>
                    </a:lnR>
                    <a:lnT>
                      <a:noFill/>
                    </a:lnT>
                    <a:lnB>
                      <a:noFill/>
                    </a:lnB>
                  </a:tcPr>
                </a:tc>
                <a:extLst>
                  <a:ext uri="{0D108BD9-81ED-4DB2-BD59-A6C34878D82A}">
                    <a16:rowId xmlns:a16="http://schemas.microsoft.com/office/drawing/2014/main" val="3908391210"/>
                  </a:ext>
                </a:extLst>
              </a:tr>
              <a:tr h="589017">
                <a:tc>
                  <a:txBody>
                    <a:bodyPr/>
                    <a:lstStyle/>
                    <a:p>
                      <a:endParaRPr lang="en-US"/>
                    </a:p>
                  </a:txBody>
                  <a:tcPr marL="58902" marR="58902" marT="29451" marB="29451" anchor="ctr">
                    <a:lnL>
                      <a:noFill/>
                    </a:lnL>
                    <a:lnR>
                      <a:noFill/>
                    </a:lnR>
                    <a:lnT>
                      <a:noFill/>
                    </a:lnT>
                    <a:lnB>
                      <a:noFill/>
                    </a:lnB>
                  </a:tcPr>
                </a:tc>
                <a:tc>
                  <a:txBody>
                    <a:bodyPr/>
                    <a:lstStyle/>
                    <a:p>
                      <a:endParaRPr lang="en-US"/>
                    </a:p>
                  </a:txBody>
                  <a:tcPr marL="58902" marR="58902" marT="29451" marB="29451" anchor="ctr">
                    <a:lnL>
                      <a:noFill/>
                    </a:lnL>
                    <a:lnR>
                      <a:noFill/>
                    </a:lnR>
                    <a:lnT>
                      <a:noFill/>
                    </a:lnT>
                    <a:lnB>
                      <a:noFill/>
                    </a:lnB>
                  </a:tcPr>
                </a:tc>
                <a:extLst>
                  <a:ext uri="{0D108BD9-81ED-4DB2-BD59-A6C34878D82A}">
                    <a16:rowId xmlns:a16="http://schemas.microsoft.com/office/drawing/2014/main" val="1202116298"/>
                  </a:ext>
                </a:extLst>
              </a:tr>
              <a:tr h="412312">
                <a:tc>
                  <a:txBody>
                    <a:bodyPr/>
                    <a:lstStyle/>
                    <a:p>
                      <a:endParaRPr lang="en-US"/>
                    </a:p>
                  </a:txBody>
                  <a:tcPr marL="58902" marR="58902" marT="29451" marB="29451" anchor="ctr">
                    <a:lnL>
                      <a:noFill/>
                    </a:lnL>
                    <a:lnR>
                      <a:noFill/>
                    </a:lnR>
                    <a:lnT>
                      <a:noFill/>
                    </a:lnT>
                    <a:lnB>
                      <a:noFill/>
                    </a:lnB>
                  </a:tcPr>
                </a:tc>
                <a:tc>
                  <a:txBody>
                    <a:bodyPr/>
                    <a:lstStyle/>
                    <a:p>
                      <a:endParaRPr lang="en-US"/>
                    </a:p>
                  </a:txBody>
                  <a:tcPr marL="58902" marR="58902" marT="29451" marB="29451" anchor="ctr">
                    <a:lnL>
                      <a:noFill/>
                    </a:lnL>
                    <a:lnR>
                      <a:noFill/>
                    </a:lnR>
                    <a:lnT>
                      <a:noFill/>
                    </a:lnT>
                    <a:lnB>
                      <a:noFill/>
                    </a:lnB>
                  </a:tcPr>
                </a:tc>
                <a:extLst>
                  <a:ext uri="{0D108BD9-81ED-4DB2-BD59-A6C34878D82A}">
                    <a16:rowId xmlns:a16="http://schemas.microsoft.com/office/drawing/2014/main" val="3584822992"/>
                  </a:ext>
                </a:extLst>
              </a:tr>
              <a:tr h="589017">
                <a:tc>
                  <a:txBody>
                    <a:bodyPr/>
                    <a:lstStyle/>
                    <a:p>
                      <a:endParaRPr lang="en-US"/>
                    </a:p>
                  </a:txBody>
                  <a:tcPr marL="58902" marR="58902" marT="29451" marB="29451" anchor="ctr">
                    <a:lnL>
                      <a:noFill/>
                    </a:lnL>
                    <a:lnR>
                      <a:noFill/>
                    </a:lnR>
                    <a:lnT>
                      <a:noFill/>
                    </a:lnT>
                    <a:lnB>
                      <a:noFill/>
                    </a:lnB>
                  </a:tcPr>
                </a:tc>
                <a:tc>
                  <a:txBody>
                    <a:bodyPr/>
                    <a:lstStyle/>
                    <a:p>
                      <a:endParaRPr lang="en-US"/>
                    </a:p>
                  </a:txBody>
                  <a:tcPr marL="58902" marR="58902" marT="29451" marB="29451" anchor="ctr">
                    <a:lnL>
                      <a:noFill/>
                    </a:lnL>
                    <a:lnR>
                      <a:noFill/>
                    </a:lnR>
                    <a:lnT>
                      <a:noFill/>
                    </a:lnT>
                    <a:lnB>
                      <a:noFill/>
                    </a:lnB>
                  </a:tcPr>
                </a:tc>
                <a:extLst>
                  <a:ext uri="{0D108BD9-81ED-4DB2-BD59-A6C34878D82A}">
                    <a16:rowId xmlns:a16="http://schemas.microsoft.com/office/drawing/2014/main" val="3441894411"/>
                  </a:ext>
                </a:extLst>
              </a:tr>
              <a:tr h="412312">
                <a:tc>
                  <a:txBody>
                    <a:bodyPr/>
                    <a:lstStyle/>
                    <a:p>
                      <a:endParaRPr lang="en-US"/>
                    </a:p>
                  </a:txBody>
                  <a:tcPr marL="58902" marR="58902" marT="29451" marB="29451" anchor="ctr">
                    <a:lnL>
                      <a:noFill/>
                    </a:lnL>
                    <a:lnR>
                      <a:noFill/>
                    </a:lnR>
                    <a:lnT>
                      <a:noFill/>
                    </a:lnT>
                    <a:lnB>
                      <a:noFill/>
                    </a:lnB>
                  </a:tcPr>
                </a:tc>
                <a:tc>
                  <a:txBody>
                    <a:bodyPr/>
                    <a:lstStyle/>
                    <a:p>
                      <a:endParaRPr lang="en-US"/>
                    </a:p>
                  </a:txBody>
                  <a:tcPr marL="58902" marR="58902" marT="29451" marB="29451" anchor="ctr">
                    <a:lnL>
                      <a:noFill/>
                    </a:lnL>
                    <a:lnR>
                      <a:noFill/>
                    </a:lnR>
                    <a:lnT>
                      <a:noFill/>
                    </a:lnT>
                    <a:lnB>
                      <a:noFill/>
                    </a:lnB>
                  </a:tcPr>
                </a:tc>
                <a:extLst>
                  <a:ext uri="{0D108BD9-81ED-4DB2-BD59-A6C34878D82A}">
                    <a16:rowId xmlns:a16="http://schemas.microsoft.com/office/drawing/2014/main" val="1539932416"/>
                  </a:ext>
                </a:extLst>
              </a:tr>
              <a:tr h="589017">
                <a:tc>
                  <a:txBody>
                    <a:bodyPr/>
                    <a:lstStyle/>
                    <a:p>
                      <a:endParaRPr lang="en-US"/>
                    </a:p>
                  </a:txBody>
                  <a:tcPr marL="58902" marR="58902" marT="29451" marB="29451" anchor="ctr">
                    <a:lnL>
                      <a:noFill/>
                    </a:lnL>
                    <a:lnR>
                      <a:noFill/>
                    </a:lnR>
                    <a:lnT>
                      <a:noFill/>
                    </a:lnT>
                    <a:lnB>
                      <a:noFill/>
                    </a:lnB>
                  </a:tcPr>
                </a:tc>
                <a:tc>
                  <a:txBody>
                    <a:bodyPr/>
                    <a:lstStyle/>
                    <a:p>
                      <a:endParaRPr lang="en-US"/>
                    </a:p>
                  </a:txBody>
                  <a:tcPr marL="58902" marR="58902" marT="29451" marB="29451" anchor="ctr">
                    <a:lnL>
                      <a:noFill/>
                    </a:lnL>
                    <a:lnR>
                      <a:noFill/>
                    </a:lnR>
                    <a:lnT>
                      <a:noFill/>
                    </a:lnT>
                    <a:lnB>
                      <a:noFill/>
                    </a:lnB>
                  </a:tcPr>
                </a:tc>
                <a:extLst>
                  <a:ext uri="{0D108BD9-81ED-4DB2-BD59-A6C34878D82A}">
                    <a16:rowId xmlns:a16="http://schemas.microsoft.com/office/drawing/2014/main" val="3654455006"/>
                  </a:ext>
                </a:extLst>
              </a:tr>
              <a:tr h="589017">
                <a:tc>
                  <a:txBody>
                    <a:bodyPr/>
                    <a:lstStyle/>
                    <a:p>
                      <a:endParaRPr lang="en-US"/>
                    </a:p>
                  </a:txBody>
                  <a:tcPr marL="58902" marR="58902" marT="29451" marB="29451" anchor="ctr">
                    <a:lnL>
                      <a:noFill/>
                    </a:lnL>
                    <a:lnR>
                      <a:noFill/>
                    </a:lnR>
                    <a:lnT>
                      <a:noFill/>
                    </a:lnT>
                    <a:lnB>
                      <a:noFill/>
                    </a:lnB>
                  </a:tcPr>
                </a:tc>
                <a:tc>
                  <a:txBody>
                    <a:bodyPr/>
                    <a:lstStyle/>
                    <a:p>
                      <a:endParaRPr lang="en-US" dirty="0"/>
                    </a:p>
                  </a:txBody>
                  <a:tcPr marL="58902" marR="58902" marT="29451" marB="29451" anchor="ctr">
                    <a:lnL>
                      <a:noFill/>
                    </a:lnL>
                    <a:lnR>
                      <a:noFill/>
                    </a:lnR>
                    <a:lnT>
                      <a:noFill/>
                    </a:lnT>
                    <a:lnB>
                      <a:noFill/>
                    </a:lnB>
                  </a:tcPr>
                </a:tc>
                <a:extLst>
                  <a:ext uri="{0D108BD9-81ED-4DB2-BD59-A6C34878D82A}">
                    <a16:rowId xmlns:a16="http://schemas.microsoft.com/office/drawing/2014/main" val="7721564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711244543"/>
              </p:ext>
            </p:extLst>
          </p:nvPr>
        </p:nvGraphicFramePr>
        <p:xfrm>
          <a:off x="659876" y="1389158"/>
          <a:ext cx="9803876" cy="5077627"/>
        </p:xfrm>
        <a:graphic>
          <a:graphicData uri="http://schemas.openxmlformats.org/drawingml/2006/table">
            <a:tbl>
              <a:tblPr firstRow="1" bandRow="1">
                <a:tableStyleId>{7DF18680-E054-41AD-8BC1-D1AEF772440D}</a:tableStyleId>
              </a:tblPr>
              <a:tblGrid>
                <a:gridCol w="4901938">
                  <a:extLst>
                    <a:ext uri="{9D8B030D-6E8A-4147-A177-3AD203B41FA5}">
                      <a16:colId xmlns:a16="http://schemas.microsoft.com/office/drawing/2014/main" val="2092935185"/>
                    </a:ext>
                  </a:extLst>
                </a:gridCol>
                <a:gridCol w="4901938">
                  <a:extLst>
                    <a:ext uri="{9D8B030D-6E8A-4147-A177-3AD203B41FA5}">
                      <a16:colId xmlns:a16="http://schemas.microsoft.com/office/drawing/2014/main" val="2612246762"/>
                    </a:ext>
                  </a:extLst>
                </a:gridCol>
              </a:tblGrid>
              <a:tr h="645121">
                <a:tc>
                  <a:txBody>
                    <a:bodyPr/>
                    <a:lstStyle/>
                    <a:p>
                      <a:r>
                        <a:rPr lang="en-US" sz="1600" b="1" dirty="0">
                          <a:latin typeface="Times New Roman" panose="02020603050405020304" pitchFamily="18" charset="0"/>
                          <a:cs typeface="Times New Roman" panose="02020603050405020304" pitchFamily="18" charset="0"/>
                        </a:rPr>
                        <a:t>Stakeholder</a:t>
                      </a:r>
                    </a:p>
                  </a:txBody>
                  <a:tcPr marL="58902" marR="58902" marT="29451" marB="29451" anchor="ctr"/>
                </a:tc>
                <a:tc>
                  <a:txBody>
                    <a:bodyPr/>
                    <a:lstStyle/>
                    <a:p>
                      <a:r>
                        <a:rPr lang="en-US" sz="1600" b="1">
                          <a:latin typeface="Times New Roman" panose="02020603050405020304" pitchFamily="18" charset="0"/>
                          <a:cs typeface="Times New Roman" panose="02020603050405020304" pitchFamily="18" charset="0"/>
                        </a:rPr>
                        <a:t>Role &amp; Interest</a:t>
                      </a:r>
                    </a:p>
                  </a:txBody>
                  <a:tcPr marL="58902" marR="58902" marT="29451" marB="29451" anchor="ctr"/>
                </a:tc>
                <a:extLst>
                  <a:ext uri="{0D108BD9-81ED-4DB2-BD59-A6C34878D82A}">
                    <a16:rowId xmlns:a16="http://schemas.microsoft.com/office/drawing/2014/main" val="882450285"/>
                  </a:ext>
                </a:extLst>
              </a:tr>
              <a:tr h="738751">
                <a:tc>
                  <a:txBody>
                    <a:bodyPr/>
                    <a:lstStyle/>
                    <a:p>
                      <a:r>
                        <a:rPr lang="en-US" sz="1600" b="1" dirty="0">
                          <a:latin typeface="Times New Roman" panose="02020603050405020304" pitchFamily="18" charset="0"/>
                          <a:cs typeface="Times New Roman" panose="02020603050405020304" pitchFamily="18" charset="0"/>
                        </a:rPr>
                        <a:t>Loan Officers</a:t>
                      </a:r>
                    </a:p>
                  </a:txBody>
                  <a:tcPr marL="58902" marR="58902" marT="29451" marB="29451" anchor="ctr"/>
                </a:tc>
                <a:tc>
                  <a:txBody>
                    <a:bodyPr/>
                    <a:lstStyle/>
                    <a:p>
                      <a:r>
                        <a:rPr lang="en-US" sz="1600" b="1">
                          <a:latin typeface="Times New Roman" panose="02020603050405020304" pitchFamily="18" charset="0"/>
                          <a:cs typeface="Times New Roman" panose="02020603050405020304" pitchFamily="18" charset="0"/>
                        </a:rPr>
                        <a:t>Use credit score and repayment insights to approve or reject loan applications</a:t>
                      </a:r>
                    </a:p>
                  </a:txBody>
                  <a:tcPr marL="58902" marR="58902" marT="29451" marB="29451" anchor="ctr"/>
                </a:tc>
                <a:extLst>
                  <a:ext uri="{0D108BD9-81ED-4DB2-BD59-A6C34878D82A}">
                    <a16:rowId xmlns:a16="http://schemas.microsoft.com/office/drawing/2014/main" val="2735717179"/>
                  </a:ext>
                </a:extLst>
              </a:tr>
              <a:tr h="738751">
                <a:tc>
                  <a:txBody>
                    <a:bodyPr/>
                    <a:lstStyle/>
                    <a:p>
                      <a:r>
                        <a:rPr lang="en-US" sz="1600" b="1" dirty="0">
                          <a:latin typeface="Times New Roman" panose="02020603050405020304" pitchFamily="18" charset="0"/>
                          <a:cs typeface="Times New Roman" panose="02020603050405020304" pitchFamily="18" charset="0"/>
                        </a:rPr>
                        <a:t>Risk Managers</a:t>
                      </a:r>
                    </a:p>
                  </a:txBody>
                  <a:tcPr marL="58902" marR="58902" marT="29451" marB="29451" anchor="ctr"/>
                </a:tc>
                <a:tc>
                  <a:txBody>
                    <a:bodyPr/>
                    <a:lstStyle/>
                    <a:p>
                      <a:r>
                        <a:rPr lang="en-US" sz="1600" b="1" dirty="0">
                          <a:latin typeface="Times New Roman" panose="02020603050405020304" pitchFamily="18" charset="0"/>
                          <a:cs typeface="Times New Roman" panose="02020603050405020304" pitchFamily="18" charset="0"/>
                        </a:rPr>
                        <a:t>Monitor portfolio risk, flag high-risk clients, and update lending policies</a:t>
                      </a:r>
                    </a:p>
                  </a:txBody>
                  <a:tcPr marL="58902" marR="58902" marT="29451" marB="29451" anchor="ctr"/>
                </a:tc>
                <a:extLst>
                  <a:ext uri="{0D108BD9-81ED-4DB2-BD59-A6C34878D82A}">
                    <a16:rowId xmlns:a16="http://schemas.microsoft.com/office/drawing/2014/main" val="2837505887"/>
                  </a:ext>
                </a:extLst>
              </a:tr>
              <a:tr h="738751">
                <a:tc>
                  <a:txBody>
                    <a:bodyPr/>
                    <a:lstStyle/>
                    <a:p>
                      <a:r>
                        <a:rPr lang="en-US" sz="1600" b="1" dirty="0">
                          <a:latin typeface="Times New Roman" panose="02020603050405020304" pitchFamily="18" charset="0"/>
                          <a:cs typeface="Times New Roman" panose="02020603050405020304" pitchFamily="18" charset="0"/>
                        </a:rPr>
                        <a:t>Branch Managers</a:t>
                      </a:r>
                    </a:p>
                  </a:txBody>
                  <a:tcPr marL="58902" marR="58902" marT="29451" marB="29451" anchor="ctr"/>
                </a:tc>
                <a:tc>
                  <a:txBody>
                    <a:bodyPr/>
                    <a:lstStyle/>
                    <a:p>
                      <a:r>
                        <a:rPr lang="en-US" sz="1600" b="1" dirty="0">
                          <a:latin typeface="Times New Roman" panose="02020603050405020304" pitchFamily="18" charset="0"/>
                          <a:cs typeface="Times New Roman" panose="02020603050405020304" pitchFamily="18" charset="0"/>
                        </a:rPr>
                        <a:t>Oversee loan performance at the local level and ensure target recovery rates</a:t>
                      </a:r>
                    </a:p>
                  </a:txBody>
                  <a:tcPr marL="58902" marR="58902" marT="29451" marB="29451" anchor="ctr"/>
                </a:tc>
                <a:extLst>
                  <a:ext uri="{0D108BD9-81ED-4DB2-BD59-A6C34878D82A}">
                    <a16:rowId xmlns:a16="http://schemas.microsoft.com/office/drawing/2014/main" val="2326761981"/>
                  </a:ext>
                </a:extLst>
              </a:tr>
              <a:tr h="738751">
                <a:tc>
                  <a:txBody>
                    <a:bodyPr/>
                    <a:lstStyle/>
                    <a:p>
                      <a:r>
                        <a:rPr lang="en-US" sz="1600" b="1">
                          <a:latin typeface="Times New Roman" panose="02020603050405020304" pitchFamily="18" charset="0"/>
                          <a:cs typeface="Times New Roman" panose="02020603050405020304" pitchFamily="18" charset="0"/>
                        </a:rPr>
                        <a:t>Executives/Directors</a:t>
                      </a:r>
                    </a:p>
                  </a:txBody>
                  <a:tcPr marL="58902" marR="58902" marT="29451" marB="29451" anchor="ctr"/>
                </a:tc>
                <a:tc>
                  <a:txBody>
                    <a:bodyPr/>
                    <a:lstStyle/>
                    <a:p>
                      <a:r>
                        <a:rPr lang="en-US" sz="1600" b="1" dirty="0">
                          <a:latin typeface="Times New Roman" panose="02020603050405020304" pitchFamily="18" charset="0"/>
                          <a:cs typeface="Times New Roman" panose="02020603050405020304" pitchFamily="18" charset="0"/>
                        </a:rPr>
                        <a:t>Make strategic decisions on lending models and risk exposure</a:t>
                      </a:r>
                    </a:p>
                  </a:txBody>
                  <a:tcPr marL="58902" marR="58902" marT="29451" marB="29451" anchor="ctr"/>
                </a:tc>
                <a:extLst>
                  <a:ext uri="{0D108BD9-81ED-4DB2-BD59-A6C34878D82A}">
                    <a16:rowId xmlns:a16="http://schemas.microsoft.com/office/drawing/2014/main" val="2856209770"/>
                  </a:ext>
                </a:extLst>
              </a:tr>
              <a:tr h="738751">
                <a:tc>
                  <a:txBody>
                    <a:bodyPr/>
                    <a:lstStyle/>
                    <a:p>
                      <a:r>
                        <a:rPr lang="en-US" sz="1600" b="1">
                          <a:latin typeface="Times New Roman" panose="02020603050405020304" pitchFamily="18" charset="0"/>
                          <a:cs typeface="Times New Roman" panose="02020603050405020304" pitchFamily="18" charset="0"/>
                        </a:rPr>
                        <a:t>Regulators (CBK, CRBs)</a:t>
                      </a:r>
                    </a:p>
                  </a:txBody>
                  <a:tcPr marL="58902" marR="58902" marT="29451" marB="29451" anchor="ctr"/>
                </a:tc>
                <a:tc>
                  <a:txBody>
                    <a:bodyPr/>
                    <a:lstStyle/>
                    <a:p>
                      <a:r>
                        <a:rPr lang="en-US" sz="1600" b="1" dirty="0">
                          <a:latin typeface="Times New Roman" panose="02020603050405020304" pitchFamily="18" charset="0"/>
                          <a:cs typeface="Times New Roman" panose="02020603050405020304" pitchFamily="18" charset="0"/>
                        </a:rPr>
                        <a:t>Interested in credit compliance, default trends, and borrower treatment</a:t>
                      </a:r>
                    </a:p>
                  </a:txBody>
                  <a:tcPr marL="58902" marR="58902" marT="29451" marB="29451" anchor="ctr"/>
                </a:tc>
                <a:extLst>
                  <a:ext uri="{0D108BD9-81ED-4DB2-BD59-A6C34878D82A}">
                    <a16:rowId xmlns:a16="http://schemas.microsoft.com/office/drawing/2014/main" val="2401852577"/>
                  </a:ext>
                </a:extLst>
              </a:tr>
              <a:tr h="738751">
                <a:tc>
                  <a:txBody>
                    <a:bodyPr/>
                    <a:lstStyle/>
                    <a:p>
                      <a:r>
                        <a:rPr lang="en-US" sz="1600" b="1">
                          <a:latin typeface="Times New Roman" panose="02020603050405020304" pitchFamily="18" charset="0"/>
                          <a:cs typeface="Times New Roman" panose="02020603050405020304" pitchFamily="18" charset="0"/>
                        </a:rPr>
                        <a:t>Fintech/Data Teams</a:t>
                      </a:r>
                    </a:p>
                  </a:txBody>
                  <a:tcPr marL="58902" marR="58902" marT="29451" marB="29451" anchor="ctr"/>
                </a:tc>
                <a:tc>
                  <a:txBody>
                    <a:bodyPr/>
                    <a:lstStyle/>
                    <a:p>
                      <a:r>
                        <a:rPr lang="en-US" sz="1600" b="1" dirty="0">
                          <a:latin typeface="Times New Roman" panose="02020603050405020304" pitchFamily="18" charset="0"/>
                          <a:cs typeface="Times New Roman" panose="02020603050405020304" pitchFamily="18" charset="0"/>
                        </a:rPr>
                        <a:t>Use insights to refine credit scoring models and borrower segmentation strategies</a:t>
                      </a:r>
                    </a:p>
                  </a:txBody>
                  <a:tcPr marL="58902" marR="58902" marT="29451" marB="29451" anchor="ctr"/>
                </a:tc>
                <a:extLst>
                  <a:ext uri="{0D108BD9-81ED-4DB2-BD59-A6C34878D82A}">
                    <a16:rowId xmlns:a16="http://schemas.microsoft.com/office/drawing/2014/main" val="2768599790"/>
                  </a:ext>
                </a:extLst>
              </a:tr>
            </a:tbl>
          </a:graphicData>
        </a:graphic>
      </p:graphicFrame>
      <p:sp>
        <p:nvSpPr>
          <p:cNvPr id="4" name="Title 1"/>
          <p:cNvSpPr txBox="1">
            <a:spLocks/>
          </p:cNvSpPr>
          <p:nvPr/>
        </p:nvSpPr>
        <p:spPr bwMode="gray">
          <a:xfrm>
            <a:off x="659876" y="284982"/>
            <a:ext cx="8026122" cy="708025"/>
          </a:xfrm>
          <a:prstGeom prst="rect">
            <a:avLst/>
          </a:prstGeom>
          <a:solidFill>
            <a:srgbClr val="7030A0"/>
          </a:solidFill>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Stakeholders</a:t>
            </a:r>
            <a:endParaRPr lang="en-US" b="1" dirty="0"/>
          </a:p>
        </p:txBody>
      </p:sp>
    </p:spTree>
    <p:extLst>
      <p:ext uri="{BB962C8B-B14F-4D97-AF65-F5344CB8AC3E}">
        <p14:creationId xmlns:p14="http://schemas.microsoft.com/office/powerpoint/2010/main" val="3362519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Key Data Elements</a:t>
            </a:r>
          </a:p>
        </p:txBody>
      </p:sp>
      <p:graphicFrame>
        <p:nvGraphicFramePr>
          <p:cNvPr id="12" name="Table 11"/>
          <p:cNvGraphicFramePr>
            <a:graphicFrameLocks noGrp="1"/>
          </p:cNvGraphicFramePr>
          <p:nvPr>
            <p:extLst>
              <p:ext uri="{D42A27DB-BD31-4B8C-83A1-F6EECF244321}">
                <p14:modId xmlns:p14="http://schemas.microsoft.com/office/powerpoint/2010/main" val="3687847671"/>
              </p:ext>
            </p:extLst>
          </p:nvPr>
        </p:nvGraphicFramePr>
        <p:xfrm>
          <a:off x="490193" y="2432114"/>
          <a:ext cx="11133057" cy="4128939"/>
        </p:xfrm>
        <a:graphic>
          <a:graphicData uri="http://schemas.openxmlformats.org/drawingml/2006/table">
            <a:tbl>
              <a:tblPr>
                <a:tableStyleId>{35758FB7-9AC5-4552-8A53-C91805E547FA}</a:tableStyleId>
              </a:tblPr>
              <a:tblGrid>
                <a:gridCol w="3711019">
                  <a:extLst>
                    <a:ext uri="{9D8B030D-6E8A-4147-A177-3AD203B41FA5}">
                      <a16:colId xmlns:a16="http://schemas.microsoft.com/office/drawing/2014/main" val="1234747360"/>
                    </a:ext>
                  </a:extLst>
                </a:gridCol>
                <a:gridCol w="3711019">
                  <a:extLst>
                    <a:ext uri="{9D8B030D-6E8A-4147-A177-3AD203B41FA5}">
                      <a16:colId xmlns:a16="http://schemas.microsoft.com/office/drawing/2014/main" val="559183704"/>
                    </a:ext>
                  </a:extLst>
                </a:gridCol>
                <a:gridCol w="3711019">
                  <a:extLst>
                    <a:ext uri="{9D8B030D-6E8A-4147-A177-3AD203B41FA5}">
                      <a16:colId xmlns:a16="http://schemas.microsoft.com/office/drawing/2014/main" val="1652959568"/>
                    </a:ext>
                  </a:extLst>
                </a:gridCol>
              </a:tblGrid>
              <a:tr h="741091">
                <a:tc>
                  <a:txBody>
                    <a:bodyPr/>
                    <a:lstStyle/>
                    <a:p>
                      <a:r>
                        <a:rPr lang="en-US" sz="1700" b="1" dirty="0">
                          <a:solidFill>
                            <a:schemeClr val="tx2">
                              <a:lumMod val="75000"/>
                            </a:schemeClr>
                          </a:solidFill>
                        </a:rPr>
                        <a:t>Demographic Information</a:t>
                      </a:r>
                    </a:p>
                  </a:txBody>
                  <a:tcPr marL="87597" marR="87597" marT="43799" marB="43799" anchor="ctr"/>
                </a:tc>
                <a:tc>
                  <a:txBody>
                    <a:bodyPr/>
                    <a:lstStyle/>
                    <a:p>
                      <a:r>
                        <a:rPr lang="en-US" sz="1700" b="1" dirty="0">
                          <a:solidFill>
                            <a:schemeClr val="tx2">
                              <a:lumMod val="75000"/>
                            </a:schemeClr>
                          </a:solidFill>
                        </a:rPr>
                        <a:t>Financial Metrics</a:t>
                      </a:r>
                    </a:p>
                  </a:txBody>
                  <a:tcPr marL="87597" marR="87597" marT="43799" marB="43799" anchor="ctr"/>
                </a:tc>
                <a:tc>
                  <a:txBody>
                    <a:bodyPr/>
                    <a:lstStyle/>
                    <a:p>
                      <a:r>
                        <a:rPr lang="en-US" sz="1700" b="1" dirty="0">
                          <a:solidFill>
                            <a:schemeClr val="tx2">
                              <a:lumMod val="75000"/>
                            </a:schemeClr>
                          </a:solidFill>
                        </a:rPr>
                        <a:t>Credit Performance</a:t>
                      </a:r>
                    </a:p>
                  </a:txBody>
                  <a:tcPr marL="87597" marR="87597" marT="43799" marB="43799" anchor="ctr"/>
                </a:tc>
                <a:extLst>
                  <a:ext uri="{0D108BD9-81ED-4DB2-BD59-A6C34878D82A}">
                    <a16:rowId xmlns:a16="http://schemas.microsoft.com/office/drawing/2014/main" val="757951413"/>
                  </a:ext>
                </a:extLst>
              </a:tr>
              <a:tr h="423481">
                <a:tc>
                  <a:txBody>
                    <a:bodyPr/>
                    <a:lstStyle/>
                    <a:p>
                      <a:r>
                        <a:rPr lang="en-US" sz="1700"/>
                        <a:t>Applicant_Age</a:t>
                      </a:r>
                    </a:p>
                  </a:txBody>
                  <a:tcPr marL="87597" marR="87597" marT="43799" marB="43799" anchor="ctr"/>
                </a:tc>
                <a:tc>
                  <a:txBody>
                    <a:bodyPr/>
                    <a:lstStyle/>
                    <a:p>
                      <a:r>
                        <a:rPr lang="en-US" sz="1700"/>
                        <a:t>Applicant_Income</a:t>
                      </a:r>
                    </a:p>
                  </a:txBody>
                  <a:tcPr marL="87597" marR="87597" marT="43799" marB="43799" anchor="ctr"/>
                </a:tc>
                <a:tc>
                  <a:txBody>
                    <a:bodyPr/>
                    <a:lstStyle/>
                    <a:p>
                      <a:r>
                        <a:rPr lang="en-US" sz="1700" dirty="0"/>
                        <a:t>Credit_Score</a:t>
                      </a:r>
                    </a:p>
                  </a:txBody>
                  <a:tcPr marL="87597" marR="87597" marT="43799" marB="43799" anchor="ctr"/>
                </a:tc>
                <a:extLst>
                  <a:ext uri="{0D108BD9-81ED-4DB2-BD59-A6C34878D82A}">
                    <a16:rowId xmlns:a16="http://schemas.microsoft.com/office/drawing/2014/main" val="959657581"/>
                  </a:ext>
                </a:extLst>
              </a:tr>
              <a:tr h="423481">
                <a:tc>
                  <a:txBody>
                    <a:bodyPr/>
                    <a:lstStyle/>
                    <a:p>
                      <a:r>
                        <a:rPr lang="en-US" sz="1700"/>
                        <a:t>Marital_Status</a:t>
                      </a:r>
                    </a:p>
                  </a:txBody>
                  <a:tcPr marL="87597" marR="87597" marT="43799" marB="43799" anchor="ctr"/>
                </a:tc>
                <a:tc>
                  <a:txBody>
                    <a:bodyPr/>
                    <a:lstStyle/>
                    <a:p>
                      <a:r>
                        <a:rPr lang="en-US" sz="1700"/>
                        <a:t>Coapplicant_Income</a:t>
                      </a:r>
                    </a:p>
                  </a:txBody>
                  <a:tcPr marL="87597" marR="87597" marT="43799" marB="43799" anchor="ctr"/>
                </a:tc>
                <a:tc>
                  <a:txBody>
                    <a:bodyPr/>
                    <a:lstStyle/>
                    <a:p>
                      <a:r>
                        <a:rPr lang="en-US" sz="1700" dirty="0"/>
                        <a:t>Loan_Amount</a:t>
                      </a:r>
                    </a:p>
                  </a:txBody>
                  <a:tcPr marL="87597" marR="87597" marT="43799" marB="43799" anchor="ctr"/>
                </a:tc>
                <a:extLst>
                  <a:ext uri="{0D108BD9-81ED-4DB2-BD59-A6C34878D82A}">
                    <a16:rowId xmlns:a16="http://schemas.microsoft.com/office/drawing/2014/main" val="1043897142"/>
                  </a:ext>
                </a:extLst>
              </a:tr>
              <a:tr h="423481">
                <a:tc>
                  <a:txBody>
                    <a:bodyPr/>
                    <a:lstStyle/>
                    <a:p>
                      <a:r>
                        <a:rPr lang="en-US" sz="1700"/>
                        <a:t>Dependents</a:t>
                      </a:r>
                    </a:p>
                  </a:txBody>
                  <a:tcPr marL="87597" marR="87597" marT="43799" marB="43799" anchor="ctr"/>
                </a:tc>
                <a:tc>
                  <a:txBody>
                    <a:bodyPr/>
                    <a:lstStyle/>
                    <a:p>
                      <a:r>
                        <a:rPr lang="en-US" sz="1700"/>
                        <a:t>Existing_Debt</a:t>
                      </a:r>
                    </a:p>
                  </a:txBody>
                  <a:tcPr marL="87597" marR="87597" marT="43799" marB="43799" anchor="ctr"/>
                </a:tc>
                <a:tc>
                  <a:txBody>
                    <a:bodyPr/>
                    <a:lstStyle/>
                    <a:p>
                      <a:r>
                        <a:rPr lang="en-US" sz="1700" dirty="0"/>
                        <a:t>Loan_Term_Months</a:t>
                      </a:r>
                    </a:p>
                  </a:txBody>
                  <a:tcPr marL="87597" marR="87597" marT="43799" marB="43799" anchor="ctr"/>
                </a:tc>
                <a:extLst>
                  <a:ext uri="{0D108BD9-81ED-4DB2-BD59-A6C34878D82A}">
                    <a16:rowId xmlns:a16="http://schemas.microsoft.com/office/drawing/2014/main" val="1688419855"/>
                  </a:ext>
                </a:extLst>
              </a:tr>
              <a:tr h="423481">
                <a:tc>
                  <a:txBody>
                    <a:bodyPr/>
                    <a:lstStyle/>
                    <a:p>
                      <a:r>
                        <a:rPr lang="en-US" sz="1700"/>
                        <a:t>Education_Level</a:t>
                      </a:r>
                    </a:p>
                  </a:txBody>
                  <a:tcPr marL="87597" marR="87597" marT="43799" marB="43799" anchor="ctr"/>
                </a:tc>
                <a:tc>
                  <a:txBody>
                    <a:bodyPr/>
                    <a:lstStyle/>
                    <a:p>
                      <a:r>
                        <a:rPr lang="en-US" sz="1700"/>
                        <a:t>Collateral_Value</a:t>
                      </a:r>
                    </a:p>
                  </a:txBody>
                  <a:tcPr marL="87597" marR="87597" marT="43799" marB="43799" anchor="ctr"/>
                </a:tc>
                <a:tc>
                  <a:txBody>
                    <a:bodyPr/>
                    <a:lstStyle/>
                    <a:p>
                      <a:r>
                        <a:rPr lang="en-US" sz="1700" dirty="0"/>
                        <a:t>Interest_Rate</a:t>
                      </a:r>
                    </a:p>
                  </a:txBody>
                  <a:tcPr marL="87597" marR="87597" marT="43799" marB="43799" anchor="ctr"/>
                </a:tc>
                <a:extLst>
                  <a:ext uri="{0D108BD9-81ED-4DB2-BD59-A6C34878D82A}">
                    <a16:rowId xmlns:a16="http://schemas.microsoft.com/office/drawing/2014/main" val="2622989467"/>
                  </a:ext>
                </a:extLst>
              </a:tr>
              <a:tr h="423481">
                <a:tc>
                  <a:txBody>
                    <a:bodyPr/>
                    <a:lstStyle/>
                    <a:p>
                      <a:r>
                        <a:rPr lang="en-US" sz="1700"/>
                        <a:t>Employment_Type</a:t>
                      </a:r>
                    </a:p>
                  </a:txBody>
                  <a:tcPr marL="87597" marR="87597" marT="43799" marB="43799" anchor="ctr"/>
                </a:tc>
                <a:tc>
                  <a:txBody>
                    <a:bodyPr/>
                    <a:lstStyle/>
                    <a:p>
                      <a:r>
                        <a:rPr lang="en-US" sz="1700"/>
                        <a:t>Debt_to_Income_Ratio</a:t>
                      </a:r>
                    </a:p>
                  </a:txBody>
                  <a:tcPr marL="87597" marR="87597" marT="43799" marB="43799" anchor="ctr"/>
                </a:tc>
                <a:tc>
                  <a:txBody>
                    <a:bodyPr/>
                    <a:lstStyle/>
                    <a:p>
                      <a:r>
                        <a:rPr lang="en-US" sz="1700" dirty="0"/>
                        <a:t>Payment_Delays_6mo</a:t>
                      </a:r>
                    </a:p>
                  </a:txBody>
                  <a:tcPr marL="87597" marR="87597" marT="43799" marB="43799" anchor="ctr"/>
                </a:tc>
                <a:extLst>
                  <a:ext uri="{0D108BD9-81ED-4DB2-BD59-A6C34878D82A}">
                    <a16:rowId xmlns:a16="http://schemas.microsoft.com/office/drawing/2014/main" val="534049656"/>
                  </a:ext>
                </a:extLst>
              </a:tr>
              <a:tr h="423481">
                <a:tc>
                  <a:txBody>
                    <a:bodyPr/>
                    <a:lstStyle/>
                    <a:p>
                      <a:r>
                        <a:rPr lang="en-US" sz="1700"/>
                        <a:t>Property_Area</a:t>
                      </a:r>
                    </a:p>
                  </a:txBody>
                  <a:tcPr marL="87597" marR="87597" marT="43799" marB="43799" anchor="ctr"/>
                </a:tc>
                <a:tc>
                  <a:txBody>
                    <a:bodyPr/>
                    <a:lstStyle/>
                    <a:p>
                      <a:endParaRPr lang="en-US" sz="1700"/>
                    </a:p>
                  </a:txBody>
                  <a:tcPr marL="87597" marR="87597" marT="43799" marB="43799" anchor="ctr"/>
                </a:tc>
                <a:tc>
                  <a:txBody>
                    <a:bodyPr/>
                    <a:lstStyle/>
                    <a:p>
                      <a:r>
                        <a:rPr lang="en-US" sz="1700" dirty="0"/>
                        <a:t>Credit_Utilization_Ratio</a:t>
                      </a:r>
                    </a:p>
                  </a:txBody>
                  <a:tcPr marL="87597" marR="87597" marT="43799" marB="43799" anchor="ctr"/>
                </a:tc>
                <a:extLst>
                  <a:ext uri="{0D108BD9-81ED-4DB2-BD59-A6C34878D82A}">
                    <a16:rowId xmlns:a16="http://schemas.microsoft.com/office/drawing/2014/main" val="1938766369"/>
                  </a:ext>
                </a:extLst>
              </a:tr>
              <a:tr h="423481">
                <a:tc>
                  <a:txBody>
                    <a:bodyPr/>
                    <a:lstStyle/>
                    <a:p>
                      <a:endParaRPr lang="en-US" sz="1700"/>
                    </a:p>
                  </a:txBody>
                  <a:tcPr marL="87597" marR="87597" marT="43799" marB="43799" anchor="ctr"/>
                </a:tc>
                <a:tc>
                  <a:txBody>
                    <a:bodyPr/>
                    <a:lstStyle/>
                    <a:p>
                      <a:endParaRPr lang="en-US" sz="1700"/>
                    </a:p>
                  </a:txBody>
                  <a:tcPr marL="87597" marR="87597" marT="43799" marB="43799" anchor="ctr"/>
                </a:tc>
                <a:tc>
                  <a:txBody>
                    <a:bodyPr/>
                    <a:lstStyle/>
                    <a:p>
                      <a:r>
                        <a:rPr lang="en-US" sz="1700" dirty="0"/>
                        <a:t>Probability_of_Default</a:t>
                      </a:r>
                    </a:p>
                  </a:txBody>
                  <a:tcPr marL="87597" marR="87597" marT="43799" marB="43799" anchor="ctr"/>
                </a:tc>
                <a:extLst>
                  <a:ext uri="{0D108BD9-81ED-4DB2-BD59-A6C34878D82A}">
                    <a16:rowId xmlns:a16="http://schemas.microsoft.com/office/drawing/2014/main" val="3069778499"/>
                  </a:ext>
                </a:extLst>
              </a:tr>
              <a:tr h="423481">
                <a:tc>
                  <a:txBody>
                    <a:bodyPr/>
                    <a:lstStyle/>
                    <a:p>
                      <a:endParaRPr lang="en-US" sz="1700" dirty="0"/>
                    </a:p>
                  </a:txBody>
                  <a:tcPr marL="87597" marR="87597" marT="43799" marB="43799" anchor="ctr"/>
                </a:tc>
                <a:tc>
                  <a:txBody>
                    <a:bodyPr/>
                    <a:lstStyle/>
                    <a:p>
                      <a:endParaRPr lang="en-US" sz="1700"/>
                    </a:p>
                  </a:txBody>
                  <a:tcPr marL="87597" marR="87597" marT="43799" marB="43799" anchor="ctr"/>
                </a:tc>
                <a:tc>
                  <a:txBody>
                    <a:bodyPr/>
                    <a:lstStyle/>
                    <a:p>
                      <a:r>
                        <a:rPr lang="en-US" sz="1700" dirty="0"/>
                        <a:t>Default_Status</a:t>
                      </a:r>
                    </a:p>
                  </a:txBody>
                  <a:tcPr marL="87597" marR="87597" marT="43799" marB="43799" anchor="ctr"/>
                </a:tc>
                <a:extLst>
                  <a:ext uri="{0D108BD9-81ED-4DB2-BD59-A6C34878D82A}">
                    <a16:rowId xmlns:a16="http://schemas.microsoft.com/office/drawing/2014/main" val="3801362395"/>
                  </a:ext>
                </a:extLst>
              </a:tr>
            </a:tbl>
          </a:graphicData>
        </a:graphic>
      </p:graphicFrame>
    </p:spTree>
    <p:extLst>
      <p:ext uri="{BB962C8B-B14F-4D97-AF65-F5344CB8AC3E}">
        <p14:creationId xmlns:p14="http://schemas.microsoft.com/office/powerpoint/2010/main" val="248724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 Key Insights</a:t>
            </a:r>
          </a:p>
        </p:txBody>
      </p:sp>
      <p:sp>
        <p:nvSpPr>
          <p:cNvPr id="3" name="Rectangle 2"/>
          <p:cNvSpPr/>
          <p:nvPr/>
        </p:nvSpPr>
        <p:spPr>
          <a:xfrm>
            <a:off x="571499" y="2495568"/>
            <a:ext cx="8645979" cy="1477328"/>
          </a:xfrm>
          <a:prstGeom prst="rect">
            <a:avLst/>
          </a:prstGeom>
        </p:spPr>
        <p:txBody>
          <a:bodyPr wrap="square">
            <a:spAutoFit/>
          </a:bodyPr>
          <a:lstStyle/>
          <a:p>
            <a:r>
              <a:rPr lang="en-US" b="1" dirty="0"/>
              <a:t>Key Objectives:</a:t>
            </a:r>
            <a:endParaRPr lang="en-US" dirty="0"/>
          </a:p>
          <a:p>
            <a:pPr>
              <a:buFont typeface="Arial" panose="020B0604020202020204" pitchFamily="34" charset="0"/>
              <a:buChar char="•"/>
            </a:pPr>
            <a:r>
              <a:rPr lang="en-US" dirty="0" smtClean="0"/>
              <a:t>Identify </a:t>
            </a:r>
            <a:r>
              <a:rPr lang="en-US" dirty="0"/>
              <a:t>high-risk borrower profiles using credit metrics</a:t>
            </a:r>
          </a:p>
          <a:p>
            <a:pPr>
              <a:buFont typeface="Arial" panose="020B0604020202020204" pitchFamily="34" charset="0"/>
              <a:buChar char="•"/>
            </a:pPr>
            <a:r>
              <a:rPr lang="en-US" dirty="0" smtClean="0"/>
              <a:t>Minimize </a:t>
            </a:r>
            <a:r>
              <a:rPr lang="en-US" b="1" dirty="0"/>
              <a:t>Non-Performing Loans (NPLs)</a:t>
            </a:r>
            <a:r>
              <a:rPr lang="en-US" dirty="0"/>
              <a:t> through targeted risk analysis</a:t>
            </a:r>
          </a:p>
          <a:p>
            <a:pPr>
              <a:buFont typeface="Arial" panose="020B0604020202020204" pitchFamily="34" charset="0"/>
              <a:buChar char="•"/>
            </a:pPr>
            <a:r>
              <a:rPr lang="en-US" dirty="0" smtClean="0"/>
              <a:t>Enable </a:t>
            </a:r>
            <a:r>
              <a:rPr lang="en-US" dirty="0"/>
              <a:t>financial institutions to apply </a:t>
            </a:r>
            <a:r>
              <a:rPr lang="en-US" b="1" dirty="0"/>
              <a:t>risk-based lending</a:t>
            </a:r>
            <a:r>
              <a:rPr lang="en-US" dirty="0"/>
              <a:t> practices</a:t>
            </a:r>
          </a:p>
          <a:p>
            <a:pPr>
              <a:buFont typeface="Arial" panose="020B0604020202020204" pitchFamily="34" charset="0"/>
              <a:buChar char="•"/>
            </a:pPr>
            <a:r>
              <a:rPr lang="en-US" dirty="0" smtClean="0"/>
              <a:t>Support </a:t>
            </a:r>
            <a:r>
              <a:rPr lang="en-US" dirty="0"/>
              <a:t>segmentation of borrowers by credit behavior and demographics</a:t>
            </a:r>
          </a:p>
        </p:txBody>
      </p:sp>
    </p:spTree>
    <p:extLst>
      <p:ext uri="{BB962C8B-B14F-4D97-AF65-F5344CB8AC3E}">
        <p14:creationId xmlns:p14="http://schemas.microsoft.com/office/powerpoint/2010/main" val="842060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60275396"/>
              </p:ext>
            </p:extLst>
          </p:nvPr>
        </p:nvGraphicFramePr>
        <p:xfrm>
          <a:off x="659876" y="1370693"/>
          <a:ext cx="9643452" cy="4227456"/>
        </p:xfrm>
        <a:graphic>
          <a:graphicData uri="http://schemas.openxmlformats.org/drawingml/2006/table">
            <a:tbl>
              <a:tblPr>
                <a:tableStyleId>{35758FB7-9AC5-4552-8A53-C91805E547FA}</a:tableStyleId>
              </a:tblPr>
              <a:tblGrid>
                <a:gridCol w="1369080">
                  <a:extLst>
                    <a:ext uri="{9D8B030D-6E8A-4147-A177-3AD203B41FA5}">
                      <a16:colId xmlns:a16="http://schemas.microsoft.com/office/drawing/2014/main" val="1121395953"/>
                    </a:ext>
                  </a:extLst>
                </a:gridCol>
                <a:gridCol w="4304043">
                  <a:extLst>
                    <a:ext uri="{9D8B030D-6E8A-4147-A177-3AD203B41FA5}">
                      <a16:colId xmlns:a16="http://schemas.microsoft.com/office/drawing/2014/main" val="4102618552"/>
                    </a:ext>
                  </a:extLst>
                </a:gridCol>
                <a:gridCol w="3970329">
                  <a:extLst>
                    <a:ext uri="{9D8B030D-6E8A-4147-A177-3AD203B41FA5}">
                      <a16:colId xmlns:a16="http://schemas.microsoft.com/office/drawing/2014/main" val="237805573"/>
                    </a:ext>
                  </a:extLst>
                </a:gridCol>
              </a:tblGrid>
              <a:tr h="110203">
                <a:tc>
                  <a:txBody>
                    <a:bodyPr/>
                    <a:lstStyle/>
                    <a:p>
                      <a:r>
                        <a:rPr lang="en-US" sz="1400" b="1" dirty="0">
                          <a:latin typeface="Times New Roman" panose="02020603050405020304" pitchFamily="18" charset="0"/>
                          <a:cs typeface="Times New Roman" panose="02020603050405020304" pitchFamily="18" charset="0"/>
                        </a:rPr>
                        <a:t>Category</a:t>
                      </a:r>
                    </a:p>
                  </a:txBody>
                  <a:tcPr marL="27551" marR="27551" marT="13775" marB="13775" anchor="ctr"/>
                </a:tc>
                <a:tc>
                  <a:txBody>
                    <a:bodyPr/>
                    <a:lstStyle/>
                    <a:p>
                      <a:r>
                        <a:rPr lang="en-US" sz="1400" b="1" dirty="0">
                          <a:latin typeface="Times New Roman" panose="02020603050405020304" pitchFamily="18" charset="0"/>
                          <a:cs typeface="Times New Roman" panose="02020603050405020304" pitchFamily="18" charset="0"/>
                        </a:rPr>
                        <a:t>Insight</a:t>
                      </a:r>
                    </a:p>
                  </a:txBody>
                  <a:tcPr marL="27551" marR="27551" marT="13775" marB="13775" anchor="ctr"/>
                </a:tc>
                <a:tc>
                  <a:txBody>
                    <a:bodyPr/>
                    <a:lstStyle/>
                    <a:p>
                      <a:r>
                        <a:rPr lang="en-US" sz="1400" b="1" dirty="0">
                          <a:latin typeface="Times New Roman" panose="02020603050405020304" pitchFamily="18" charset="0"/>
                          <a:cs typeface="Times New Roman" panose="02020603050405020304" pitchFamily="18" charset="0"/>
                        </a:rPr>
                        <a:t>Implication</a:t>
                      </a:r>
                    </a:p>
                  </a:txBody>
                  <a:tcPr marL="27551" marR="27551" marT="13775" marB="13775" anchor="ctr"/>
                </a:tc>
                <a:extLst>
                  <a:ext uri="{0D108BD9-81ED-4DB2-BD59-A6C34878D82A}">
                    <a16:rowId xmlns:a16="http://schemas.microsoft.com/office/drawing/2014/main" val="3532148095"/>
                  </a:ext>
                </a:extLst>
              </a:tr>
              <a:tr h="275508">
                <a:tc rowSpan="3">
                  <a:txBody>
                    <a:bodyPr/>
                    <a:lstStyle/>
                    <a:p>
                      <a:r>
                        <a:rPr lang="en-US" sz="1400" b="1" dirty="0">
                          <a:latin typeface="Times New Roman" panose="02020603050405020304" pitchFamily="18" charset="0"/>
                          <a:cs typeface="Times New Roman" panose="02020603050405020304" pitchFamily="18" charset="0"/>
                        </a:rPr>
                        <a:t>Demographic Patterns</a:t>
                      </a:r>
                    </a:p>
                  </a:txBody>
                  <a:tcPr marL="27551" marR="27551" marT="13775" marB="13775" anchor="ctr"/>
                </a:tc>
                <a:tc>
                  <a:txBody>
                    <a:bodyPr/>
                    <a:lstStyle/>
                    <a:p>
                      <a:r>
                        <a:rPr lang="en-US" sz="1400" dirty="0">
                          <a:latin typeface="Times New Roman" panose="02020603050405020304" pitchFamily="18" charset="0"/>
                          <a:cs typeface="Times New Roman" panose="02020603050405020304" pitchFamily="18" charset="0"/>
                        </a:rPr>
                        <a:t>Young borrowers (&lt;25 years) have highest default rates</a:t>
                      </a:r>
                    </a:p>
                  </a:txBody>
                  <a:tcPr marL="27551" marR="27551" marT="13775" marB="13775" anchor="ctr"/>
                </a:tc>
                <a:tc>
                  <a:txBody>
                    <a:bodyPr/>
                    <a:lstStyle/>
                    <a:p>
                      <a:r>
                        <a:rPr lang="en-US" sz="1400" dirty="0">
                          <a:latin typeface="Times New Roman" panose="02020603050405020304" pitchFamily="18" charset="0"/>
                          <a:cs typeface="Times New Roman" panose="02020603050405020304" pitchFamily="18" charset="0"/>
                        </a:rPr>
                        <a:t>Indicates need for credit education and cautious underwriting</a:t>
                      </a:r>
                    </a:p>
                  </a:txBody>
                  <a:tcPr marL="27551" marR="27551" marT="13775" marB="13775" anchor="ctr"/>
                </a:tc>
                <a:extLst>
                  <a:ext uri="{0D108BD9-81ED-4DB2-BD59-A6C34878D82A}">
                    <a16:rowId xmlns:a16="http://schemas.microsoft.com/office/drawing/2014/main" val="2864822979"/>
                  </a:ext>
                </a:extLst>
              </a:tr>
              <a:tr h="275508">
                <a:tc vMerge="1">
                  <a:txBody>
                    <a:bodyPr/>
                    <a:lstStyle/>
                    <a:p>
                      <a:endParaRPr lang="en-US" sz="1400" dirty="0">
                        <a:latin typeface="Times New Roman" panose="02020603050405020304" pitchFamily="18" charset="0"/>
                        <a:cs typeface="Times New Roman" panose="02020603050405020304" pitchFamily="18" charset="0"/>
                      </a:endParaRPr>
                    </a:p>
                  </a:txBody>
                  <a:tcPr marL="27551" marR="27551" marT="13775" marB="13775" anchor="ctr"/>
                </a:tc>
                <a:tc>
                  <a:txBody>
                    <a:bodyPr/>
                    <a:lstStyle/>
                    <a:p>
                      <a:r>
                        <a:rPr lang="en-US" sz="1400">
                          <a:latin typeface="Times New Roman" panose="02020603050405020304" pitchFamily="18" charset="0"/>
                          <a:cs typeface="Times New Roman" panose="02020603050405020304" pitchFamily="18" charset="0"/>
                        </a:rPr>
                        <a:t>Married applicants show lower risk</a:t>
                      </a:r>
                    </a:p>
                  </a:txBody>
                  <a:tcPr marL="27551" marR="27551" marT="13775" marB="13775" anchor="ctr"/>
                </a:tc>
                <a:tc>
                  <a:txBody>
                    <a:bodyPr/>
                    <a:lstStyle/>
                    <a:p>
                      <a:r>
                        <a:rPr lang="en-US" sz="1400">
                          <a:latin typeface="Times New Roman" panose="02020603050405020304" pitchFamily="18" charset="0"/>
                          <a:cs typeface="Times New Roman" panose="02020603050405020304" pitchFamily="18" charset="0"/>
                        </a:rPr>
                        <a:t>Marital status may be used as a supporting risk factor</a:t>
                      </a:r>
                    </a:p>
                  </a:txBody>
                  <a:tcPr marL="27551" marR="27551" marT="13775" marB="13775" anchor="ctr"/>
                </a:tc>
                <a:extLst>
                  <a:ext uri="{0D108BD9-81ED-4DB2-BD59-A6C34878D82A}">
                    <a16:rowId xmlns:a16="http://schemas.microsoft.com/office/drawing/2014/main" val="837336523"/>
                  </a:ext>
                </a:extLst>
              </a:tr>
              <a:tr h="275508">
                <a:tc vMerge="1">
                  <a:txBody>
                    <a:bodyPr/>
                    <a:lstStyle/>
                    <a:p>
                      <a:endParaRPr lang="en-US" sz="1400" dirty="0">
                        <a:latin typeface="Times New Roman" panose="02020603050405020304" pitchFamily="18" charset="0"/>
                        <a:cs typeface="Times New Roman" panose="02020603050405020304" pitchFamily="18" charset="0"/>
                      </a:endParaRPr>
                    </a:p>
                  </a:txBody>
                  <a:tcPr marL="27551" marR="27551" marT="13775" marB="13775" anchor="ctr"/>
                </a:tc>
                <a:tc>
                  <a:txBody>
                    <a:bodyPr/>
                    <a:lstStyle/>
                    <a:p>
                      <a:r>
                        <a:rPr lang="en-US" sz="1400">
                          <a:latin typeface="Times New Roman" panose="02020603050405020304" pitchFamily="18" charset="0"/>
                          <a:cs typeface="Times New Roman" panose="02020603050405020304" pitchFamily="18" charset="0"/>
                        </a:rPr>
                        <a:t>Rural borrowers show higher DTI and default risk</a:t>
                      </a:r>
                    </a:p>
                  </a:txBody>
                  <a:tcPr marL="27551" marR="27551" marT="13775" marB="13775" anchor="ctr"/>
                </a:tc>
                <a:tc>
                  <a:txBody>
                    <a:bodyPr/>
                    <a:lstStyle/>
                    <a:p>
                      <a:r>
                        <a:rPr lang="en-US" sz="1400">
                          <a:latin typeface="Times New Roman" panose="02020603050405020304" pitchFamily="18" charset="0"/>
                          <a:cs typeface="Times New Roman" panose="02020603050405020304" pitchFamily="18" charset="0"/>
                        </a:rPr>
                        <a:t>Suggests targeted risk controls by region</a:t>
                      </a:r>
                    </a:p>
                  </a:txBody>
                  <a:tcPr marL="27551" marR="27551" marT="13775" marB="13775" anchor="ctr"/>
                </a:tc>
                <a:extLst>
                  <a:ext uri="{0D108BD9-81ED-4DB2-BD59-A6C34878D82A}">
                    <a16:rowId xmlns:a16="http://schemas.microsoft.com/office/drawing/2014/main" val="1749025792"/>
                  </a:ext>
                </a:extLst>
              </a:tr>
              <a:tr h="275508">
                <a:tc rowSpan="3">
                  <a:txBody>
                    <a:bodyPr/>
                    <a:lstStyle/>
                    <a:p>
                      <a:r>
                        <a:rPr lang="en-US" sz="1400" b="1" dirty="0">
                          <a:latin typeface="Times New Roman" panose="02020603050405020304" pitchFamily="18" charset="0"/>
                          <a:cs typeface="Times New Roman" panose="02020603050405020304" pitchFamily="18" charset="0"/>
                        </a:rPr>
                        <a:t>Financial Risk Indicators</a:t>
                      </a:r>
                    </a:p>
                  </a:txBody>
                  <a:tcPr marL="27551" marR="27551" marT="13775" marB="13775" anchor="ctr"/>
                </a:tc>
                <a:tc>
                  <a:txBody>
                    <a:bodyPr/>
                    <a:lstStyle/>
                    <a:p>
                      <a:r>
                        <a:rPr lang="en-US" sz="1400">
                          <a:latin typeface="Times New Roman" panose="02020603050405020304" pitchFamily="18" charset="0"/>
                          <a:cs typeface="Times New Roman" panose="02020603050405020304" pitchFamily="18" charset="0"/>
                        </a:rPr>
                        <a:t>High DTI (&gt;40%) borrowers are 2× more likely to default</a:t>
                      </a:r>
                    </a:p>
                  </a:txBody>
                  <a:tcPr marL="27551" marR="27551" marT="13775" marB="13775" anchor="ctr"/>
                </a:tc>
                <a:tc>
                  <a:txBody>
                    <a:bodyPr/>
                    <a:lstStyle/>
                    <a:p>
                      <a:r>
                        <a:rPr lang="en-US" sz="1400">
                          <a:latin typeface="Times New Roman" panose="02020603050405020304" pitchFamily="18" charset="0"/>
                          <a:cs typeface="Times New Roman" panose="02020603050405020304" pitchFamily="18" charset="0"/>
                        </a:rPr>
                        <a:t>DTI should be a core variable in credit risk assessment</a:t>
                      </a:r>
                    </a:p>
                  </a:txBody>
                  <a:tcPr marL="27551" marR="27551" marT="13775" marB="13775" anchor="ctr"/>
                </a:tc>
                <a:extLst>
                  <a:ext uri="{0D108BD9-81ED-4DB2-BD59-A6C34878D82A}">
                    <a16:rowId xmlns:a16="http://schemas.microsoft.com/office/drawing/2014/main" val="2624947645"/>
                  </a:ext>
                </a:extLst>
              </a:tr>
              <a:tr h="275508">
                <a:tc vMerge="1">
                  <a:txBody>
                    <a:bodyPr/>
                    <a:lstStyle/>
                    <a:p>
                      <a:endParaRPr lang="en-US" sz="1400" dirty="0">
                        <a:latin typeface="Times New Roman" panose="02020603050405020304" pitchFamily="18" charset="0"/>
                        <a:cs typeface="Times New Roman" panose="02020603050405020304" pitchFamily="18" charset="0"/>
                      </a:endParaRPr>
                    </a:p>
                  </a:txBody>
                  <a:tcPr marL="27551" marR="27551" marT="13775" marB="13775" anchor="ctr"/>
                </a:tc>
                <a:tc>
                  <a:txBody>
                    <a:bodyPr/>
                    <a:lstStyle/>
                    <a:p>
                      <a:r>
                        <a:rPr lang="en-US" sz="1400">
                          <a:latin typeface="Times New Roman" panose="02020603050405020304" pitchFamily="18" charset="0"/>
                          <a:cs typeface="Times New Roman" panose="02020603050405020304" pitchFamily="18" charset="0"/>
                        </a:rPr>
                        <a:t>Low collateral value increases risk</a:t>
                      </a:r>
                    </a:p>
                  </a:txBody>
                  <a:tcPr marL="27551" marR="27551" marT="13775" marB="13775" anchor="ctr"/>
                </a:tc>
                <a:tc>
                  <a:txBody>
                    <a:bodyPr/>
                    <a:lstStyle/>
                    <a:p>
                      <a:r>
                        <a:rPr lang="en-US" sz="1400">
                          <a:latin typeface="Times New Roman" panose="02020603050405020304" pitchFamily="18" charset="0"/>
                          <a:cs typeface="Times New Roman" panose="02020603050405020304" pitchFamily="18" charset="0"/>
                        </a:rPr>
                        <a:t>Collateral coverage ratio should guide loan limits</a:t>
                      </a:r>
                    </a:p>
                  </a:txBody>
                  <a:tcPr marL="27551" marR="27551" marT="13775" marB="13775" anchor="ctr"/>
                </a:tc>
                <a:extLst>
                  <a:ext uri="{0D108BD9-81ED-4DB2-BD59-A6C34878D82A}">
                    <a16:rowId xmlns:a16="http://schemas.microsoft.com/office/drawing/2014/main" val="2863265780"/>
                  </a:ext>
                </a:extLst>
              </a:tr>
              <a:tr h="275508">
                <a:tc vMerge="1">
                  <a:txBody>
                    <a:bodyPr/>
                    <a:lstStyle/>
                    <a:p>
                      <a:endParaRPr lang="en-US" sz="1400" dirty="0">
                        <a:latin typeface="Times New Roman" panose="02020603050405020304" pitchFamily="18" charset="0"/>
                        <a:cs typeface="Times New Roman" panose="02020603050405020304" pitchFamily="18" charset="0"/>
                      </a:endParaRPr>
                    </a:p>
                  </a:txBody>
                  <a:tcPr marL="27551" marR="27551" marT="13775" marB="13775" anchor="ctr"/>
                </a:tc>
                <a:tc>
                  <a:txBody>
                    <a:bodyPr/>
                    <a:lstStyle/>
                    <a:p>
                      <a:r>
                        <a:rPr lang="en-US" sz="1400">
                          <a:latin typeface="Times New Roman" panose="02020603050405020304" pitchFamily="18" charset="0"/>
                          <a:cs typeface="Times New Roman" panose="02020603050405020304" pitchFamily="18" charset="0"/>
                        </a:rPr>
                        <a:t>No co-applicant income increases default risk</a:t>
                      </a:r>
                    </a:p>
                  </a:txBody>
                  <a:tcPr marL="27551" marR="27551" marT="13775" marB="13775" anchor="ctr"/>
                </a:tc>
                <a:tc>
                  <a:txBody>
                    <a:bodyPr/>
                    <a:lstStyle/>
                    <a:p>
                      <a:r>
                        <a:rPr lang="en-US" sz="1400">
                          <a:latin typeface="Times New Roman" panose="02020603050405020304" pitchFamily="18" charset="0"/>
                          <a:cs typeface="Times New Roman" panose="02020603050405020304" pitchFamily="18" charset="0"/>
                        </a:rPr>
                        <a:t>Encourage co-applicants or adjust risk pricing accordingly</a:t>
                      </a:r>
                    </a:p>
                  </a:txBody>
                  <a:tcPr marL="27551" marR="27551" marT="13775" marB="13775" anchor="ctr"/>
                </a:tc>
                <a:extLst>
                  <a:ext uri="{0D108BD9-81ED-4DB2-BD59-A6C34878D82A}">
                    <a16:rowId xmlns:a16="http://schemas.microsoft.com/office/drawing/2014/main" val="1844719001"/>
                  </a:ext>
                </a:extLst>
              </a:tr>
              <a:tr h="275508">
                <a:tc rowSpan="3">
                  <a:txBody>
                    <a:bodyPr/>
                    <a:lstStyle/>
                    <a:p>
                      <a:r>
                        <a:rPr lang="en-US" sz="1400" b="1" dirty="0">
                          <a:latin typeface="Times New Roman" panose="02020603050405020304" pitchFamily="18" charset="0"/>
                          <a:cs typeface="Times New Roman" panose="02020603050405020304" pitchFamily="18" charset="0"/>
                        </a:rPr>
                        <a:t>Credit Behavior Trends</a:t>
                      </a:r>
                    </a:p>
                  </a:txBody>
                  <a:tcPr marL="27551" marR="27551" marT="13775" marB="13775" anchor="ctr"/>
                </a:tc>
                <a:tc>
                  <a:txBody>
                    <a:bodyPr/>
                    <a:lstStyle/>
                    <a:p>
                      <a:r>
                        <a:rPr lang="en-US" sz="1400">
                          <a:latin typeface="Times New Roman" panose="02020603050405020304" pitchFamily="18" charset="0"/>
                          <a:cs typeface="Times New Roman" panose="02020603050405020304" pitchFamily="18" charset="0"/>
                        </a:rPr>
                        <a:t>2+ recent payment delays predict 4× higher default risk</a:t>
                      </a:r>
                    </a:p>
                  </a:txBody>
                  <a:tcPr marL="27551" marR="27551" marT="13775" marB="13775" anchor="ctr"/>
                </a:tc>
                <a:tc>
                  <a:txBody>
                    <a:bodyPr/>
                    <a:lstStyle/>
                    <a:p>
                      <a:r>
                        <a:rPr lang="en-US" sz="1400">
                          <a:latin typeface="Times New Roman" panose="02020603050405020304" pitchFamily="18" charset="0"/>
                          <a:cs typeface="Times New Roman" panose="02020603050405020304" pitchFamily="18" charset="0"/>
                        </a:rPr>
                        <a:t>Use as early warning trigger</a:t>
                      </a:r>
                    </a:p>
                  </a:txBody>
                  <a:tcPr marL="27551" marR="27551" marT="13775" marB="13775" anchor="ctr"/>
                </a:tc>
                <a:extLst>
                  <a:ext uri="{0D108BD9-81ED-4DB2-BD59-A6C34878D82A}">
                    <a16:rowId xmlns:a16="http://schemas.microsoft.com/office/drawing/2014/main" val="2870892917"/>
                  </a:ext>
                </a:extLst>
              </a:tr>
              <a:tr h="275508">
                <a:tc vMerge="1">
                  <a:txBody>
                    <a:bodyPr/>
                    <a:lstStyle/>
                    <a:p>
                      <a:endParaRPr lang="en-US" sz="1400" dirty="0">
                        <a:latin typeface="Times New Roman" panose="02020603050405020304" pitchFamily="18" charset="0"/>
                        <a:cs typeface="Times New Roman" panose="02020603050405020304" pitchFamily="18" charset="0"/>
                      </a:endParaRPr>
                    </a:p>
                  </a:txBody>
                  <a:tcPr marL="27551" marR="27551" marT="13775" marB="13775" anchor="ctr"/>
                </a:tc>
                <a:tc>
                  <a:txBody>
                    <a:bodyPr/>
                    <a:lstStyle/>
                    <a:p>
                      <a:r>
                        <a:rPr lang="en-US" sz="1400">
                          <a:latin typeface="Times New Roman" panose="02020603050405020304" pitchFamily="18" charset="0"/>
                          <a:cs typeface="Times New Roman" panose="02020603050405020304" pitchFamily="18" charset="0"/>
                        </a:rPr>
                        <a:t>Credit Utilization Ratio &gt; 80% flags over-leveraging</a:t>
                      </a:r>
                    </a:p>
                  </a:txBody>
                  <a:tcPr marL="27551" marR="27551" marT="13775" marB="13775" anchor="ctr"/>
                </a:tc>
                <a:tc>
                  <a:txBody>
                    <a:bodyPr/>
                    <a:lstStyle/>
                    <a:p>
                      <a:r>
                        <a:rPr lang="en-US" sz="1400">
                          <a:latin typeface="Times New Roman" panose="02020603050405020304" pitchFamily="18" charset="0"/>
                          <a:cs typeface="Times New Roman" panose="02020603050405020304" pitchFamily="18" charset="0"/>
                        </a:rPr>
                        <a:t>Useful for borrower monitoring and alerts</a:t>
                      </a:r>
                    </a:p>
                  </a:txBody>
                  <a:tcPr marL="27551" marR="27551" marT="13775" marB="13775" anchor="ctr"/>
                </a:tc>
                <a:extLst>
                  <a:ext uri="{0D108BD9-81ED-4DB2-BD59-A6C34878D82A}">
                    <a16:rowId xmlns:a16="http://schemas.microsoft.com/office/drawing/2014/main" val="2451387058"/>
                  </a:ext>
                </a:extLst>
              </a:tr>
              <a:tr h="275508">
                <a:tc vMerge="1">
                  <a:txBody>
                    <a:bodyPr/>
                    <a:lstStyle/>
                    <a:p>
                      <a:endParaRPr lang="en-US" sz="1400" dirty="0">
                        <a:latin typeface="Times New Roman" panose="02020603050405020304" pitchFamily="18" charset="0"/>
                        <a:cs typeface="Times New Roman" panose="02020603050405020304" pitchFamily="18" charset="0"/>
                      </a:endParaRPr>
                    </a:p>
                  </a:txBody>
                  <a:tcPr marL="27551" marR="27551" marT="13775" marB="13775" anchor="ctr"/>
                </a:tc>
                <a:tc>
                  <a:txBody>
                    <a:bodyPr/>
                    <a:lstStyle/>
                    <a:p>
                      <a:r>
                        <a:rPr lang="en-US" sz="1400">
                          <a:latin typeface="Times New Roman" panose="02020603050405020304" pitchFamily="18" charset="0"/>
                          <a:cs typeface="Times New Roman" panose="02020603050405020304" pitchFamily="18" charset="0"/>
                        </a:rPr>
                        <a:t>Credit scores &lt;600 dominate default group</a:t>
                      </a:r>
                    </a:p>
                  </a:txBody>
                  <a:tcPr marL="27551" marR="27551" marT="13775" marB="13775" anchor="ctr"/>
                </a:tc>
                <a:tc>
                  <a:txBody>
                    <a:bodyPr/>
                    <a:lstStyle/>
                    <a:p>
                      <a:r>
                        <a:rPr lang="en-US" sz="1400">
                          <a:latin typeface="Times New Roman" panose="02020603050405020304" pitchFamily="18" charset="0"/>
                          <a:cs typeface="Times New Roman" panose="02020603050405020304" pitchFamily="18" charset="0"/>
                        </a:rPr>
                        <a:t>Set credit score thresholds for product eligibility</a:t>
                      </a:r>
                    </a:p>
                  </a:txBody>
                  <a:tcPr marL="27551" marR="27551" marT="13775" marB="13775" anchor="ctr"/>
                </a:tc>
                <a:extLst>
                  <a:ext uri="{0D108BD9-81ED-4DB2-BD59-A6C34878D82A}">
                    <a16:rowId xmlns:a16="http://schemas.microsoft.com/office/drawing/2014/main" val="3836928920"/>
                  </a:ext>
                </a:extLst>
              </a:tr>
              <a:tr h="358160">
                <a:tc rowSpan="3">
                  <a:txBody>
                    <a:bodyPr/>
                    <a:lstStyle/>
                    <a:p>
                      <a:r>
                        <a:rPr lang="en-US" sz="1400" b="1" dirty="0">
                          <a:latin typeface="Times New Roman" panose="02020603050405020304" pitchFamily="18" charset="0"/>
                          <a:cs typeface="Times New Roman" panose="02020603050405020304" pitchFamily="18" charset="0"/>
                        </a:rPr>
                        <a:t>Loan Characteristics</a:t>
                      </a:r>
                    </a:p>
                  </a:txBody>
                  <a:tcPr marL="27551" marR="27551" marT="13775" marB="13775" anchor="ctr"/>
                </a:tc>
                <a:tc>
                  <a:txBody>
                    <a:bodyPr/>
                    <a:lstStyle/>
                    <a:p>
                      <a:r>
                        <a:rPr lang="en-US" sz="1400">
                          <a:latin typeface="Times New Roman" panose="02020603050405020304" pitchFamily="18" charset="0"/>
                          <a:cs typeface="Times New Roman" panose="02020603050405020304" pitchFamily="18" charset="0"/>
                        </a:rPr>
                        <a:t>Long-term loans (&gt;36 months) show higher default in business/self-employed borrowers</a:t>
                      </a:r>
                    </a:p>
                  </a:txBody>
                  <a:tcPr marL="27551" marR="27551" marT="13775" marB="13775" anchor="ctr"/>
                </a:tc>
                <a:tc>
                  <a:txBody>
                    <a:bodyPr/>
                    <a:lstStyle/>
                    <a:p>
                      <a:r>
                        <a:rPr lang="en-US" sz="1400">
                          <a:latin typeface="Times New Roman" panose="02020603050405020304" pitchFamily="18" charset="0"/>
                          <a:cs typeface="Times New Roman" panose="02020603050405020304" pitchFamily="18" charset="0"/>
                        </a:rPr>
                        <a:t>Consider shorter terms or stepped repayment plans</a:t>
                      </a:r>
                    </a:p>
                  </a:txBody>
                  <a:tcPr marL="27551" marR="27551" marT="13775" marB="13775" anchor="ctr"/>
                </a:tc>
                <a:extLst>
                  <a:ext uri="{0D108BD9-81ED-4DB2-BD59-A6C34878D82A}">
                    <a16:rowId xmlns:a16="http://schemas.microsoft.com/office/drawing/2014/main" val="2463640219"/>
                  </a:ext>
                </a:extLst>
              </a:tr>
              <a:tr h="192856">
                <a:tc vMerge="1">
                  <a:txBody>
                    <a:bodyPr/>
                    <a:lstStyle/>
                    <a:p>
                      <a:endParaRPr lang="en-US" sz="1400" dirty="0">
                        <a:latin typeface="Times New Roman" panose="02020603050405020304" pitchFamily="18" charset="0"/>
                        <a:cs typeface="Times New Roman" panose="02020603050405020304" pitchFamily="18" charset="0"/>
                      </a:endParaRPr>
                    </a:p>
                  </a:txBody>
                  <a:tcPr marL="27551" marR="27551" marT="13775" marB="13775" anchor="ctr"/>
                </a:tc>
                <a:tc>
                  <a:txBody>
                    <a:bodyPr/>
                    <a:lstStyle/>
                    <a:p>
                      <a:r>
                        <a:rPr lang="en-US" sz="1400">
                          <a:latin typeface="Times New Roman" panose="02020603050405020304" pitchFamily="18" charset="0"/>
                          <a:cs typeface="Times New Roman" panose="02020603050405020304" pitchFamily="18" charset="0"/>
                        </a:rPr>
                        <a:t>Higher interest rates linked to more defaults</a:t>
                      </a:r>
                    </a:p>
                  </a:txBody>
                  <a:tcPr marL="27551" marR="27551" marT="13775" marB="13775" anchor="ctr"/>
                </a:tc>
                <a:tc>
                  <a:txBody>
                    <a:bodyPr/>
                    <a:lstStyle/>
                    <a:p>
                      <a:r>
                        <a:rPr lang="en-US" sz="1400">
                          <a:latin typeface="Times New Roman" panose="02020603050405020304" pitchFamily="18" charset="0"/>
                          <a:cs typeface="Times New Roman" panose="02020603050405020304" pitchFamily="18" charset="0"/>
                        </a:rPr>
                        <a:t>Risk-based pricing must consider affordability</a:t>
                      </a:r>
                    </a:p>
                  </a:txBody>
                  <a:tcPr marL="27551" marR="27551" marT="13775" marB="13775" anchor="ctr"/>
                </a:tc>
                <a:extLst>
                  <a:ext uri="{0D108BD9-81ED-4DB2-BD59-A6C34878D82A}">
                    <a16:rowId xmlns:a16="http://schemas.microsoft.com/office/drawing/2014/main" val="70691066"/>
                  </a:ext>
                </a:extLst>
              </a:tr>
              <a:tr h="275508">
                <a:tc vMerge="1">
                  <a:txBody>
                    <a:bodyPr/>
                    <a:lstStyle/>
                    <a:p>
                      <a:endParaRPr lang="en-US" sz="1400" dirty="0">
                        <a:latin typeface="Times New Roman" panose="02020603050405020304" pitchFamily="18" charset="0"/>
                        <a:cs typeface="Times New Roman" panose="02020603050405020304" pitchFamily="18" charset="0"/>
                      </a:endParaRPr>
                    </a:p>
                  </a:txBody>
                  <a:tcPr marL="27551" marR="27551" marT="13775" marB="13775" anchor="ctr"/>
                </a:tc>
                <a:tc>
                  <a:txBody>
                    <a:bodyPr/>
                    <a:lstStyle/>
                    <a:p>
                      <a:r>
                        <a:rPr lang="en-US" sz="1400">
                          <a:latin typeface="Times New Roman" panose="02020603050405020304" pitchFamily="18" charset="0"/>
                          <a:cs typeface="Times New Roman" panose="02020603050405020304" pitchFamily="18" charset="0"/>
                        </a:rPr>
                        <a:t>Loan disbursement shows seasonal trends, peaking in Q2 and Q4</a:t>
                      </a:r>
                    </a:p>
                  </a:txBody>
                  <a:tcPr marL="27551" marR="27551" marT="13775" marB="13775" anchor="ctr"/>
                </a:tc>
                <a:tc>
                  <a:txBody>
                    <a:bodyPr/>
                    <a:lstStyle/>
                    <a:p>
                      <a:r>
                        <a:rPr lang="en-US" sz="1400" dirty="0">
                          <a:latin typeface="Times New Roman" panose="02020603050405020304" pitchFamily="18" charset="0"/>
                          <a:cs typeface="Times New Roman" panose="02020603050405020304" pitchFamily="18" charset="0"/>
                        </a:rPr>
                        <a:t>Plan capital allocation and marketing accordingly</a:t>
                      </a:r>
                    </a:p>
                  </a:txBody>
                  <a:tcPr marL="27551" marR="27551" marT="13775" marB="13775" anchor="ctr"/>
                </a:tc>
                <a:extLst>
                  <a:ext uri="{0D108BD9-81ED-4DB2-BD59-A6C34878D82A}">
                    <a16:rowId xmlns:a16="http://schemas.microsoft.com/office/drawing/2014/main" val="2349112766"/>
                  </a:ext>
                </a:extLst>
              </a:tr>
            </a:tbl>
          </a:graphicData>
        </a:graphic>
      </p:graphicFrame>
      <p:sp>
        <p:nvSpPr>
          <p:cNvPr id="4" name="Title 1"/>
          <p:cNvSpPr txBox="1">
            <a:spLocks/>
          </p:cNvSpPr>
          <p:nvPr/>
        </p:nvSpPr>
        <p:spPr bwMode="gray">
          <a:xfrm>
            <a:off x="602726" y="293146"/>
            <a:ext cx="8026122" cy="708025"/>
          </a:xfrm>
          <a:prstGeom prst="rect">
            <a:avLst/>
          </a:prstGeom>
          <a:solidFill>
            <a:srgbClr val="7030A0"/>
          </a:solidFill>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Key Insights</a:t>
            </a:r>
            <a:endParaRPr lang="en-US" b="1" dirty="0"/>
          </a:p>
        </p:txBody>
      </p:sp>
    </p:spTree>
    <p:extLst>
      <p:ext uri="{BB962C8B-B14F-4D97-AF65-F5344CB8AC3E}">
        <p14:creationId xmlns:p14="http://schemas.microsoft.com/office/powerpoint/2010/main" val="38381451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226</TotalTime>
  <Words>1995</Words>
  <Application>Microsoft Office PowerPoint</Application>
  <PresentationFormat>Widescreen</PresentationFormat>
  <Paragraphs>290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Cambria</vt:lpstr>
      <vt:lpstr>Century Gothic</vt:lpstr>
      <vt:lpstr>Times</vt:lpstr>
      <vt:lpstr>Times New Roman</vt:lpstr>
      <vt:lpstr>Wingdings 3</vt:lpstr>
      <vt:lpstr>Ion Boardroom</vt:lpstr>
      <vt:lpstr>ASSIGNMENT 2, GROUP 2 PROJECT: Developing a BI Dashboard Using Power BI and Open-Source Data </vt:lpstr>
      <vt:lpstr>Project Overview</vt:lpstr>
      <vt:lpstr>About the Dataset</vt:lpstr>
      <vt:lpstr>Justification for Dataset</vt:lpstr>
      <vt:lpstr>Business Context </vt:lpstr>
      <vt:lpstr>PowerPoint Presentation</vt:lpstr>
      <vt:lpstr>Key Data Elements</vt:lpstr>
      <vt:lpstr>Data Analysis – Key Insights</vt:lpstr>
      <vt:lpstr>PowerPoint Presentation</vt:lpstr>
      <vt:lpstr>KPIs Identified</vt:lpstr>
      <vt:lpstr>Power BI Dashboard – Overview</vt:lpstr>
      <vt:lpstr>Power BI Dashboard – Overview</vt:lpstr>
      <vt:lpstr>Dashboard Features</vt:lpstr>
      <vt:lpstr>Dashboard Features</vt:lpstr>
      <vt:lpstr>Dashboard Visualizations Overview</vt:lpstr>
      <vt:lpstr>User Manual Summary</vt:lpstr>
      <vt:lpstr>Key Takeaways</vt:lpstr>
      <vt:lpstr>GitHub Repository</vt:lpstr>
      <vt:lpstr>Live 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Sila K. Ronoh</dc:creator>
  <cp:lastModifiedBy>Sila K. Ronoh</cp:lastModifiedBy>
  <cp:revision>28</cp:revision>
  <dcterms:created xsi:type="dcterms:W3CDTF">2025-07-11T09:09:17Z</dcterms:created>
  <dcterms:modified xsi:type="dcterms:W3CDTF">2025-07-11T12:55:27Z</dcterms:modified>
</cp:coreProperties>
</file>