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78" r:id="rId7"/>
    <p:sldId id="291" r:id="rId8"/>
    <p:sldId id="292" r:id="rId9"/>
    <p:sldId id="294" r:id="rId10"/>
    <p:sldId id="258" r:id="rId11"/>
    <p:sldId id="287" r:id="rId12"/>
    <p:sldId id="290" r:id="rId13"/>
    <p:sldId id="289" r:id="rId14"/>
    <p:sldId id="29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A7223-33A7-C197-B34D-A2F881F54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A977C-9BD2-6327-92EF-A09A10401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1448D-EA79-2D15-5133-CEAE1305D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4726-E262-292B-B571-C95D04DB9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095D6-7730-2ABE-35AD-64D2C2E56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A46CFB-08E8-DC40-B404-0FFB11C0D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16C3F-16E6-5312-3681-82F6B8DAD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1CCE5-DA38-EB9E-FE4D-430A211CF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45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take off and landing stages were associated with high numbers of accidents. Null had the most accidents and points to poor data entry or inconclusive information to make a determination on the stage of flight.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aircrafts with higher more engines were associated with less aircraft damage as well as severe injuries.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291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accidents occurred when pilots relied on visual cues to navigate as opposed to using the cockpit instruments for navigation.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17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ila.j.monthe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Safe aircrafts for expansion into aviation business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0014-1136-E920-6A7B-3F4CDAE4D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C1EA-D610-EC6A-0913-43B87735A8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following are recommendations based on the data analysis done</a:t>
            </a:r>
          </a:p>
          <a:p>
            <a:pPr marL="342900" indent="-342900">
              <a:buAutoNum type="arabicPeriod"/>
            </a:pPr>
            <a:r>
              <a:rPr lang="en-US" dirty="0"/>
              <a:t>Invest in reinforcing pilot training especially drills for take off, maneuvering and landing, where accidents tend to occur.</a:t>
            </a:r>
          </a:p>
          <a:p>
            <a:pPr marL="342900" indent="-342900">
              <a:buAutoNum type="arabicPeriod"/>
            </a:pPr>
            <a:r>
              <a:rPr lang="en-US" dirty="0"/>
              <a:t>Purchase larger aircrafts with more engines as they are safer compared to single engines </a:t>
            </a:r>
          </a:p>
          <a:p>
            <a:pPr marL="342900" indent="-342900">
              <a:buAutoNum type="arabicPeriod"/>
            </a:pPr>
            <a:r>
              <a:rPr lang="en-US" dirty="0"/>
              <a:t>Invest in installing the most UpToDate meteorological instruments to reinforces the use of IMC for navigation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D72AC-20E3-C28D-4DC6-B276147D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4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3754-E454-B60D-EDAE-790CB98A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8202-F409-ABD0-F2BB-C6DD41AC3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 could include </a:t>
            </a:r>
          </a:p>
          <a:p>
            <a:pPr marL="569214" lvl="1"/>
            <a:r>
              <a:rPr lang="en-US" dirty="0"/>
              <a:t>Conducting a feasibility study of best airports to set up the 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DF928-FDB9-5A2B-5F9D-A046866A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4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/>
              <a:t>Any Questions? </a:t>
            </a:r>
          </a:p>
          <a:p>
            <a:r>
              <a:rPr lang="en-US" dirty="0"/>
              <a:t>Find me at: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sila.j.monthe@gmail.com</a:t>
            </a:r>
            <a:endParaRPr lang="en-US" dirty="0"/>
          </a:p>
          <a:p>
            <a:r>
              <a:rPr lang="en-US" dirty="0"/>
              <a:t>LinkedIn: Sila Monthe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E2ACC-110C-E9D7-5235-9ED8E942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2345560-97BB-BECE-AAC8-647C83706A8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presentation summarizes the findings from an analysis done of aviation accidents. The analysis aims to provide insights on which aircrafts are high risk and therefore a bad investment.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insights can inform the organization on certain variables that make aircrafts safe and thus good investments.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D7E1-E76B-E1F8-A1EA-E0746804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1888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751C00-C292-B814-4D30-44A0A412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questions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9F72F28-760E-4666-DD63-D517672D9E2C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algn="l"/>
            <a:r>
              <a:rPr lang="en-US" dirty="0"/>
              <a:t>The analysis was based on the following questions: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Which aircraft is associated with the most accidents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During which phase of flight do most accidents occur?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Does the number of engines correlate with accident and severity of accidents?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What weather conditions are associated with most accidents?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D80AC-1E94-5216-EFFC-38E66826D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3005-F9EE-0FD2-22C5-4FAAD4FF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understanding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82D17-E548-00A3-A630-C0AEC2643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source: National Transport Safety Board Dataset from 1962-2023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size: The data contained 88,889 records of aviation incidents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Variables included </a:t>
            </a:r>
          </a:p>
          <a:p>
            <a:pPr marL="852678" lvl="2"/>
            <a:r>
              <a:rPr lang="en-US" dirty="0"/>
              <a:t>Broad phase of accident </a:t>
            </a:r>
          </a:p>
          <a:p>
            <a:pPr marL="852678" lvl="2"/>
            <a:r>
              <a:rPr lang="en-US" dirty="0"/>
              <a:t>Weather conditions </a:t>
            </a:r>
          </a:p>
          <a:p>
            <a:pPr marL="852678" lvl="2"/>
            <a:r>
              <a:rPr lang="en-US" dirty="0"/>
              <a:t>Make and model of aircrafts </a:t>
            </a:r>
          </a:p>
          <a:p>
            <a:pPr marL="852678" lvl="2"/>
            <a:r>
              <a:rPr lang="en-US" dirty="0"/>
              <a:t>Number of engines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779A843-29FF-7F74-F993-88C34709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A552A-554A-85AA-5C07-C60214356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4A0-7FA1-3FD0-AA7E-5F13BAC8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FBDF5-8863-3F95-1688-E52A8D7D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was loaded onto </a:t>
            </a:r>
            <a:r>
              <a:rPr lang="en-US" dirty="0" err="1"/>
              <a:t>Jupyter</a:t>
            </a:r>
            <a:r>
              <a:rPr lang="en-US" dirty="0"/>
              <a:t> Notebook for data cleaning and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cleaning done by: 	</a:t>
            </a:r>
          </a:p>
          <a:p>
            <a:pPr marL="569214" lvl="1"/>
            <a:r>
              <a:rPr lang="en-US" dirty="0"/>
              <a:t>Removing columns with &gt;50% missing data </a:t>
            </a:r>
          </a:p>
          <a:p>
            <a:pPr marL="569214" lvl="1"/>
            <a:r>
              <a:rPr lang="en-US" dirty="0"/>
              <a:t>Dropping columns not needed for analysis</a:t>
            </a:r>
          </a:p>
          <a:p>
            <a:pPr marL="569214" lvl="1"/>
            <a:r>
              <a:rPr lang="en-US" dirty="0"/>
              <a:t>Dropping duplicates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5BBBCDF-6C4D-341B-123E-B396830B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9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7BBA-6777-CA1F-F8DA-F122585E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/>
          <a:p>
            <a:r>
              <a:rPr lang="en-US" dirty="0"/>
              <a:t>Aircrafts most involved in accidents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C86FF8-B2F5-33B4-738F-0844552F8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02" y="2656268"/>
            <a:ext cx="8589640" cy="3541332"/>
          </a:xfrm>
          <a:prstGeom prst="rect">
            <a:avLst/>
          </a:prstGeom>
        </p:spPr>
      </p:pic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C26A7D8-8117-8595-1686-1C5457BF22D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176657" y="2656269"/>
            <a:ext cx="2654077" cy="3541332"/>
          </a:xfrm>
        </p:spPr>
        <p:txBody>
          <a:bodyPr>
            <a:normAutofit/>
          </a:bodyPr>
          <a:lstStyle/>
          <a:p>
            <a:r>
              <a:rPr lang="en-US" sz="2800" dirty="0"/>
              <a:t>Cessna Aircrafts were the most accident prone when compared to other makes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19CD4-3193-76E8-36B0-6D1E0DE4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1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of flight associated with most accidents 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51EDCFE0-8BF4-732D-65C9-83EE75E58E2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 descr="A blue squares with black text&#10;&#10;AI-generated content may be incorrect.">
            <a:extLst>
              <a:ext uri="{FF2B5EF4-FFF2-40B4-BE49-F238E27FC236}">
                <a16:creationId xmlns:a16="http://schemas.microsoft.com/office/drawing/2014/main" id="{3DD7E735-6328-B06E-58AE-FC297C67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5" y="261495"/>
            <a:ext cx="11393490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F9AE-A7A3-E4F1-E770-C7065D28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relationship between engine number, aircraft damage and injury severity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A6333-71F2-003B-24F1-9B808270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Content Placeholder 9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FB26672E-FB7E-BC56-C378-01CEB1754C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22318" y="2763838"/>
            <a:ext cx="7288282" cy="3406775"/>
          </a:xfrm>
        </p:spPr>
      </p:pic>
    </p:spTree>
    <p:extLst>
      <p:ext uri="{BB962C8B-B14F-4D97-AF65-F5344CB8AC3E}">
        <p14:creationId xmlns:p14="http://schemas.microsoft.com/office/powerpoint/2010/main" val="480576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D744B-582D-A596-9D1C-381032397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CD3CE-0D3D-0149-1057-9214580C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conditions associated with accidents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949A1-EC49-12F6-11DC-E305D49C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Content Placeholder 9" descr="A diagram of weather conditions&#10;&#10;AI-generated content may be incorrect.">
            <a:extLst>
              <a:ext uri="{FF2B5EF4-FFF2-40B4-BE49-F238E27FC236}">
                <a16:creationId xmlns:a16="http://schemas.microsoft.com/office/drawing/2014/main" id="{EBC63767-D1CC-26E8-232B-F31ADB2CF7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51327" y="2763838"/>
            <a:ext cx="4230334" cy="3406775"/>
          </a:xfrm>
        </p:spPr>
      </p:pic>
    </p:spTree>
    <p:extLst>
      <p:ext uri="{BB962C8B-B14F-4D97-AF65-F5344CB8AC3E}">
        <p14:creationId xmlns:p14="http://schemas.microsoft.com/office/powerpoint/2010/main" val="23107879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{5DEFC0A3-695A-4E60-A45C-48416D6944C7}tf67328976_win32</Template>
  <TotalTime>149</TotalTime>
  <Words>429</Words>
  <Application>Microsoft Office PowerPoint</Application>
  <PresentationFormat>Widescreen</PresentationFormat>
  <Paragraphs>63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Custom</vt:lpstr>
      <vt:lpstr>Safe aircrafts for expansion into aviation business</vt:lpstr>
      <vt:lpstr>Overview</vt:lpstr>
      <vt:lpstr>Business questions</vt:lpstr>
      <vt:lpstr>Data understanding </vt:lpstr>
      <vt:lpstr>Data analysis</vt:lpstr>
      <vt:lpstr>Aircrafts most involved in accidents</vt:lpstr>
      <vt:lpstr>Phase of flight associated with most accidents </vt:lpstr>
      <vt:lpstr>Is there a relationship between engine number, aircraft damage and injury severity</vt:lpstr>
      <vt:lpstr>Weather conditions associated with accidents </vt:lpstr>
      <vt:lpstr>Recommendations</vt:lpstr>
      <vt:lpstr>Next steps</vt:lpstr>
      <vt:lpstr>THANK YOU</vt:lpstr>
    </vt:vector>
  </TitlesOfParts>
  <Company>International Rescue Committee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Sila Monthe</dc:creator>
  <cp:lastModifiedBy>Sila Monthe</cp:lastModifiedBy>
  <cp:revision>4</cp:revision>
  <dcterms:created xsi:type="dcterms:W3CDTF">2025-04-29T17:02:23Z</dcterms:created>
  <dcterms:modified xsi:type="dcterms:W3CDTF">2025-04-29T19:31:56Z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