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20" r:id="rId7"/>
    <p:sldId id="321" r:id="rId8"/>
    <p:sldId id="315" r:id="rId9"/>
    <p:sldId id="313" r:id="rId10"/>
    <p:sldId id="322" r:id="rId11"/>
    <p:sldId id="316" r:id="rId12"/>
    <p:sldId id="318" r:id="rId13"/>
    <p:sldId id="323" r:id="rId14"/>
    <p:sldId id="324" r:id="rId15"/>
    <p:sldId id="319" r:id="rId16"/>
    <p:sldId id="325" r:id="rId17"/>
  </p:sldIdLst>
  <p:sldSz cx="12188825" cy="6858000"/>
  <p:notesSz cx="6858000" cy="9144000"/>
  <p:custDataLst>
    <p:tags r:id="rId2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3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6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02.06.2019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02.06.2019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1065213" y="836712"/>
            <a:ext cx="9421687" cy="1815480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BEST PLACE TO OPEN A GYM IN FLORIDA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065213" y="5877272"/>
            <a:ext cx="8229600" cy="504056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Author: Boris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Silantev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2918" y="685800"/>
            <a:ext cx="3596607" cy="659904"/>
          </a:xfrm>
        </p:spPr>
        <p:txBody>
          <a:bodyPr rtlCol="0"/>
          <a:lstStyle/>
          <a:p>
            <a:pPr rtl="0"/>
            <a:r>
              <a:rPr lang="en-US" dirty="0" smtClean="0"/>
              <a:t>ZIP CODE 33323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53882" y="1556792"/>
            <a:ext cx="3581399" cy="3456384"/>
          </a:xfrm>
        </p:spPr>
        <p:txBody>
          <a:bodyPr rtlCol="0">
            <a:normAutofit/>
          </a:bodyPr>
          <a:lstStyle/>
          <a:p>
            <a:pPr algn="just" rtl="0"/>
            <a:r>
              <a:rPr lang="en-US" dirty="0" smtClean="0"/>
              <a:t>City: Fort Lauderdale</a:t>
            </a:r>
          </a:p>
          <a:p>
            <a:pPr algn="just" rtl="0"/>
            <a:r>
              <a:rPr lang="en-US" dirty="0" smtClean="0"/>
              <a:t>Population: </a:t>
            </a:r>
            <a:r>
              <a:rPr lang="en-US" b="1" dirty="0" smtClean="0"/>
              <a:t>24,455</a:t>
            </a:r>
          </a:p>
          <a:p>
            <a:pPr algn="just" rtl="0"/>
            <a:r>
              <a:rPr lang="en-US" dirty="0" smtClean="0"/>
              <a:t>Number of Businesses: </a:t>
            </a:r>
            <a:r>
              <a:rPr lang="en-US" b="1" dirty="0" smtClean="0"/>
              <a:t>1,141</a:t>
            </a:r>
          </a:p>
          <a:p>
            <a:pPr algn="just" rtl="0"/>
            <a:r>
              <a:rPr lang="en-US" dirty="0" smtClean="0"/>
              <a:t>Number of Employees: </a:t>
            </a:r>
            <a:r>
              <a:rPr lang="en-US" b="1" dirty="0" smtClean="0"/>
              <a:t>31,564</a:t>
            </a:r>
          </a:p>
          <a:p>
            <a:pPr algn="just"/>
            <a:r>
              <a:rPr lang="en-US" b="1" dirty="0"/>
              <a:t>3</a:t>
            </a:r>
            <a:r>
              <a:rPr lang="en-US" dirty="0" smtClean="0"/>
              <a:t> shopping malls: </a:t>
            </a:r>
            <a:r>
              <a:rPr lang="en-US" dirty="0"/>
              <a:t>The Colonnade </a:t>
            </a:r>
            <a:r>
              <a:rPr lang="en-US" dirty="0" smtClean="0"/>
              <a:t>Outlets, </a:t>
            </a:r>
            <a:r>
              <a:rPr lang="en-US" dirty="0"/>
              <a:t>Oasis At </a:t>
            </a:r>
            <a:r>
              <a:rPr lang="en-US" dirty="0" err="1" smtClean="0"/>
              <a:t>Sawgrass</a:t>
            </a:r>
            <a:r>
              <a:rPr lang="en-US" dirty="0" smtClean="0"/>
              <a:t> and </a:t>
            </a:r>
            <a:r>
              <a:rPr lang="en-US" dirty="0" err="1"/>
              <a:t>Sawgrass</a:t>
            </a:r>
            <a:r>
              <a:rPr lang="en-US" dirty="0"/>
              <a:t> Mills</a:t>
            </a:r>
            <a:endParaRPr lang="en-US" dirty="0" smtClean="0"/>
          </a:p>
          <a:p>
            <a:pPr algn="just"/>
            <a:r>
              <a:rPr lang="en-US" dirty="0" smtClean="0"/>
              <a:t>A lot of </a:t>
            </a:r>
            <a:r>
              <a:rPr lang="en-US" dirty="0" err="1" smtClean="0"/>
              <a:t>resturants</a:t>
            </a:r>
            <a:r>
              <a:rPr lang="en-US" dirty="0" smtClean="0"/>
              <a:t> and stores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9938" y="4648250"/>
            <a:ext cx="103281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Number of Gyms: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000" dirty="0" smtClean="0">
              <a:cs typeface="Arial" panose="020B0604020202020204" pitchFamily="34" charset="0"/>
            </a:endParaRPr>
          </a:p>
          <a:p>
            <a:r>
              <a:rPr lang="en-US" sz="3000" dirty="0" smtClean="0">
                <a:cs typeface="Arial" panose="020B0604020202020204" pitchFamily="34" charset="0"/>
              </a:rPr>
              <a:t>Expected </a:t>
            </a:r>
            <a:r>
              <a:rPr lang="en-US" sz="3000" dirty="0">
                <a:cs typeface="Arial" panose="020B0604020202020204" pitchFamily="34" charset="0"/>
              </a:rPr>
              <a:t>number of Gyms: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algn="just"/>
            <a:r>
              <a:rPr lang="en-US" sz="3000" dirty="0">
                <a:cs typeface="Arial" panose="020B0604020202020204" pitchFamily="34" charset="0"/>
              </a:rPr>
              <a:t>Index: </a:t>
            </a:r>
            <a:r>
              <a:rPr lang="en-US" sz="3000" b="1" dirty="0">
                <a:cs typeface="Arial" panose="020B0604020202020204" pitchFamily="34" charset="0"/>
              </a:rPr>
              <a:t>3,01</a:t>
            </a:r>
            <a:endParaRPr lang="ru-RU" sz="3000" b="1" dirty="0"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en-US" sz="3000" b="1" dirty="0" smtClean="0"/>
              <a:t>Place with great opportunities to open a new gym</a:t>
            </a:r>
            <a:endParaRPr lang="ru-RU" sz="3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17" y="836712"/>
            <a:ext cx="6400800" cy="3600450"/>
          </a:xfrm>
        </p:spPr>
      </p:pic>
    </p:spTree>
    <p:extLst>
      <p:ext uri="{BB962C8B-B14F-4D97-AF65-F5344CB8AC3E}">
        <p14:creationId xmlns:p14="http://schemas.microsoft.com/office/powerpoint/2010/main" val="17755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136" y="685800"/>
            <a:ext cx="3596607" cy="659904"/>
          </a:xfrm>
        </p:spPr>
        <p:txBody>
          <a:bodyPr rtlCol="0"/>
          <a:lstStyle/>
          <a:p>
            <a:pPr rtl="0"/>
            <a:r>
              <a:rPr lang="en-US" dirty="0" smtClean="0"/>
              <a:t>ZIP CODE 32801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85344" y="1484784"/>
            <a:ext cx="4865052" cy="1646605"/>
          </a:xfrm>
        </p:spPr>
        <p:txBody>
          <a:bodyPr rtlCol="0">
            <a:normAutofit/>
          </a:bodyPr>
          <a:lstStyle/>
          <a:p>
            <a:pPr algn="just" rtl="0"/>
            <a:r>
              <a:rPr lang="en-US" dirty="0" smtClean="0"/>
              <a:t>City: Orlando (Downtown)</a:t>
            </a:r>
          </a:p>
          <a:p>
            <a:pPr algn="just" rtl="0"/>
            <a:r>
              <a:rPr lang="en-US" dirty="0" smtClean="0"/>
              <a:t>Population: </a:t>
            </a:r>
            <a:r>
              <a:rPr lang="en-US" b="1" dirty="0" smtClean="0"/>
              <a:t>16,028</a:t>
            </a:r>
          </a:p>
          <a:p>
            <a:pPr algn="just" rtl="0"/>
            <a:r>
              <a:rPr lang="en-US" dirty="0" smtClean="0"/>
              <a:t>Number of Businesses: </a:t>
            </a:r>
            <a:r>
              <a:rPr lang="en-US" b="1" dirty="0" smtClean="0"/>
              <a:t>1,845</a:t>
            </a:r>
          </a:p>
          <a:p>
            <a:pPr algn="just" rtl="0"/>
            <a:r>
              <a:rPr lang="en-US" dirty="0" smtClean="0"/>
              <a:t>Number of Employees: </a:t>
            </a:r>
            <a:r>
              <a:rPr lang="en-US" b="1" dirty="0" smtClean="0"/>
              <a:t>30,464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3052"/>
            <a:ext cx="12179792" cy="3044948"/>
          </a:xfrm>
        </p:spPr>
      </p:pic>
      <p:sp>
        <p:nvSpPr>
          <p:cNvPr id="11" name="TextBox 10"/>
          <p:cNvSpPr txBox="1"/>
          <p:nvPr/>
        </p:nvSpPr>
        <p:spPr>
          <a:xfrm>
            <a:off x="6173572" y="1484784"/>
            <a:ext cx="496855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smtClean="0"/>
              <a:t>Number of Gyms: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smtClean="0"/>
              <a:t>Expected number of Gyms: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smtClean="0"/>
              <a:t>Index: </a:t>
            </a:r>
            <a:r>
              <a:rPr lang="en-US" sz="3000" b="1" dirty="0" smtClean="0"/>
              <a:t>1,20</a:t>
            </a:r>
            <a:endParaRPr lang="ru-RU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8156" y="3195221"/>
            <a:ext cx="9994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Good place to open the new gym or fitness club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5507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620688"/>
            <a:ext cx="5330825" cy="731912"/>
          </a:xfrm>
        </p:spPr>
        <p:txBody>
          <a:bodyPr rtlCol="0"/>
          <a:lstStyle/>
          <a:p>
            <a:pPr algn="ctr" rtl="0"/>
            <a:r>
              <a:rPr lang="en-US" dirty="0" smtClean="0"/>
              <a:t>Florida Map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5" y="0"/>
            <a:ext cx="6858000" cy="6858000"/>
          </a:xfrm>
          <a:prstGeom prst="rect">
            <a:avLst/>
          </a:prstGeom>
        </p:spPr>
      </p:pic>
      <p:sp>
        <p:nvSpPr>
          <p:cNvPr id="11" name="Объект 13"/>
          <p:cNvSpPr txBox="1">
            <a:spLocks/>
          </p:cNvSpPr>
          <p:nvPr/>
        </p:nvSpPr>
        <p:spPr>
          <a:xfrm>
            <a:off x="261763" y="1352600"/>
            <a:ext cx="4752529" cy="5505400"/>
          </a:xfrm>
          <a:prstGeom prst="rect">
            <a:avLst/>
          </a:prstGeom>
          <a:noFill/>
          <a:ln w="76200"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There are enough places in Florida with a lack of gyms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zones of opportunities </a:t>
            </a:r>
            <a:r>
              <a:rPr lang="en-US" dirty="0" smtClean="0"/>
              <a:t>are </a:t>
            </a:r>
            <a:r>
              <a:rPr lang="en-US" dirty="0"/>
              <a:t>distributed throughout the </a:t>
            </a:r>
            <a:r>
              <a:rPr lang="en-US" dirty="0" smtClean="0"/>
              <a:t>state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Choosing the place for gym you can numerically evaluate the potential of this area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 collected information about Florida by zip codes</a:t>
            </a:r>
          </a:p>
          <a:p>
            <a:pPr rtl="0"/>
            <a:r>
              <a:rPr lang="en-US" dirty="0" smtClean="0"/>
              <a:t>I created the model that predicts the number of gyms based on the demographics, taxes statistics and other information</a:t>
            </a:r>
          </a:p>
          <a:p>
            <a:pPr rtl="0"/>
            <a:r>
              <a:rPr lang="en-US" dirty="0" smtClean="0"/>
              <a:t>I calculated gym opening potential index by zip codes</a:t>
            </a:r>
            <a:endParaRPr lang="ru-RU" dirty="0" smtClean="0"/>
          </a:p>
          <a:p>
            <a:pPr rtl="0"/>
            <a:r>
              <a:rPr lang="en-US" dirty="0" smtClean="0"/>
              <a:t>There are enough ideas to improve this research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STAKEHOLDERS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Investors of any size who wants to find a place to open a new gym</a:t>
            </a:r>
            <a:endParaRPr lang="ru-RU" dirty="0" smtClean="0"/>
          </a:p>
          <a:p>
            <a:pPr rtl="0"/>
            <a:r>
              <a:rPr lang="en-US" dirty="0" smtClean="0"/>
              <a:t>Owners and managers of fitness clubs chains in Florida</a:t>
            </a:r>
            <a:endParaRPr lang="ru-RU" dirty="0" smtClean="0"/>
          </a:p>
          <a:p>
            <a:pPr rtl="0"/>
            <a:r>
              <a:rPr lang="en-US" dirty="0" smtClean="0"/>
              <a:t>Other stakeholders related to fitness business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Demographics and business information according to Census 2010 and Business Census 2011</a:t>
            </a:r>
            <a:endParaRPr lang="ru-RU" dirty="0" smtClean="0"/>
          </a:p>
          <a:p>
            <a:pPr rtl="0"/>
            <a:r>
              <a:rPr lang="en-US" dirty="0" smtClean="0"/>
              <a:t>Individual income tax statistics for 2016</a:t>
            </a:r>
            <a:endParaRPr lang="ru-RU" dirty="0" smtClean="0"/>
          </a:p>
          <a:p>
            <a:pPr rtl="0"/>
            <a:r>
              <a:rPr lang="en-US" dirty="0" smtClean="0"/>
              <a:t>Information about the venues from Foursquare</a:t>
            </a:r>
          </a:p>
          <a:p>
            <a:pPr rtl="0"/>
            <a:r>
              <a:rPr lang="en-US" dirty="0" smtClean="0"/>
              <a:t>In total 151 features of 917 zip code areas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73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en-US" dirty="0" smtClean="0"/>
              <a:t>THE NUMBER OF BUSINESSES IMPACTS ON THE NUMBER OF GYMS MORE THAN POPULATION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6" y="1891679"/>
            <a:ext cx="9006808" cy="4128121"/>
          </a:xfrm>
        </p:spPr>
      </p:pic>
    </p:spTree>
    <p:extLst>
      <p:ext uri="{BB962C8B-B14F-4D97-AF65-F5344CB8AC3E}">
        <p14:creationId xmlns:p14="http://schemas.microsoft.com/office/powerpoint/2010/main" val="11107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0436" y="520106"/>
            <a:ext cx="5147303" cy="167984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dirty="0" smtClean="0"/>
              <a:t>THE MORE ASIAN POPULATION SHARE THE MORE NUMBER OF GYMS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5" y="2422106"/>
            <a:ext cx="5147303" cy="3431535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422106"/>
            <a:ext cx="5184576" cy="3456384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791534" y="520106"/>
            <a:ext cx="5147303" cy="1679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WHERE PEOPLE PREFER TO LIVE RATHER TO RENT THERE ARE LESS GYMS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PREDICTIVE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750596" y="1752600"/>
            <a:ext cx="3736759" cy="405266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 smtClean="0"/>
              <a:t>Applied types of models: gradient boosting </a:t>
            </a:r>
            <a:r>
              <a:rPr lang="en-US" dirty="0" err="1" smtClean="0"/>
              <a:t>regressor</a:t>
            </a:r>
            <a:r>
              <a:rPr lang="en-US" dirty="0" smtClean="0"/>
              <a:t>, random forest </a:t>
            </a:r>
            <a:r>
              <a:rPr lang="en-US" dirty="0" err="1" smtClean="0"/>
              <a:t>regressor</a:t>
            </a:r>
            <a:r>
              <a:rPr lang="en-US" dirty="0" smtClean="0"/>
              <a:t>, blending of two models </a:t>
            </a:r>
            <a:endParaRPr lang="ru-RU" dirty="0" smtClean="0"/>
          </a:p>
          <a:p>
            <a:pPr rtl="0"/>
            <a:r>
              <a:rPr lang="en-US" dirty="0" smtClean="0"/>
              <a:t>Final choice:</a:t>
            </a:r>
          </a:p>
          <a:p>
            <a:pPr lvl="1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en-US" dirty="0" smtClean="0"/>
              <a:t>radient boosting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dirty="0" err="1" smtClean="0"/>
              <a:t>learning_rate</a:t>
            </a:r>
            <a:r>
              <a:rPr lang="en-US" dirty="0" smtClean="0"/>
              <a:t>=0.0085</a:t>
            </a:r>
          </a:p>
          <a:p>
            <a:pPr lvl="1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dirty="0" smtClean="0"/>
              <a:t>subsample=0.22</a:t>
            </a:r>
            <a:endParaRPr lang="en-US" dirty="0"/>
          </a:p>
          <a:p>
            <a:pPr lvl="1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dirty="0" err="1" smtClean="0"/>
              <a:t>max_features</a:t>
            </a:r>
            <a:r>
              <a:rPr lang="en-US" dirty="0" smtClean="0"/>
              <a:t>=0.63</a:t>
            </a:r>
            <a:endParaRPr lang="en-US" dirty="0"/>
          </a:p>
          <a:p>
            <a:pPr lvl="1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dirty="0" err="1" smtClean="0"/>
              <a:t>max_depth</a:t>
            </a:r>
            <a:r>
              <a:rPr lang="en-US" dirty="0" smtClean="0"/>
              <a:t>=7</a:t>
            </a:r>
          </a:p>
          <a:p>
            <a:pPr lvl="1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dirty="0" err="1" smtClean="0"/>
              <a:t>n_folds</a:t>
            </a:r>
            <a:r>
              <a:rPr lang="en-US" dirty="0" smtClean="0"/>
              <a:t>=4</a:t>
            </a:r>
          </a:p>
          <a:p>
            <a:pPr lvl="1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dirty="0" err="1" smtClean="0"/>
              <a:t>n_splits</a:t>
            </a:r>
            <a:r>
              <a:rPr lang="en-US" dirty="0" smtClean="0"/>
              <a:t>=5</a:t>
            </a:r>
            <a:endParaRPr lang="ru-RU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752600"/>
            <a:ext cx="6078998" cy="4052664"/>
          </a:xfr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THE FEATURES THAT </a:t>
            </a:r>
            <a:r>
              <a:rPr lang="en-US" dirty="0" smtClean="0"/>
              <a:t>HAVE </a:t>
            </a:r>
            <a:r>
              <a:rPr lang="en-US" dirty="0" smtClean="0"/>
              <a:t>THE GREATEST INFLUENCE ON THE NUMBER OF GYM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N</a:t>
            </a:r>
            <a:r>
              <a:rPr lang="en-US" dirty="0" smtClean="0"/>
              <a:t>umber of businesses (as well as related Number of Employees, Annual Payroll, Number of Business Mailboxes etc.)</a:t>
            </a:r>
            <a:endParaRPr lang="ru-RU" dirty="0" smtClean="0"/>
          </a:p>
          <a:p>
            <a:pPr rtl="0"/>
            <a:r>
              <a:rPr lang="en-US" dirty="0" smtClean="0"/>
              <a:t>Number of restaurants</a:t>
            </a:r>
            <a:endParaRPr lang="ru-RU" dirty="0" smtClean="0"/>
          </a:p>
          <a:p>
            <a:pPr rtl="0"/>
            <a:r>
              <a:rPr lang="en-US" dirty="0" smtClean="0"/>
              <a:t>Asian population share</a:t>
            </a:r>
          </a:p>
          <a:p>
            <a:pPr rtl="0"/>
            <a:r>
              <a:rPr lang="en-US" dirty="0" smtClean="0"/>
              <a:t>Owner occupation share</a:t>
            </a:r>
          </a:p>
          <a:p>
            <a:pPr rtl="0"/>
            <a:r>
              <a:rPr lang="en-US" dirty="0" smtClean="0"/>
              <a:t>Land area</a:t>
            </a:r>
          </a:p>
          <a:p>
            <a:pPr rtl="0"/>
            <a:r>
              <a:rPr lang="en-US" dirty="0" smtClean="0"/>
              <a:t>Number of residents with annual income over $ 200,000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3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THE INDEX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2413" y="2348880"/>
                <a:ext cx="6047129" cy="1061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+1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2348880"/>
                <a:ext cx="6047129" cy="10610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13"/>
          <p:cNvSpPr txBox="1">
            <a:spLocks/>
          </p:cNvSpPr>
          <p:nvPr/>
        </p:nvSpPr>
        <p:spPr>
          <a:xfrm>
            <a:off x="1522413" y="4006220"/>
            <a:ext cx="9134391" cy="1943060"/>
          </a:xfrm>
          <a:prstGeom prst="rect">
            <a:avLst/>
          </a:prstGeom>
        </p:spPr>
        <p:txBody>
          <a:bodyPr rtlCol="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Index is a numerical evaluation of the area potential to open the fitness/gym. The higher index the higher potential.</a:t>
            </a:r>
          </a:p>
          <a:p>
            <a:r>
              <a:rPr lang="en-US" dirty="0" smtClean="0"/>
              <a:t>“+1” in the denominator is used because any new opening will change the actual number of gyms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136" y="685800"/>
            <a:ext cx="3596607" cy="659904"/>
          </a:xfrm>
        </p:spPr>
        <p:txBody>
          <a:bodyPr rtlCol="0"/>
          <a:lstStyle/>
          <a:p>
            <a:pPr rtl="0"/>
            <a:r>
              <a:rPr lang="en-US" dirty="0" smtClean="0"/>
              <a:t>ZIP CODE 32505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811814"/>
            <a:ext cx="5951984" cy="520798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85344" y="1484784"/>
            <a:ext cx="4000956" cy="4535016"/>
          </a:xfrm>
        </p:spPr>
        <p:txBody>
          <a:bodyPr rtlCol="0"/>
          <a:lstStyle/>
          <a:p>
            <a:pPr algn="just" rtl="0"/>
            <a:r>
              <a:rPr lang="en-US" dirty="0" smtClean="0"/>
              <a:t>City: Pensacola</a:t>
            </a:r>
          </a:p>
          <a:p>
            <a:pPr algn="just" rtl="0"/>
            <a:r>
              <a:rPr lang="en-US" dirty="0" smtClean="0"/>
              <a:t>Population: </a:t>
            </a:r>
            <a:r>
              <a:rPr lang="en-US" b="1" dirty="0" smtClean="0"/>
              <a:t>30,559</a:t>
            </a:r>
          </a:p>
          <a:p>
            <a:pPr algn="just" rtl="0"/>
            <a:r>
              <a:rPr lang="en-US" dirty="0" smtClean="0"/>
              <a:t>Number of Businesses: </a:t>
            </a:r>
            <a:r>
              <a:rPr lang="en-US" b="1" dirty="0" smtClean="0"/>
              <a:t>724</a:t>
            </a:r>
          </a:p>
          <a:p>
            <a:pPr algn="just" rtl="0"/>
            <a:r>
              <a:rPr lang="en-US" dirty="0" smtClean="0"/>
              <a:t>Number of Employees: </a:t>
            </a:r>
            <a:r>
              <a:rPr lang="en-US" b="1" dirty="0" smtClean="0"/>
              <a:t>8,416</a:t>
            </a:r>
          </a:p>
          <a:p>
            <a:pPr algn="just"/>
            <a:r>
              <a:rPr lang="en-US" b="1" dirty="0" smtClean="0"/>
              <a:t>8</a:t>
            </a:r>
            <a:r>
              <a:rPr lang="en-US" dirty="0" smtClean="0"/>
              <a:t> </a:t>
            </a:r>
            <a:r>
              <a:rPr lang="en-US" dirty="0" err="1" smtClean="0"/>
              <a:t>resturants</a:t>
            </a:r>
            <a:r>
              <a:rPr lang="en-US" dirty="0"/>
              <a:t>: Greek Restaurant, Indian Grill, Fishing Hole, Mexican Restaurant, 2 Captain D's and 2 </a:t>
            </a:r>
            <a:r>
              <a:rPr lang="en-US" dirty="0" smtClean="0"/>
              <a:t>McDonald's</a:t>
            </a:r>
            <a:endParaRPr lang="ru-RU" dirty="0" smtClean="0"/>
          </a:p>
          <a:p>
            <a:pPr algn="just"/>
            <a:r>
              <a:rPr lang="en-US" dirty="0" smtClean="0"/>
              <a:t>Golf Course, Bowling Alley</a:t>
            </a:r>
            <a:r>
              <a:rPr lang="ru-RU" dirty="0" smtClean="0"/>
              <a:t>, </a:t>
            </a:r>
            <a:r>
              <a:rPr lang="en-US" dirty="0" smtClean="0"/>
              <a:t>SUBWAY and Ross Dress for Less</a:t>
            </a:r>
          </a:p>
          <a:p>
            <a:pPr algn="just"/>
            <a:r>
              <a:rPr lang="en-US" sz="3000" dirty="0" smtClean="0"/>
              <a:t>Number of Gyms: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just"/>
            <a:r>
              <a:rPr lang="en-US" sz="3000" dirty="0" smtClean="0">
                <a:cs typeface="Arial" panose="020B0604020202020204" pitchFamily="34" charset="0"/>
              </a:rPr>
              <a:t>Index: </a:t>
            </a:r>
            <a:r>
              <a:rPr lang="en-US" sz="3000" b="1" dirty="0" smtClean="0">
                <a:cs typeface="Arial" panose="020B0604020202020204" pitchFamily="34" charset="0"/>
              </a:rPr>
              <a:t>4,69</a:t>
            </a:r>
            <a:endParaRPr lang="ru-RU" sz="3000" b="1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136" y="6019800"/>
            <a:ext cx="10328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Best place in Florida to open a new fitness club or gym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507</Words>
  <Application>Microsoft Office PowerPoint</Application>
  <PresentationFormat>Произвольный</PresentationFormat>
  <Paragraphs>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Corbel</vt:lpstr>
      <vt:lpstr>Wingdings</vt:lpstr>
      <vt:lpstr>Синий цифровой тоннель (16 x 9)</vt:lpstr>
      <vt:lpstr>THE BEST PLACE TO OPEN A GYM IN FLORIDA</vt:lpstr>
      <vt:lpstr>STAKEHOLDERS</vt:lpstr>
      <vt:lpstr>DATA</vt:lpstr>
      <vt:lpstr>THE NUMBER OF BUSINESSES IMPACTS ON THE NUMBER OF GYMS MORE THAN POPULATION</vt:lpstr>
      <vt:lpstr>THE MORE ASIAN POPULATION SHARE THE MORE NUMBER OF GYMS</vt:lpstr>
      <vt:lpstr>PREDICTIVE MODEL</vt:lpstr>
      <vt:lpstr>THE FEATURES THAT HAVE THE GREATEST INFLUENCE ON THE NUMBER OF GYM</vt:lpstr>
      <vt:lpstr>THE INDEX</vt:lpstr>
      <vt:lpstr>ZIP CODE 32505</vt:lpstr>
      <vt:lpstr>ZIP CODE 33323</vt:lpstr>
      <vt:lpstr>ZIP CODE 32801</vt:lpstr>
      <vt:lpstr>Florida Map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2019-06-01T06:52:51Z</dcterms:created>
  <dcterms:modified xsi:type="dcterms:W3CDTF">2019-06-02T17:38:36Z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