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8"/>
  </p:notesMasterIdLst>
  <p:sldIdLst>
    <p:sldId id="317" r:id="rId3"/>
    <p:sldId id="364" r:id="rId4"/>
    <p:sldId id="341" r:id="rId5"/>
    <p:sldId id="366" r:id="rId6"/>
    <p:sldId id="367" r:id="rId7"/>
    <p:sldId id="368" r:id="rId8"/>
    <p:sldId id="369" r:id="rId9"/>
    <p:sldId id="370" r:id="rId10"/>
    <p:sldId id="371" r:id="rId11"/>
    <p:sldId id="376" r:id="rId12"/>
    <p:sldId id="372" r:id="rId13"/>
    <p:sldId id="373" r:id="rId14"/>
    <p:sldId id="374" r:id="rId15"/>
    <p:sldId id="375" r:id="rId16"/>
    <p:sldId id="35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0000CC"/>
    <a:srgbClr val="000099"/>
    <a:srgbClr val="00CC00"/>
    <a:srgbClr val="33CCFF"/>
    <a:srgbClr val="56003B"/>
    <a:srgbClr val="485925"/>
    <a:srgbClr val="FFFFFF"/>
    <a:srgbClr val="870051"/>
    <a:srgbClr val="9436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4" autoAdjust="0"/>
    <p:restoredTop sz="93613" autoAdjust="0"/>
  </p:normalViewPr>
  <p:slideViewPr>
    <p:cSldViewPr>
      <p:cViewPr varScale="1">
        <p:scale>
          <a:sx n="114" d="100"/>
          <a:sy n="114" d="100"/>
        </p:scale>
        <p:origin x="1590"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2DAA3F-4872-4AED-84AC-F49D8EEFAAFB}" type="datetimeFigureOut">
              <a:rPr lang="en-GB" smtClean="0"/>
              <a:t>13/10/2020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468FFC-B63D-444C-BDEC-7F3D185E330D}" type="slidenum">
              <a:rPr lang="en-GB" smtClean="0"/>
              <a:t>‹#›</a:t>
            </a:fld>
            <a:endParaRPr lang="en-GB"/>
          </a:p>
        </p:txBody>
      </p:sp>
    </p:spTree>
    <p:extLst>
      <p:ext uri="{BB962C8B-B14F-4D97-AF65-F5344CB8AC3E}">
        <p14:creationId xmlns:p14="http://schemas.microsoft.com/office/powerpoint/2010/main" val="1431821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13/10/2020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734716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13/10/2020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621443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13/10/2020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2819704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13/10/2020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4127350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13/10/2020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594500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8A7ED4-8F74-4729-9600-DD4BF4CB6A8F}" type="datetimeFigureOut">
              <a:rPr lang="en-GB" smtClean="0"/>
              <a:t>13/10/2020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2202819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28A7ED4-8F74-4729-9600-DD4BF4CB6A8F}" type="datetimeFigureOut">
              <a:rPr lang="en-GB" smtClean="0"/>
              <a:t>13/10/2020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3937611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28A7ED4-8F74-4729-9600-DD4BF4CB6A8F}" type="datetimeFigureOut">
              <a:rPr lang="en-GB" smtClean="0"/>
              <a:t>13/10/2020</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2129476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28A7ED4-8F74-4729-9600-DD4BF4CB6A8F}" type="datetimeFigureOut">
              <a:rPr lang="en-GB" smtClean="0"/>
              <a:t>13/10/2020</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41399871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8A7ED4-8F74-4729-9600-DD4BF4CB6A8F}" type="datetimeFigureOut">
              <a:rPr lang="en-GB" smtClean="0"/>
              <a:t>13/10/2020</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3654415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8A7ED4-8F74-4729-9600-DD4BF4CB6A8F}" type="datetimeFigureOut">
              <a:rPr lang="en-GB" smtClean="0"/>
              <a:t>13/10/2020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360164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13/10/2020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26412751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8A7ED4-8F74-4729-9600-DD4BF4CB6A8F}" type="datetimeFigureOut">
              <a:rPr lang="en-GB" smtClean="0"/>
              <a:t>13/10/2020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767990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13/10/2020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25073286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13/10/2020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3569643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8A7ED4-8F74-4729-9600-DD4BF4CB6A8F}" type="datetimeFigureOut">
              <a:rPr lang="en-GB" smtClean="0"/>
              <a:t>13/10/2020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3368986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28A7ED4-8F74-4729-9600-DD4BF4CB6A8F}" type="datetimeFigureOut">
              <a:rPr lang="en-GB" smtClean="0"/>
              <a:t>13/10/2020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4173771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28A7ED4-8F74-4729-9600-DD4BF4CB6A8F}" type="datetimeFigureOut">
              <a:rPr lang="en-GB" smtClean="0"/>
              <a:t>13/10/2020</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194883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28A7ED4-8F74-4729-9600-DD4BF4CB6A8F}" type="datetimeFigureOut">
              <a:rPr lang="en-GB" smtClean="0"/>
              <a:t>13/10/2020</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018293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8A7ED4-8F74-4729-9600-DD4BF4CB6A8F}" type="datetimeFigureOut">
              <a:rPr lang="en-GB" smtClean="0"/>
              <a:t>13/10/2020</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70584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8A7ED4-8F74-4729-9600-DD4BF4CB6A8F}" type="datetimeFigureOut">
              <a:rPr lang="en-GB" smtClean="0"/>
              <a:t>13/10/2020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3515078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8A7ED4-8F74-4729-9600-DD4BF4CB6A8F}" type="datetimeFigureOut">
              <a:rPr lang="en-GB" smtClean="0"/>
              <a:t>13/10/2020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982064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8A7ED4-8F74-4729-9600-DD4BF4CB6A8F}" type="datetimeFigureOut">
              <a:rPr lang="en-GB" smtClean="0"/>
              <a:t>13/10/2020</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593BF5-CFC7-48C8-BD13-4F36EC4CD424}" type="slidenum">
              <a:rPr lang="en-GB" smtClean="0"/>
              <a:t>‹#›</a:t>
            </a:fld>
            <a:endParaRPr lang="en-GB" dirty="0"/>
          </a:p>
        </p:txBody>
      </p:sp>
    </p:spTree>
    <p:extLst>
      <p:ext uri="{BB962C8B-B14F-4D97-AF65-F5344CB8AC3E}">
        <p14:creationId xmlns:p14="http://schemas.microsoft.com/office/powerpoint/2010/main" val="23654449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8A7ED4-8F74-4729-9600-DD4BF4CB6A8F}" type="datetimeFigureOut">
              <a:rPr lang="en-GB" smtClean="0"/>
              <a:t>13/10/2020</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593BF5-CFC7-48C8-BD13-4F36EC4CD424}" type="slidenum">
              <a:rPr lang="en-GB" smtClean="0"/>
              <a:t>‹#›</a:t>
            </a:fld>
            <a:endParaRPr lang="en-GB" dirty="0"/>
          </a:p>
        </p:txBody>
      </p:sp>
    </p:spTree>
    <p:extLst>
      <p:ext uri="{BB962C8B-B14F-4D97-AF65-F5344CB8AC3E}">
        <p14:creationId xmlns:p14="http://schemas.microsoft.com/office/powerpoint/2010/main" val="41113576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tm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tmp"/><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tmp"/><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tmp"/><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477" y="1484784"/>
            <a:ext cx="7772400" cy="1470025"/>
          </a:xfrm>
        </p:spPr>
        <p:txBody>
          <a:bodyPr/>
          <a:lstStyle/>
          <a:p>
            <a:r>
              <a:rPr lang="en-GB" b="1" dirty="0">
                <a:solidFill>
                  <a:srgbClr val="FF0000"/>
                </a:solidFill>
              </a:rPr>
              <a:t>GUI Building with </a:t>
            </a:r>
            <a:r>
              <a:rPr lang="en-GB" b="1" dirty="0" err="1">
                <a:solidFill>
                  <a:srgbClr val="FF0000"/>
                </a:solidFill>
              </a:rPr>
              <a:t>TKinter</a:t>
            </a:r>
            <a:endParaRPr lang="en-GB" b="1" dirty="0">
              <a:solidFill>
                <a:srgbClr val="FF0000"/>
              </a:solidFill>
            </a:endParaRPr>
          </a:p>
        </p:txBody>
      </p:sp>
      <p:sp>
        <p:nvSpPr>
          <p:cNvPr id="3" name="Subtitle 2"/>
          <p:cNvSpPr>
            <a:spLocks noGrp="1"/>
          </p:cNvSpPr>
          <p:nvPr>
            <p:ph type="subTitle" idx="1"/>
          </p:nvPr>
        </p:nvSpPr>
        <p:spPr>
          <a:xfrm>
            <a:off x="1406277" y="2492896"/>
            <a:ext cx="6400800" cy="1752600"/>
          </a:xfrm>
        </p:spPr>
        <p:txBody>
          <a:bodyPr/>
          <a:lstStyle/>
          <a:p>
            <a:r>
              <a:rPr lang="en-GB">
                <a:solidFill>
                  <a:schemeClr val="tx1"/>
                </a:solidFill>
              </a:rPr>
              <a:t>Lesson 3 – </a:t>
            </a:r>
            <a:r>
              <a:rPr lang="en-GB" dirty="0">
                <a:solidFill>
                  <a:schemeClr val="tx1"/>
                </a:solidFill>
              </a:rPr>
              <a:t>more widgets</a:t>
            </a:r>
          </a:p>
        </p:txBody>
      </p:sp>
      <p:pic>
        <p:nvPicPr>
          <p:cNvPr id="5" name="Picture 4" descr="A close up of a sign&#10;&#10;Description automatically generated">
            <a:extLst>
              <a:ext uri="{FF2B5EF4-FFF2-40B4-BE49-F238E27FC236}">
                <a16:creationId xmlns:a16="http://schemas.microsoft.com/office/drawing/2014/main" id="{4F3F5025-7868-4D79-B31C-252417A226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195" y="478853"/>
            <a:ext cx="4102964" cy="1024217"/>
          </a:xfrm>
          <a:prstGeom prst="rect">
            <a:avLst/>
          </a:prstGeom>
        </p:spPr>
      </p:pic>
      <p:pic>
        <p:nvPicPr>
          <p:cNvPr id="7" name="Picture 6" descr="Screen Clipping">
            <a:extLst>
              <a:ext uri="{FF2B5EF4-FFF2-40B4-BE49-F238E27FC236}">
                <a16:creationId xmlns:a16="http://schemas.microsoft.com/office/drawing/2014/main" id="{6FFD2011-43B0-47F0-ACED-54E0FECC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0472" y="4657300"/>
            <a:ext cx="1251648" cy="1355334"/>
          </a:xfrm>
          <a:prstGeom prst="rect">
            <a:avLst/>
          </a:prstGeom>
        </p:spPr>
      </p:pic>
      <p:pic>
        <p:nvPicPr>
          <p:cNvPr id="9" name="Picture 8">
            <a:extLst>
              <a:ext uri="{FF2B5EF4-FFF2-40B4-BE49-F238E27FC236}">
                <a16:creationId xmlns:a16="http://schemas.microsoft.com/office/drawing/2014/main" id="{EF1B6709-9849-45B5-8702-57D8A6C93AEA}"/>
              </a:ext>
            </a:extLst>
          </p:cNvPr>
          <p:cNvPicPr/>
          <p:nvPr/>
        </p:nvPicPr>
        <p:blipFill rotWithShape="1">
          <a:blip r:embed="rId4">
            <a:extLst>
              <a:ext uri="{28A0092B-C50C-407E-A947-70E740481C1C}">
                <a14:useLocalDpi xmlns:a14="http://schemas.microsoft.com/office/drawing/2010/main" val="0"/>
              </a:ext>
            </a:extLst>
          </a:blip>
          <a:srcRect b="51301"/>
          <a:stretch/>
        </p:blipFill>
        <p:spPr bwMode="auto">
          <a:xfrm>
            <a:off x="1339627" y="4661701"/>
            <a:ext cx="3060845" cy="1339284"/>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389416C0-7896-49C4-9519-46C9DDFA77F0}"/>
              </a:ext>
            </a:extLst>
          </p:cNvPr>
          <p:cNvPicPr/>
          <p:nvPr/>
        </p:nvPicPr>
        <p:blipFill>
          <a:blip r:embed="rId5">
            <a:extLst>
              <a:ext uri="{28A0092B-C50C-407E-A947-70E740481C1C}">
                <a14:useLocalDpi xmlns:a14="http://schemas.microsoft.com/office/drawing/2010/main" val="0"/>
              </a:ext>
            </a:extLst>
          </a:blip>
          <a:stretch>
            <a:fillRect/>
          </a:stretch>
        </p:blipFill>
        <p:spPr>
          <a:xfrm>
            <a:off x="1353237" y="3693004"/>
            <a:ext cx="4298883" cy="931516"/>
          </a:xfrm>
          <a:prstGeom prst="rect">
            <a:avLst/>
          </a:prstGeom>
          <a:ln>
            <a:solidFill>
              <a:schemeClr val="accent1"/>
            </a:solidFill>
          </a:ln>
        </p:spPr>
      </p:pic>
      <p:pic>
        <p:nvPicPr>
          <p:cNvPr id="11" name="Picture 10">
            <a:extLst>
              <a:ext uri="{FF2B5EF4-FFF2-40B4-BE49-F238E27FC236}">
                <a16:creationId xmlns:a16="http://schemas.microsoft.com/office/drawing/2014/main" id="{458A351C-DD21-4984-BDF8-FA0218F3B1BF}"/>
              </a:ext>
            </a:extLst>
          </p:cNvPr>
          <p:cNvPicPr/>
          <p:nvPr/>
        </p:nvPicPr>
        <p:blipFill>
          <a:blip r:embed="rId6">
            <a:extLst>
              <a:ext uri="{28A0092B-C50C-407E-A947-70E740481C1C}">
                <a14:useLocalDpi xmlns:a14="http://schemas.microsoft.com/office/drawing/2010/main" val="0"/>
              </a:ext>
            </a:extLst>
          </a:blip>
          <a:stretch>
            <a:fillRect/>
          </a:stretch>
        </p:blipFill>
        <p:spPr>
          <a:xfrm>
            <a:off x="5652120" y="3688416"/>
            <a:ext cx="2304256" cy="2332872"/>
          </a:xfrm>
          <a:prstGeom prst="rect">
            <a:avLst/>
          </a:prstGeom>
        </p:spPr>
      </p:pic>
    </p:spTree>
    <p:extLst>
      <p:ext uri="{BB962C8B-B14F-4D97-AF65-F5344CB8AC3E}">
        <p14:creationId xmlns:p14="http://schemas.microsoft.com/office/powerpoint/2010/main" val="85911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308526"/>
            <a:ext cx="3024336" cy="5144810"/>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sz="2400" b="1" dirty="0"/>
              <a:t>The </a:t>
            </a:r>
            <a:r>
              <a:rPr lang="en-GB" sz="2400" b="1" dirty="0" err="1"/>
              <a:t>CheckBox</a:t>
            </a:r>
            <a:r>
              <a:rPr lang="en-GB" sz="2400" b="1" dirty="0"/>
              <a:t> Widget</a:t>
            </a:r>
            <a:endParaRPr lang="en-GB" sz="2400" dirty="0"/>
          </a:p>
          <a:p>
            <a:pPr marL="0" indent="0">
              <a:buNone/>
            </a:pPr>
            <a:endParaRPr lang="en-GB" sz="1400" dirty="0"/>
          </a:p>
          <a:p>
            <a:pPr marL="0" indent="0">
              <a:buNone/>
            </a:pPr>
            <a:r>
              <a:rPr lang="en-GB" sz="1400" dirty="0"/>
              <a:t>Outputting 1s and 0s is fine for testing the value of the box, but what if we want it to represent something? </a:t>
            </a:r>
          </a:p>
          <a:p>
            <a:pPr marL="0" indent="0">
              <a:buNone/>
            </a:pPr>
            <a:endParaRPr lang="en-GB" sz="1400" dirty="0"/>
          </a:p>
          <a:p>
            <a:pPr marL="0" indent="0">
              <a:buNone/>
            </a:pPr>
            <a:r>
              <a:rPr lang="en-GB" sz="1400" dirty="0"/>
              <a:t>Let’s adjust the </a:t>
            </a:r>
            <a:r>
              <a:rPr lang="en-GB" sz="1400" dirty="0" err="1"/>
              <a:t>on_click</a:t>
            </a:r>
            <a:r>
              <a:rPr lang="en-GB" sz="1400" dirty="0"/>
              <a:t> function code now so that we’re outputting a string value instead of just the number. </a:t>
            </a:r>
            <a:endParaRPr lang="en-US" sz="1400" dirty="0"/>
          </a:p>
          <a:p>
            <a:pPr marL="0" indent="0">
              <a:buNone/>
            </a:pPr>
            <a:endParaRPr lang="en-GB" sz="1400" dirty="0"/>
          </a:p>
          <a:p>
            <a:pPr marL="0" indent="0">
              <a:buNone/>
            </a:pPr>
            <a:endParaRPr lang="en-GB" sz="1400" dirty="0"/>
          </a:p>
        </p:txBody>
      </p:sp>
      <p:sp>
        <p:nvSpPr>
          <p:cNvPr id="10" name="Title 1">
            <a:extLst>
              <a:ext uri="{FF2B5EF4-FFF2-40B4-BE49-F238E27FC236}">
                <a16:creationId xmlns:a16="http://schemas.microsoft.com/office/drawing/2014/main" id="{E1A2A60F-7FA0-48F3-943F-B8D49C761127}"/>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more widgets</a:t>
            </a:r>
          </a:p>
        </p:txBody>
      </p:sp>
      <p:pic>
        <p:nvPicPr>
          <p:cNvPr id="6" name="Picture 5">
            <a:extLst>
              <a:ext uri="{FF2B5EF4-FFF2-40B4-BE49-F238E27FC236}">
                <a16:creationId xmlns:a16="http://schemas.microsoft.com/office/drawing/2014/main" id="{34CC6915-4147-48E3-BC17-32D5B0C98F8B}"/>
              </a:ext>
            </a:extLst>
          </p:cNvPr>
          <p:cNvPicPr>
            <a:picLocks noChangeAspect="1"/>
          </p:cNvPicPr>
          <p:nvPr/>
        </p:nvPicPr>
        <p:blipFill rotWithShape="1">
          <a:blip r:embed="rId2"/>
          <a:srcRect r="19167"/>
          <a:stretch/>
        </p:blipFill>
        <p:spPr>
          <a:xfrm>
            <a:off x="3347864" y="1329655"/>
            <a:ext cx="5328592" cy="5367174"/>
          </a:xfrm>
          <a:prstGeom prst="rect">
            <a:avLst/>
          </a:prstGeom>
        </p:spPr>
      </p:pic>
      <p:pic>
        <p:nvPicPr>
          <p:cNvPr id="5" name="Picture 4">
            <a:extLst>
              <a:ext uri="{FF2B5EF4-FFF2-40B4-BE49-F238E27FC236}">
                <a16:creationId xmlns:a16="http://schemas.microsoft.com/office/drawing/2014/main" id="{DAADDFB0-FE0E-481D-8536-2CC735F78953}"/>
              </a:ext>
            </a:extLst>
          </p:cNvPr>
          <p:cNvPicPr>
            <a:picLocks noChangeAspect="1"/>
          </p:cNvPicPr>
          <p:nvPr/>
        </p:nvPicPr>
        <p:blipFill>
          <a:blip r:embed="rId3"/>
          <a:stretch>
            <a:fillRect/>
          </a:stretch>
        </p:blipFill>
        <p:spPr>
          <a:xfrm>
            <a:off x="7220595" y="764704"/>
            <a:ext cx="1568531" cy="28068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a:extLst>
              <a:ext uri="{FF2B5EF4-FFF2-40B4-BE49-F238E27FC236}">
                <a16:creationId xmlns:a16="http://schemas.microsoft.com/office/drawing/2014/main" id="{DAC9BAF8-CF4F-4668-ACDB-D757FE6BB744}"/>
              </a:ext>
            </a:extLst>
          </p:cNvPr>
          <p:cNvSpPr/>
          <p:nvPr/>
        </p:nvSpPr>
        <p:spPr>
          <a:xfrm>
            <a:off x="3275856" y="1556792"/>
            <a:ext cx="3600400" cy="19442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19958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335692"/>
            <a:ext cx="8493544" cy="3029412"/>
          </a:xfrm>
          <a:ln>
            <a:noFill/>
          </a:ln>
        </p:spPr>
        <p:style>
          <a:lnRef idx="2">
            <a:schemeClr val="accent3"/>
          </a:lnRef>
          <a:fillRef idx="1">
            <a:schemeClr val="lt1"/>
          </a:fillRef>
          <a:effectRef idx="0">
            <a:schemeClr val="accent3"/>
          </a:effectRef>
          <a:fontRef idx="minor">
            <a:schemeClr val="dk1"/>
          </a:fontRef>
        </p:style>
        <p:txBody>
          <a:bodyPr>
            <a:normAutofit fontScale="70000" lnSpcReduction="20000"/>
          </a:bodyPr>
          <a:lstStyle/>
          <a:p>
            <a:pPr marL="0" indent="0">
              <a:buNone/>
            </a:pPr>
            <a:r>
              <a:rPr lang="en-GB" sz="4600" b="1" dirty="0"/>
              <a:t>Radio Buttons</a:t>
            </a:r>
            <a:endParaRPr lang="en-US" sz="4600" b="1" dirty="0"/>
          </a:p>
          <a:p>
            <a:pPr marL="0" indent="0">
              <a:buNone/>
            </a:pPr>
            <a:endParaRPr lang="en-GB" dirty="0"/>
          </a:p>
          <a:p>
            <a:pPr marL="0" indent="0">
              <a:buNone/>
            </a:pPr>
            <a:r>
              <a:rPr lang="en-GB" dirty="0"/>
              <a:t>Similar to check boxes, radio buttons can also be created to get user inputs. But radio buttons differ in that they only allow one option from a list of options to be selected. And because of this we assign multiple radio button widgets to just one variable. Furthermore, we create only one variable to hold the value of the selected radio button.</a:t>
            </a:r>
            <a:endParaRPr lang="en-US" dirty="0"/>
          </a:p>
          <a:p>
            <a:pPr marL="0" indent="0">
              <a:buNone/>
            </a:pPr>
            <a:endParaRPr lang="en-GB" dirty="0"/>
          </a:p>
          <a:p>
            <a:pPr marL="0" indent="0">
              <a:buNone/>
            </a:pPr>
            <a:r>
              <a:rPr lang="en-GB" dirty="0"/>
              <a:t>To create a radio button we use the following code:</a:t>
            </a:r>
            <a:endParaRPr lang="en-US" dirty="0"/>
          </a:p>
        </p:txBody>
      </p:sp>
      <p:grpSp>
        <p:nvGrpSpPr>
          <p:cNvPr id="7" name="Group 6">
            <a:extLst>
              <a:ext uri="{FF2B5EF4-FFF2-40B4-BE49-F238E27FC236}">
                <a16:creationId xmlns:a16="http://schemas.microsoft.com/office/drawing/2014/main" id="{5E43C712-C24E-46DB-AE94-20CC9A188B0B}"/>
              </a:ext>
            </a:extLst>
          </p:cNvPr>
          <p:cNvGrpSpPr/>
          <p:nvPr/>
        </p:nvGrpSpPr>
        <p:grpSpPr>
          <a:xfrm>
            <a:off x="942368" y="4652202"/>
            <a:ext cx="7547646" cy="1568696"/>
            <a:chOff x="3182921" y="4524600"/>
            <a:chExt cx="5552349" cy="1302599"/>
          </a:xfrm>
        </p:grpSpPr>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3217212" y="4731035"/>
              <a:ext cx="5469208" cy="1096164"/>
            </a:xfrm>
            <a:prstGeom prst="rect">
              <a:avLst/>
            </a:prstGeom>
            <a:ln>
              <a:solidFill>
                <a:schemeClr val="accent1"/>
              </a:solidFill>
            </a:ln>
          </p:spPr>
        </p:pic>
        <p:sp>
          <p:nvSpPr>
            <p:cNvPr id="14" name="Rectangle 13"/>
            <p:cNvSpPr/>
            <p:nvPr/>
          </p:nvSpPr>
          <p:spPr>
            <a:xfrm>
              <a:off x="3182921" y="4941168"/>
              <a:ext cx="5552349" cy="417019"/>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5" name="Straight Arrow Connector 14"/>
            <p:cNvCxnSpPr/>
            <p:nvPr/>
          </p:nvCxnSpPr>
          <p:spPr>
            <a:xfrm flipH="1">
              <a:off x="5724128" y="4524600"/>
              <a:ext cx="234967" cy="358835"/>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sp>
        <p:nvSpPr>
          <p:cNvPr id="11" name="Title 1">
            <a:extLst>
              <a:ext uri="{FF2B5EF4-FFF2-40B4-BE49-F238E27FC236}">
                <a16:creationId xmlns:a16="http://schemas.microsoft.com/office/drawing/2014/main" id="{7B5D395B-3EBC-428E-B79B-AEAA97BCAFE0}"/>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more widgets</a:t>
            </a:r>
          </a:p>
        </p:txBody>
      </p:sp>
    </p:spTree>
    <p:extLst>
      <p:ext uri="{BB962C8B-B14F-4D97-AF65-F5344CB8AC3E}">
        <p14:creationId xmlns:p14="http://schemas.microsoft.com/office/powerpoint/2010/main" val="193191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208" y="1174063"/>
            <a:ext cx="8853584" cy="3943425"/>
          </a:xfrm>
          <a:ln>
            <a:noFill/>
          </a:ln>
        </p:spPr>
        <p:style>
          <a:lnRef idx="2">
            <a:schemeClr val="accent3"/>
          </a:lnRef>
          <a:fillRef idx="1">
            <a:schemeClr val="lt1"/>
          </a:fillRef>
          <a:effectRef idx="0">
            <a:schemeClr val="accent3"/>
          </a:effectRef>
          <a:fontRef idx="minor">
            <a:schemeClr val="dk1"/>
          </a:fontRef>
        </p:style>
        <p:txBody>
          <a:bodyPr>
            <a:normAutofit fontScale="55000" lnSpcReduction="20000"/>
          </a:bodyPr>
          <a:lstStyle/>
          <a:p>
            <a:pPr marL="0" indent="0">
              <a:buNone/>
            </a:pPr>
            <a:r>
              <a:rPr lang="en-GB" sz="5900" b="1" dirty="0"/>
              <a:t>Radio Buttons</a:t>
            </a:r>
            <a:endParaRPr lang="en-US" sz="5900" b="1"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You can see from the code above that a </a:t>
            </a:r>
            <a:r>
              <a:rPr lang="en-GB" dirty="0" err="1"/>
              <a:t>tkinter</a:t>
            </a:r>
            <a:r>
              <a:rPr lang="en-GB" dirty="0"/>
              <a:t> integer variable has been created and is used to hold the value of the selected radio button. Also, each radio button produced has been assigned to the same variable (“</a:t>
            </a:r>
            <a:r>
              <a:rPr lang="en-GB" i="1" dirty="0" err="1"/>
              <a:t>rb</a:t>
            </a:r>
            <a:r>
              <a:rPr lang="en-GB" dirty="0"/>
              <a:t>”). Also, we have chosen the values that each radio button represents. Because the </a:t>
            </a:r>
            <a:r>
              <a:rPr lang="en-GB" dirty="0" err="1"/>
              <a:t>tkinter</a:t>
            </a:r>
            <a:r>
              <a:rPr lang="en-GB" dirty="0"/>
              <a:t> variable created to store the radio button values is an integer variable (</a:t>
            </a:r>
            <a:r>
              <a:rPr lang="en-GB" i="1" dirty="0" err="1"/>
              <a:t>IntVar</a:t>
            </a:r>
            <a:r>
              <a:rPr lang="en-GB" i="1" dirty="0"/>
              <a:t>()</a:t>
            </a:r>
            <a:r>
              <a:rPr lang="en-GB" dirty="0"/>
              <a:t>), the button values must be numerical. However, if we created a </a:t>
            </a:r>
            <a:r>
              <a:rPr lang="en-GB" dirty="0" err="1"/>
              <a:t>tkinter</a:t>
            </a:r>
            <a:r>
              <a:rPr lang="en-GB" dirty="0"/>
              <a:t> variable of string data type (</a:t>
            </a:r>
            <a:r>
              <a:rPr lang="en-GB" i="1" dirty="0" err="1"/>
              <a:t>StringVar</a:t>
            </a:r>
            <a:r>
              <a:rPr lang="en-GB" i="1" dirty="0"/>
              <a:t>()</a:t>
            </a:r>
            <a:r>
              <a:rPr lang="en-GB" dirty="0"/>
              <a:t>), we could have a string for the value of our radio buttons:</a:t>
            </a:r>
          </a:p>
        </p:txBody>
      </p:sp>
      <p:grpSp>
        <p:nvGrpSpPr>
          <p:cNvPr id="8" name="Group 7">
            <a:extLst>
              <a:ext uri="{FF2B5EF4-FFF2-40B4-BE49-F238E27FC236}">
                <a16:creationId xmlns:a16="http://schemas.microsoft.com/office/drawing/2014/main" id="{45B1DDBF-F80C-46D8-A6F2-69D58FAA4CD0}"/>
              </a:ext>
            </a:extLst>
          </p:cNvPr>
          <p:cNvGrpSpPr/>
          <p:nvPr/>
        </p:nvGrpSpPr>
        <p:grpSpPr>
          <a:xfrm>
            <a:off x="827584" y="1772816"/>
            <a:ext cx="7471086" cy="1323406"/>
            <a:chOff x="3241565" y="1889570"/>
            <a:chExt cx="5552349" cy="1096164"/>
          </a:xfrm>
        </p:grpSpPr>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3275856" y="1889570"/>
              <a:ext cx="5469208" cy="1096164"/>
            </a:xfrm>
            <a:prstGeom prst="rect">
              <a:avLst/>
            </a:prstGeom>
            <a:ln>
              <a:solidFill>
                <a:schemeClr val="accent1"/>
              </a:solidFill>
            </a:ln>
          </p:spPr>
        </p:pic>
        <p:sp>
          <p:nvSpPr>
            <p:cNvPr id="14" name="Rectangle 13"/>
            <p:cNvSpPr/>
            <p:nvPr/>
          </p:nvSpPr>
          <p:spPr>
            <a:xfrm>
              <a:off x="3241565" y="2099703"/>
              <a:ext cx="5552349" cy="417019"/>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 name="Group 6">
            <a:extLst>
              <a:ext uri="{FF2B5EF4-FFF2-40B4-BE49-F238E27FC236}">
                <a16:creationId xmlns:a16="http://schemas.microsoft.com/office/drawing/2014/main" id="{4E67EB12-7923-4141-AE3E-6E6A438DA7AE}"/>
              </a:ext>
            </a:extLst>
          </p:cNvPr>
          <p:cNvGrpSpPr/>
          <p:nvPr/>
        </p:nvGrpSpPr>
        <p:grpSpPr>
          <a:xfrm>
            <a:off x="1187624" y="5279117"/>
            <a:ext cx="7138571" cy="1371672"/>
            <a:chOff x="1875302" y="5812589"/>
            <a:chExt cx="5512705" cy="838200"/>
          </a:xfrm>
        </p:grpSpPr>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1979712" y="5831639"/>
              <a:ext cx="5408295" cy="819150"/>
            </a:xfrm>
            <a:prstGeom prst="rect">
              <a:avLst/>
            </a:prstGeom>
            <a:ln>
              <a:solidFill>
                <a:schemeClr val="accent1"/>
              </a:solidFill>
            </a:ln>
          </p:spPr>
        </p:pic>
        <p:sp>
          <p:nvSpPr>
            <p:cNvPr id="11" name="Rectangle 10"/>
            <p:cNvSpPr/>
            <p:nvPr/>
          </p:nvSpPr>
          <p:spPr>
            <a:xfrm>
              <a:off x="6047252" y="5954829"/>
              <a:ext cx="1333500" cy="20002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Rectangle 11"/>
            <p:cNvSpPr/>
            <p:nvPr/>
          </p:nvSpPr>
          <p:spPr>
            <a:xfrm>
              <a:off x="1875302" y="5812589"/>
              <a:ext cx="1743075" cy="19050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3" name="Title 1">
            <a:extLst>
              <a:ext uri="{FF2B5EF4-FFF2-40B4-BE49-F238E27FC236}">
                <a16:creationId xmlns:a16="http://schemas.microsoft.com/office/drawing/2014/main" id="{7E8E8C35-3C9E-4E7A-8B33-67FB67A6F339}"/>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more widgets</a:t>
            </a:r>
          </a:p>
        </p:txBody>
      </p:sp>
    </p:spTree>
    <p:extLst>
      <p:ext uri="{BB962C8B-B14F-4D97-AF65-F5344CB8AC3E}">
        <p14:creationId xmlns:p14="http://schemas.microsoft.com/office/powerpoint/2010/main" val="402371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980728"/>
            <a:ext cx="8856984" cy="5688632"/>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sz="2400" b="1" dirty="0"/>
              <a:t>Radio Buttons</a:t>
            </a:r>
          </a:p>
          <a:p>
            <a:pPr marL="0" indent="0">
              <a:buNone/>
            </a:pPr>
            <a:r>
              <a:rPr lang="en-GB" sz="1800" dirty="0"/>
              <a:t>As you can see from the code below, we can then use the .get() method to retrieve the value of the radio button variable. Once again, in the example given the chosen radio button’s value is simply being displayed in a text box.</a:t>
            </a:r>
          </a:p>
          <a:p>
            <a:pPr marL="0" indent="0">
              <a:buNone/>
            </a:pPr>
            <a:endParaRPr lang="en-GB" sz="1500" dirty="0"/>
          </a:p>
          <a:p>
            <a:pPr marL="0" indent="0">
              <a:buNone/>
            </a:pPr>
            <a:endParaRPr lang="en-GB" sz="1500" dirty="0"/>
          </a:p>
          <a:p>
            <a:pPr marL="0" indent="0">
              <a:buNone/>
            </a:pPr>
            <a:endParaRPr lang="en-GB" sz="1500" dirty="0"/>
          </a:p>
          <a:p>
            <a:pPr marL="0" indent="0">
              <a:buNone/>
            </a:pPr>
            <a:endParaRPr lang="en-GB" sz="1500" dirty="0"/>
          </a:p>
          <a:p>
            <a:pPr marL="0" indent="0">
              <a:buNone/>
            </a:pPr>
            <a:endParaRPr lang="en-GB" sz="1500" dirty="0"/>
          </a:p>
          <a:p>
            <a:pPr marL="0" indent="0">
              <a:buNone/>
            </a:pPr>
            <a:endParaRPr lang="en-US" sz="1500" dirty="0"/>
          </a:p>
          <a:p>
            <a:pPr marL="0" indent="0">
              <a:buNone/>
            </a:pPr>
            <a:endParaRPr lang="en-US" sz="1400" b="1"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pic>
        <p:nvPicPr>
          <p:cNvPr id="13" name="Picture 12"/>
          <p:cNvPicPr/>
          <p:nvPr/>
        </p:nvPicPr>
        <p:blipFill>
          <a:blip r:embed="rId2">
            <a:extLst>
              <a:ext uri="{28A0092B-C50C-407E-A947-70E740481C1C}">
                <a14:useLocalDpi xmlns:a14="http://schemas.microsoft.com/office/drawing/2010/main" val="0"/>
              </a:ext>
            </a:extLst>
          </a:blip>
          <a:stretch>
            <a:fillRect/>
          </a:stretch>
        </p:blipFill>
        <p:spPr>
          <a:xfrm>
            <a:off x="851174" y="2565702"/>
            <a:ext cx="4705350" cy="3886835"/>
          </a:xfrm>
          <a:prstGeom prst="rect">
            <a:avLst/>
          </a:prstGeom>
          <a:ln>
            <a:solidFill>
              <a:schemeClr val="accent1"/>
            </a:solidFill>
          </a:ln>
        </p:spPr>
      </p:pic>
      <p:pic>
        <p:nvPicPr>
          <p:cNvPr id="15" name="Picture 14"/>
          <p:cNvPicPr/>
          <p:nvPr/>
        </p:nvPicPr>
        <p:blipFill>
          <a:blip r:embed="rId3">
            <a:extLst>
              <a:ext uri="{28A0092B-C50C-407E-A947-70E740481C1C}">
                <a14:useLocalDpi xmlns:a14="http://schemas.microsoft.com/office/drawing/2010/main" val="0"/>
              </a:ext>
            </a:extLst>
          </a:blip>
          <a:stretch>
            <a:fillRect/>
          </a:stretch>
        </p:blipFill>
        <p:spPr>
          <a:xfrm>
            <a:off x="5940152" y="3140968"/>
            <a:ext cx="2160240" cy="2736304"/>
          </a:xfrm>
          <a:prstGeom prst="rect">
            <a:avLst/>
          </a:prstGeom>
        </p:spPr>
      </p:pic>
      <p:sp>
        <p:nvSpPr>
          <p:cNvPr id="9" name="Title 1">
            <a:extLst>
              <a:ext uri="{FF2B5EF4-FFF2-40B4-BE49-F238E27FC236}">
                <a16:creationId xmlns:a16="http://schemas.microsoft.com/office/drawing/2014/main" id="{D6FBB126-A2EF-4F24-86B3-7608A7092BA3}"/>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more widgets</a:t>
            </a:r>
          </a:p>
        </p:txBody>
      </p:sp>
    </p:spTree>
    <p:extLst>
      <p:ext uri="{BB962C8B-B14F-4D97-AF65-F5344CB8AC3E}">
        <p14:creationId xmlns:p14="http://schemas.microsoft.com/office/powerpoint/2010/main" val="370757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2</a:t>
            </a:r>
          </a:p>
        </p:txBody>
      </p:sp>
      <p:sp>
        <p:nvSpPr>
          <p:cNvPr id="3" name="Content Placeholder 2"/>
          <p:cNvSpPr>
            <a:spLocks noGrp="1"/>
          </p:cNvSpPr>
          <p:nvPr>
            <p:ph idx="1"/>
          </p:nvPr>
        </p:nvSpPr>
        <p:spPr>
          <a:xfrm>
            <a:off x="467544" y="1268760"/>
            <a:ext cx="8136904" cy="5170586"/>
          </a:xfrm>
        </p:spPr>
        <p:txBody>
          <a:bodyPr/>
          <a:lstStyle/>
          <a:p>
            <a:pPr marL="0" indent="0">
              <a:buNone/>
            </a:pPr>
            <a:r>
              <a:rPr lang="en-GB"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82809">
            <a:off x="7803094" y="509895"/>
            <a:ext cx="534804" cy="6396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503" y="450576"/>
            <a:ext cx="736986" cy="736986"/>
          </a:xfrm>
          <a:prstGeom prst="rect">
            <a:avLst/>
          </a:prstGeom>
        </p:spPr>
      </p:pic>
      <p:sp>
        <p:nvSpPr>
          <p:cNvPr id="8" name="TextBox 7"/>
          <p:cNvSpPr txBox="1"/>
          <p:nvPr/>
        </p:nvSpPr>
        <p:spPr>
          <a:xfrm rot="21058011">
            <a:off x="978053" y="1293268"/>
            <a:ext cx="934871" cy="369332"/>
          </a:xfrm>
          <a:prstGeom prst="rect">
            <a:avLst/>
          </a:prstGeom>
          <a:noFill/>
        </p:spPr>
        <p:txBody>
          <a:bodyPr wrap="none" rtlCol="0">
            <a:spAutoFit/>
          </a:bodyPr>
          <a:lstStyle/>
          <a:p>
            <a:r>
              <a:rPr lang="en-GB" dirty="0"/>
              <a:t>45mins</a:t>
            </a:r>
          </a:p>
        </p:txBody>
      </p:sp>
      <p:sp>
        <p:nvSpPr>
          <p:cNvPr id="7" name="Rectangle 6"/>
          <p:cNvSpPr/>
          <p:nvPr/>
        </p:nvSpPr>
        <p:spPr>
          <a:xfrm>
            <a:off x="539552" y="1904762"/>
            <a:ext cx="4291715" cy="4524315"/>
          </a:xfrm>
          <a:prstGeom prst="rect">
            <a:avLst/>
          </a:prstGeom>
        </p:spPr>
        <p:txBody>
          <a:bodyPr wrap="square">
            <a:spAutoFit/>
          </a:bodyPr>
          <a:lstStyle/>
          <a:p>
            <a:r>
              <a:rPr lang="en-US" dirty="0"/>
              <a:t>Create a questionnaire which asks the user for their name (entry), age (spin box), gender (radio button) and favorite hobbies from a choice of list of ten options (checkboxes).</a:t>
            </a:r>
          </a:p>
          <a:p>
            <a:endParaRPr lang="en-US" dirty="0"/>
          </a:p>
          <a:p>
            <a:r>
              <a:rPr lang="en-US" dirty="0"/>
              <a:t>The program will then display this in a textbox below.</a:t>
            </a:r>
          </a:p>
          <a:p>
            <a:endParaRPr lang="en-US" dirty="0"/>
          </a:p>
          <a:p>
            <a:r>
              <a:rPr lang="en-US" dirty="0"/>
              <a:t>Save your work as “lesson 3 activity 2”</a:t>
            </a:r>
          </a:p>
          <a:p>
            <a:endParaRPr lang="en-US" dirty="0"/>
          </a:p>
          <a:p>
            <a:r>
              <a:rPr lang="en-US" b="1" dirty="0"/>
              <a:t>Extension</a:t>
            </a:r>
            <a:r>
              <a:rPr lang="en-US" dirty="0"/>
              <a:t>: Research another widget – the “</a:t>
            </a:r>
            <a:r>
              <a:rPr lang="en-US" dirty="0" err="1"/>
              <a:t>combobox</a:t>
            </a:r>
            <a:r>
              <a:rPr lang="en-US" dirty="0"/>
              <a:t>” and see if you can include it in your questionnaire program. </a:t>
            </a:r>
          </a:p>
          <a:p>
            <a:endParaRPr lang="en-US" dirty="0"/>
          </a:p>
          <a:p>
            <a:r>
              <a:rPr lang="en-US" dirty="0"/>
              <a:t>Save the extension as “lesson 3 extension”</a:t>
            </a:r>
          </a:p>
        </p:txBody>
      </p:sp>
      <p:pic>
        <p:nvPicPr>
          <p:cNvPr id="10" name="Picture 9">
            <a:extLst>
              <a:ext uri="{FF2B5EF4-FFF2-40B4-BE49-F238E27FC236}">
                <a16:creationId xmlns:a16="http://schemas.microsoft.com/office/drawing/2014/main" id="{112F1175-6FB5-4DD4-8F22-8AD8D619E0B6}"/>
              </a:ext>
            </a:extLst>
          </p:cNvPr>
          <p:cNvPicPr>
            <a:picLocks noChangeAspect="1"/>
          </p:cNvPicPr>
          <p:nvPr/>
        </p:nvPicPr>
        <p:blipFill>
          <a:blip r:embed="rId4"/>
          <a:stretch>
            <a:fillRect/>
          </a:stretch>
        </p:blipFill>
        <p:spPr>
          <a:xfrm>
            <a:off x="5549816" y="1566990"/>
            <a:ext cx="2867425" cy="5020376"/>
          </a:xfrm>
          <a:prstGeom prst="rect">
            <a:avLst/>
          </a:prstGeom>
        </p:spPr>
      </p:pic>
    </p:spTree>
    <p:extLst>
      <p:ext uri="{BB962C8B-B14F-4D97-AF65-F5344CB8AC3E}">
        <p14:creationId xmlns:p14="http://schemas.microsoft.com/office/powerpoint/2010/main" val="943383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B59F434-4E7E-4BFF-908E-8716881CCBE4}"/>
              </a:ext>
            </a:extLst>
          </p:cNvPr>
          <p:cNvSpPr txBox="1">
            <a:spLocks/>
          </p:cNvSpPr>
          <p:nvPr/>
        </p:nvSpPr>
        <p:spPr>
          <a:xfrm>
            <a:off x="812793" y="188640"/>
            <a:ext cx="7662430" cy="854968"/>
          </a:xfrm>
          <a:prstGeom prst="rect">
            <a:avLst/>
          </a:prstGeom>
          <a:noFill/>
          <a:ln w="25400" cap="flat" cmpd="sng" algn="ctr">
            <a:noFill/>
            <a:prstDash val="solid"/>
          </a:ln>
        </p:spPr>
        <p:style>
          <a:lnRef idx="2">
            <a:schemeClr val="accent3"/>
          </a:lnRef>
          <a:fillRef idx="1">
            <a:schemeClr val="lt1"/>
          </a:fillRef>
          <a:effectRef idx="0">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GB" sz="3600" b="1" dirty="0">
                <a:solidFill>
                  <a:srgbClr val="FF0000"/>
                </a:solidFill>
              </a:rPr>
              <a:t>Uploading your work</a:t>
            </a:r>
          </a:p>
        </p:txBody>
      </p:sp>
      <p:sp>
        <p:nvSpPr>
          <p:cNvPr id="9" name="Content Placeholder 2">
            <a:extLst>
              <a:ext uri="{FF2B5EF4-FFF2-40B4-BE49-F238E27FC236}">
                <a16:creationId xmlns:a16="http://schemas.microsoft.com/office/drawing/2014/main" id="{27EF989E-BF48-4675-93E8-9BC7A91861F2}"/>
              </a:ext>
            </a:extLst>
          </p:cNvPr>
          <p:cNvSpPr>
            <a:spLocks noGrp="1"/>
          </p:cNvSpPr>
          <p:nvPr>
            <p:ph idx="1"/>
          </p:nvPr>
        </p:nvSpPr>
        <p:spPr>
          <a:xfrm>
            <a:off x="287524" y="1484784"/>
            <a:ext cx="8568952" cy="4729410"/>
          </a:xfrm>
        </p:spPr>
        <p:txBody>
          <a:bodyPr/>
          <a:lstStyle/>
          <a:p>
            <a:pPr marL="0" indent="0">
              <a:buNone/>
            </a:pPr>
            <a:r>
              <a:rPr lang="en-GB" dirty="0"/>
              <a:t>You should now have 1 complete Python file from today’s lesson (plus </a:t>
            </a:r>
            <a:r>
              <a:rPr lang="en-GB"/>
              <a:t>any extension work). </a:t>
            </a:r>
            <a:r>
              <a:rPr lang="en-GB" dirty="0"/>
              <a:t>On Google classroom you will find an assignment for this lesson, and you need to upload your completed Python file to this assignment. </a:t>
            </a:r>
          </a:p>
          <a:p>
            <a:pPr marL="0" indent="0">
              <a:buNone/>
            </a:pPr>
            <a:endParaRPr lang="en-GB" dirty="0"/>
          </a:p>
          <a:p>
            <a:pPr marL="0" indent="0">
              <a:buNone/>
            </a:pPr>
            <a:r>
              <a:rPr lang="en-GB" dirty="0"/>
              <a:t>If you have any problems doing this, please speak to your teacher.  </a:t>
            </a:r>
          </a:p>
        </p:txBody>
      </p:sp>
    </p:spTree>
    <p:extLst>
      <p:ext uri="{BB962C8B-B14F-4D97-AF65-F5344CB8AC3E}">
        <p14:creationId xmlns:p14="http://schemas.microsoft.com/office/powerpoint/2010/main" val="3643618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1</a:t>
            </a:r>
          </a:p>
        </p:txBody>
      </p:sp>
      <p:sp>
        <p:nvSpPr>
          <p:cNvPr id="3" name="Content Placeholder 2"/>
          <p:cNvSpPr>
            <a:spLocks noGrp="1"/>
          </p:cNvSpPr>
          <p:nvPr>
            <p:ph idx="1"/>
          </p:nvPr>
        </p:nvSpPr>
        <p:spPr>
          <a:xfrm>
            <a:off x="467544" y="1268760"/>
            <a:ext cx="8136904" cy="5170586"/>
          </a:xfrm>
        </p:spPr>
        <p:txBody>
          <a:bodyPr/>
          <a:lstStyle/>
          <a:p>
            <a:pPr marL="0" indent="0">
              <a:buNone/>
            </a:pPr>
            <a:r>
              <a:rPr lang="en-GB"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82809">
            <a:off x="7675679" y="451865"/>
            <a:ext cx="534804" cy="6396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333" y="500233"/>
            <a:ext cx="736986" cy="736986"/>
          </a:xfrm>
          <a:prstGeom prst="rect">
            <a:avLst/>
          </a:prstGeom>
        </p:spPr>
      </p:pic>
      <p:sp>
        <p:nvSpPr>
          <p:cNvPr id="8" name="TextBox 7"/>
          <p:cNvSpPr txBox="1"/>
          <p:nvPr/>
        </p:nvSpPr>
        <p:spPr>
          <a:xfrm rot="21058011">
            <a:off x="706475" y="1416959"/>
            <a:ext cx="713657" cy="369332"/>
          </a:xfrm>
          <a:prstGeom prst="rect">
            <a:avLst/>
          </a:prstGeom>
          <a:noFill/>
        </p:spPr>
        <p:txBody>
          <a:bodyPr wrap="none" rtlCol="0">
            <a:spAutoFit/>
          </a:bodyPr>
          <a:lstStyle/>
          <a:p>
            <a:r>
              <a:rPr lang="en-GB" dirty="0"/>
              <a:t>1 min</a:t>
            </a:r>
          </a:p>
        </p:txBody>
      </p:sp>
      <p:sp>
        <p:nvSpPr>
          <p:cNvPr id="9" name="TextBox 8"/>
          <p:cNvSpPr txBox="1"/>
          <p:nvPr/>
        </p:nvSpPr>
        <p:spPr>
          <a:xfrm>
            <a:off x="589347" y="2411760"/>
            <a:ext cx="3336359" cy="1200329"/>
          </a:xfrm>
          <a:prstGeom prst="rect">
            <a:avLst/>
          </a:prstGeom>
          <a:noFill/>
        </p:spPr>
        <p:txBody>
          <a:bodyPr wrap="square" rtlCol="0">
            <a:spAutoFit/>
          </a:bodyPr>
          <a:lstStyle/>
          <a:p>
            <a:r>
              <a:rPr lang="en-GB" sz="2400" dirty="0"/>
              <a:t>What widgets can you identify on this GUI program?</a:t>
            </a:r>
            <a:endParaRPr lang="en-US" sz="2400" dirty="0"/>
          </a:p>
        </p:txBody>
      </p:sp>
      <p:pic>
        <p:nvPicPr>
          <p:cNvPr id="4" name="Picture 3">
            <a:extLst>
              <a:ext uri="{FF2B5EF4-FFF2-40B4-BE49-F238E27FC236}">
                <a16:creationId xmlns:a16="http://schemas.microsoft.com/office/drawing/2014/main" id="{920F53F8-E972-4F8D-B29F-E3213F917C90}"/>
              </a:ext>
            </a:extLst>
          </p:cNvPr>
          <p:cNvPicPr>
            <a:picLocks noChangeAspect="1"/>
          </p:cNvPicPr>
          <p:nvPr/>
        </p:nvPicPr>
        <p:blipFill>
          <a:blip r:embed="rId4"/>
          <a:stretch>
            <a:fillRect/>
          </a:stretch>
        </p:blipFill>
        <p:spPr>
          <a:xfrm>
            <a:off x="4638154" y="1506504"/>
            <a:ext cx="2867425" cy="5020376"/>
          </a:xfrm>
          <a:prstGeom prst="rect">
            <a:avLst/>
          </a:prstGeom>
        </p:spPr>
      </p:pic>
    </p:spTree>
    <p:extLst>
      <p:ext uri="{BB962C8B-B14F-4D97-AF65-F5344CB8AC3E}">
        <p14:creationId xmlns:p14="http://schemas.microsoft.com/office/powerpoint/2010/main" val="1597876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2"/>
            <a:ext cx="5760640" cy="5109091"/>
          </a:xfrm>
          <a:noFill/>
          <a:ln>
            <a:noFill/>
          </a:ln>
        </p:spPr>
        <p:style>
          <a:lnRef idx="2">
            <a:schemeClr val="accent3"/>
          </a:lnRef>
          <a:fillRef idx="1">
            <a:schemeClr val="lt1"/>
          </a:fillRef>
          <a:effectRef idx="0">
            <a:schemeClr val="accent3"/>
          </a:effectRef>
          <a:fontRef idx="minor">
            <a:schemeClr val="dk1"/>
          </a:fontRef>
        </p:style>
        <p:txBody>
          <a:bodyPr>
            <a:normAutofit fontScale="92500" lnSpcReduction="20000"/>
          </a:bodyPr>
          <a:lstStyle/>
          <a:p>
            <a:pPr marL="0" indent="0">
              <a:buNone/>
            </a:pPr>
            <a:r>
              <a:rPr lang="en-GB" dirty="0"/>
              <a:t>Now that we know the basics of </a:t>
            </a:r>
            <a:r>
              <a:rPr lang="en-GB" dirty="0" err="1"/>
              <a:t>Tkinter</a:t>
            </a:r>
            <a:r>
              <a:rPr lang="en-GB" dirty="0"/>
              <a:t> programming, let’s move on to adding in more advanced widgets like check boxes, spinners and radio buttons.</a:t>
            </a:r>
          </a:p>
          <a:p>
            <a:pPr marL="0" indent="0">
              <a:buNone/>
            </a:pPr>
            <a:endParaRPr lang="en-GB" dirty="0"/>
          </a:p>
          <a:p>
            <a:pPr marL="0" indent="0">
              <a:buNone/>
            </a:pPr>
            <a:r>
              <a:rPr lang="en-GB" dirty="0"/>
              <a:t>Most forms include a variety of different entry methods, and our program needs to be able to present the user with these different methods and handle the input that is given using variables. </a:t>
            </a:r>
          </a:p>
        </p:txBody>
      </p:sp>
      <p:sp>
        <p:nvSpPr>
          <p:cNvPr id="9" name="Title 1">
            <a:extLst>
              <a:ext uri="{FF2B5EF4-FFF2-40B4-BE49-F238E27FC236}">
                <a16:creationId xmlns:a16="http://schemas.microsoft.com/office/drawing/2014/main" id="{120B7FE5-A8FE-485D-BF20-6B2A3024EC50}"/>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a:solidFill>
                  <a:srgbClr val="FF0000"/>
                </a:solidFill>
              </a:rPr>
              <a:t>Today’s lesson</a:t>
            </a:r>
          </a:p>
        </p:txBody>
      </p:sp>
      <p:sp>
        <p:nvSpPr>
          <p:cNvPr id="2" name="TextBox 1">
            <a:extLst>
              <a:ext uri="{FF2B5EF4-FFF2-40B4-BE49-F238E27FC236}">
                <a16:creationId xmlns:a16="http://schemas.microsoft.com/office/drawing/2014/main" id="{2A405BA5-3464-4192-AC77-5E6690CB2139}"/>
              </a:ext>
            </a:extLst>
          </p:cNvPr>
          <p:cNvSpPr txBox="1"/>
          <p:nvPr/>
        </p:nvSpPr>
        <p:spPr>
          <a:xfrm>
            <a:off x="6183016" y="1196752"/>
            <a:ext cx="2664296" cy="5016758"/>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GB" sz="2400" b="1" dirty="0"/>
              <a:t>Learning Objectives:</a:t>
            </a:r>
          </a:p>
          <a:p>
            <a:endParaRPr lang="en-GB" sz="1600" dirty="0"/>
          </a:p>
          <a:p>
            <a:pPr marL="285750" indent="-285750">
              <a:buFont typeface="Arial" panose="020B0604020202020204" pitchFamily="34" charset="0"/>
              <a:buChar char="•"/>
            </a:pPr>
            <a:r>
              <a:rPr lang="en-GB" sz="1600" dirty="0"/>
              <a:t>Understand the functions of spin-boxes, check boxes and radio buttons.</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Understand how these can be generated in Python.</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Understand the importance of </a:t>
            </a:r>
            <a:r>
              <a:rPr lang="en-GB" sz="1600" dirty="0" err="1"/>
              <a:t>tkinter</a:t>
            </a:r>
            <a:r>
              <a:rPr lang="en-GB" sz="1600" dirty="0"/>
              <a:t> variables in retrieving the values of these widgets.</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Understand how to process the values from these widgets.</a:t>
            </a:r>
            <a:endParaRPr lang="en-GB" sz="1400" dirty="0"/>
          </a:p>
        </p:txBody>
      </p:sp>
    </p:spTree>
    <p:extLst>
      <p:ext uri="{BB962C8B-B14F-4D97-AF65-F5344CB8AC3E}">
        <p14:creationId xmlns:p14="http://schemas.microsoft.com/office/powerpoint/2010/main" val="341133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340768"/>
            <a:ext cx="8496944" cy="5109091"/>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err="1"/>
              <a:t>Spinbox</a:t>
            </a:r>
            <a:r>
              <a:rPr lang="en-GB" b="1" dirty="0"/>
              <a:t> Widget</a:t>
            </a:r>
            <a:endParaRPr lang="en-GB" dirty="0"/>
          </a:p>
          <a:p>
            <a:pPr marL="0" indent="0">
              <a:buNone/>
            </a:pPr>
            <a:endParaRPr lang="en-GB" sz="2600" dirty="0"/>
          </a:p>
          <a:p>
            <a:pPr marL="0" indent="0">
              <a:buNone/>
            </a:pPr>
            <a:r>
              <a:rPr lang="en-GB" sz="2400" dirty="0"/>
              <a:t>Sometimes you may wish to create a way for the user to enter a number (either an integer or a decimal) and have the option to increase /decrease the values by a predetermined amount. To do this </a:t>
            </a:r>
            <a:r>
              <a:rPr lang="en-GB" sz="2400" dirty="0" err="1"/>
              <a:t>tkinter</a:t>
            </a:r>
            <a:r>
              <a:rPr lang="en-GB" sz="2400" dirty="0"/>
              <a:t> offers a </a:t>
            </a:r>
            <a:r>
              <a:rPr lang="en-GB" sz="2400" dirty="0" err="1"/>
              <a:t>spinbox</a:t>
            </a:r>
            <a:r>
              <a:rPr lang="en-GB" sz="2400" dirty="0"/>
              <a:t> widget.</a:t>
            </a:r>
          </a:p>
          <a:p>
            <a:pPr marL="0" indent="0">
              <a:buNone/>
            </a:pPr>
            <a:endParaRPr lang="en-US" sz="2400" dirty="0"/>
          </a:p>
          <a:p>
            <a:pPr marL="0" indent="0">
              <a:buNone/>
            </a:pPr>
            <a:r>
              <a:rPr lang="en-GB" sz="2400" dirty="0"/>
              <a:t>Creating a </a:t>
            </a:r>
            <a:r>
              <a:rPr lang="en-GB" sz="2400" dirty="0" err="1"/>
              <a:t>spinbox</a:t>
            </a:r>
            <a:r>
              <a:rPr lang="en-GB" sz="2400" dirty="0"/>
              <a:t> is done by writing the code:</a:t>
            </a: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217123" y="5121188"/>
            <a:ext cx="6709754" cy="792088"/>
          </a:xfrm>
          <a:prstGeom prst="rect">
            <a:avLst/>
          </a:prstGeom>
          <a:ln>
            <a:solidFill>
              <a:schemeClr val="accent1"/>
            </a:solidFill>
          </a:ln>
        </p:spPr>
      </p:pic>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more widgets</a:t>
            </a:r>
          </a:p>
        </p:txBody>
      </p:sp>
    </p:spTree>
    <p:extLst>
      <p:ext uri="{BB962C8B-B14F-4D97-AF65-F5344CB8AC3E}">
        <p14:creationId xmlns:p14="http://schemas.microsoft.com/office/powerpoint/2010/main" val="216397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308799"/>
            <a:ext cx="8712968" cy="3848393"/>
          </a:xfrm>
          <a:ln>
            <a:noFill/>
          </a:ln>
        </p:spPr>
        <p:style>
          <a:lnRef idx="2">
            <a:schemeClr val="accent3"/>
          </a:lnRef>
          <a:fillRef idx="1">
            <a:schemeClr val="lt1"/>
          </a:fillRef>
          <a:effectRef idx="0">
            <a:schemeClr val="accent3"/>
          </a:effectRef>
          <a:fontRef idx="minor">
            <a:schemeClr val="dk1"/>
          </a:fontRef>
        </p:style>
        <p:txBody>
          <a:bodyPr>
            <a:normAutofit fontScale="77500" lnSpcReduction="20000"/>
          </a:bodyPr>
          <a:lstStyle/>
          <a:p>
            <a:pPr marL="0" indent="0">
              <a:buNone/>
            </a:pPr>
            <a:r>
              <a:rPr lang="en-GB" b="1" dirty="0" err="1"/>
              <a:t>Tkinter</a:t>
            </a:r>
            <a:r>
              <a:rPr lang="en-GB" b="1" dirty="0"/>
              <a:t> Variables</a:t>
            </a:r>
            <a:endParaRPr lang="en-GB" dirty="0"/>
          </a:p>
          <a:p>
            <a:pPr marL="0" indent="0">
              <a:buNone/>
            </a:pPr>
            <a:endParaRPr lang="en-GB" sz="2800" dirty="0"/>
          </a:p>
          <a:p>
            <a:pPr marL="0" indent="0">
              <a:buNone/>
            </a:pPr>
            <a:r>
              <a:rPr lang="en-GB" sz="2800" dirty="0"/>
              <a:t>This widget is created in a similar to the other widgets seen so far, except that this one makes use of a special variable (a </a:t>
            </a:r>
            <a:r>
              <a:rPr lang="en-GB" sz="2800" dirty="0" err="1"/>
              <a:t>tkinter</a:t>
            </a:r>
            <a:r>
              <a:rPr lang="en-GB" sz="2800" dirty="0"/>
              <a:t> variable). Notice that within the widget code ‘</a:t>
            </a:r>
            <a:r>
              <a:rPr lang="en-GB" sz="2800" dirty="0" err="1"/>
              <a:t>textvariable</a:t>
            </a:r>
            <a:r>
              <a:rPr lang="en-GB" sz="2800" dirty="0"/>
              <a:t>=v’ is written. This variable (v) is used to hold the value (from 1-10) that the </a:t>
            </a:r>
            <a:r>
              <a:rPr lang="en-GB" sz="2800" dirty="0" err="1"/>
              <a:t>spinbox</a:t>
            </a:r>
            <a:r>
              <a:rPr lang="en-GB" sz="2800" dirty="0"/>
              <a:t> is displaying. As the user changes this value in the GUI, the variable will hold the updated number accordingly.</a:t>
            </a:r>
            <a:endParaRPr lang="en-US" sz="2800" dirty="0"/>
          </a:p>
          <a:p>
            <a:pPr marL="0" indent="0">
              <a:buNone/>
            </a:pPr>
            <a:endParaRPr lang="en-GB" sz="2800" dirty="0"/>
          </a:p>
          <a:p>
            <a:pPr marL="0" indent="0">
              <a:buNone/>
            </a:pPr>
            <a:r>
              <a:rPr lang="en-GB" sz="2800" dirty="0"/>
              <a:t>To use a </a:t>
            </a:r>
            <a:r>
              <a:rPr lang="en-GB" sz="2800" dirty="0" err="1"/>
              <a:t>tkinter</a:t>
            </a:r>
            <a:r>
              <a:rPr lang="en-GB" sz="2800" dirty="0"/>
              <a:t> variable we first need to create one.</a:t>
            </a:r>
            <a:endParaRPr lang="en-US" sz="2800" dirty="0"/>
          </a:p>
          <a:p>
            <a:pPr marL="0" indent="0">
              <a:buNone/>
            </a:pPr>
            <a:endParaRPr lang="en-GB" sz="2800" dirty="0"/>
          </a:p>
          <a:p>
            <a:pPr marL="0" indent="0">
              <a:buNone/>
            </a:pPr>
            <a:r>
              <a:rPr lang="en-GB" sz="2800" dirty="0"/>
              <a:t>This is done by adding the following code </a:t>
            </a:r>
            <a:r>
              <a:rPr lang="en-GB" sz="2800" i="1" dirty="0"/>
              <a:t>before</a:t>
            </a:r>
            <a:r>
              <a:rPr lang="en-GB" sz="2800" dirty="0"/>
              <a:t> the </a:t>
            </a:r>
            <a:r>
              <a:rPr lang="en-GB" sz="2800" dirty="0" err="1"/>
              <a:t>spinbox</a:t>
            </a:r>
            <a:r>
              <a:rPr lang="en-GB" sz="2800" dirty="0"/>
              <a:t> code:</a:t>
            </a:r>
            <a:endParaRPr lang="en-GB" sz="2600"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3491880" y="5499043"/>
            <a:ext cx="4896544" cy="634166"/>
          </a:xfrm>
          <a:prstGeom prst="rect">
            <a:avLst/>
          </a:prstGeom>
          <a:ln>
            <a:solidFill>
              <a:schemeClr val="accent1"/>
            </a:solidFill>
          </a:ln>
        </p:spPr>
      </p:pic>
      <p:sp>
        <p:nvSpPr>
          <p:cNvPr id="9" name="Rectangle 8"/>
          <p:cNvSpPr/>
          <p:nvPr/>
        </p:nvSpPr>
        <p:spPr>
          <a:xfrm>
            <a:off x="3434730" y="5470467"/>
            <a:ext cx="1011594" cy="2794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Title 1">
            <a:extLst>
              <a:ext uri="{FF2B5EF4-FFF2-40B4-BE49-F238E27FC236}">
                <a16:creationId xmlns:a16="http://schemas.microsoft.com/office/drawing/2014/main" id="{18E35673-6715-40A9-9826-F356B75F5A6B}"/>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more widgets</a:t>
            </a:r>
          </a:p>
        </p:txBody>
      </p:sp>
    </p:spTree>
    <p:extLst>
      <p:ext uri="{BB962C8B-B14F-4D97-AF65-F5344CB8AC3E}">
        <p14:creationId xmlns:p14="http://schemas.microsoft.com/office/powerpoint/2010/main" val="99693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980728"/>
            <a:ext cx="8424936" cy="1832169"/>
          </a:xfrm>
          <a:ln>
            <a:noFill/>
          </a:ln>
        </p:spPr>
        <p:style>
          <a:lnRef idx="2">
            <a:schemeClr val="accent3"/>
          </a:lnRef>
          <a:fillRef idx="1">
            <a:schemeClr val="lt1"/>
          </a:fillRef>
          <a:effectRef idx="0">
            <a:schemeClr val="accent3"/>
          </a:effectRef>
          <a:fontRef idx="minor">
            <a:schemeClr val="dk1"/>
          </a:fontRef>
        </p:style>
        <p:txBody>
          <a:bodyPr>
            <a:normAutofit fontScale="85000" lnSpcReduction="10000"/>
          </a:bodyPr>
          <a:lstStyle/>
          <a:p>
            <a:pPr marL="0" indent="0">
              <a:buNone/>
            </a:pPr>
            <a:r>
              <a:rPr lang="en-GB" b="1" dirty="0"/>
              <a:t>Making use of the </a:t>
            </a:r>
            <a:r>
              <a:rPr lang="en-GB" b="1" dirty="0" err="1"/>
              <a:t>Spinbox</a:t>
            </a:r>
            <a:r>
              <a:rPr lang="en-GB" b="1" dirty="0"/>
              <a:t> Value</a:t>
            </a:r>
            <a:endParaRPr lang="en-GB" dirty="0"/>
          </a:p>
          <a:p>
            <a:pPr marL="0" indent="0">
              <a:buNone/>
            </a:pPr>
            <a:endParaRPr lang="en-GB" sz="1400" dirty="0"/>
          </a:p>
          <a:p>
            <a:pPr marL="0" indent="0">
              <a:buNone/>
            </a:pPr>
            <a:r>
              <a:rPr lang="en-GB" sz="2000" dirty="0"/>
              <a:t>So having a </a:t>
            </a:r>
            <a:r>
              <a:rPr lang="en-GB" sz="2000" dirty="0" err="1"/>
              <a:t>spinbox</a:t>
            </a:r>
            <a:r>
              <a:rPr lang="en-GB" sz="2000" dirty="0"/>
              <a:t> and a variable to hold the value of the </a:t>
            </a:r>
            <a:r>
              <a:rPr lang="en-GB" sz="2000" dirty="0" err="1"/>
              <a:t>spinbox</a:t>
            </a:r>
            <a:r>
              <a:rPr lang="en-GB" sz="2000" dirty="0"/>
              <a:t> is a great start.</a:t>
            </a:r>
          </a:p>
          <a:p>
            <a:pPr marL="0" indent="0">
              <a:buNone/>
            </a:pPr>
            <a:endParaRPr lang="en-GB" sz="2000" dirty="0"/>
          </a:p>
          <a:p>
            <a:pPr marL="0" indent="0">
              <a:buNone/>
            </a:pPr>
            <a:r>
              <a:rPr lang="en-GB" sz="2000" dirty="0"/>
              <a:t>We now need to find a way to use the value in the variable. One way would be to create a function which ‘gets’ the value stored in the variable and does </a:t>
            </a:r>
            <a:r>
              <a:rPr lang="en-GB" sz="2000" i="1" dirty="0"/>
              <a:t>something</a:t>
            </a:r>
            <a:r>
              <a:rPr lang="en-GB" sz="2000" dirty="0"/>
              <a:t> with it.</a:t>
            </a:r>
            <a:endParaRPr lang="en-GB" sz="1800" dirty="0"/>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827584" y="2924944"/>
            <a:ext cx="4680520" cy="3672408"/>
          </a:xfrm>
          <a:prstGeom prst="rect">
            <a:avLst/>
          </a:prstGeom>
          <a:ln>
            <a:solidFill>
              <a:schemeClr val="accent1"/>
            </a:solidFill>
          </a:ln>
        </p:spPr>
      </p:pic>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5724128" y="2924944"/>
            <a:ext cx="2088232" cy="2628160"/>
          </a:xfrm>
          <a:prstGeom prst="rect">
            <a:avLst/>
          </a:prstGeom>
        </p:spPr>
      </p:pic>
      <p:sp>
        <p:nvSpPr>
          <p:cNvPr id="9" name="Title 1">
            <a:extLst>
              <a:ext uri="{FF2B5EF4-FFF2-40B4-BE49-F238E27FC236}">
                <a16:creationId xmlns:a16="http://schemas.microsoft.com/office/drawing/2014/main" id="{1617EEF5-438A-4723-B7FB-73A1FBB39993}"/>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more widgets</a:t>
            </a:r>
          </a:p>
        </p:txBody>
      </p:sp>
    </p:spTree>
    <p:extLst>
      <p:ext uri="{BB962C8B-B14F-4D97-AF65-F5344CB8AC3E}">
        <p14:creationId xmlns:p14="http://schemas.microsoft.com/office/powerpoint/2010/main" val="52723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96752"/>
            <a:ext cx="8424936" cy="1832169"/>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sz="2800" b="1" dirty="0"/>
              <a:t>The .get() method</a:t>
            </a:r>
            <a:endParaRPr lang="en-GB" sz="2800" dirty="0"/>
          </a:p>
          <a:p>
            <a:pPr marL="0" indent="0">
              <a:buNone/>
            </a:pPr>
            <a:endParaRPr lang="en-GB" sz="200" dirty="0"/>
          </a:p>
          <a:p>
            <a:pPr marL="0" indent="0">
              <a:buNone/>
            </a:pPr>
            <a:r>
              <a:rPr lang="en-GB" sz="1600" dirty="0"/>
              <a:t>By studying the code above notice that the first line of the function contains a method of ‘getting’ the value of the variable (</a:t>
            </a:r>
            <a:r>
              <a:rPr lang="en-GB" sz="1600" i="1" dirty="0"/>
              <a:t>.get()</a:t>
            </a:r>
            <a:r>
              <a:rPr lang="en-GB" sz="1600" dirty="0"/>
              <a:t>). This value is then assigned to a new variable called ‘number’ which is then inserted into a textbox. Using the .get() method is way of accessing the values of </a:t>
            </a:r>
            <a:r>
              <a:rPr lang="en-GB" sz="1600" dirty="0" err="1"/>
              <a:t>spinboxes</a:t>
            </a:r>
            <a:r>
              <a:rPr lang="en-GB" sz="1600" dirty="0"/>
              <a:t> so that we can take user inputs (from this widget) and use it for processing.</a:t>
            </a:r>
            <a:endParaRPr lang="en-US" sz="1600" dirty="0"/>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899592" y="3182064"/>
            <a:ext cx="4536504" cy="3487295"/>
          </a:xfrm>
          <a:prstGeom prst="rect">
            <a:avLst/>
          </a:prstGeom>
          <a:ln>
            <a:solidFill>
              <a:schemeClr val="accent1"/>
            </a:solidFill>
          </a:ln>
        </p:spPr>
      </p:pic>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5796136" y="3254822"/>
            <a:ext cx="2016224" cy="2550441"/>
          </a:xfrm>
          <a:prstGeom prst="rect">
            <a:avLst/>
          </a:prstGeom>
        </p:spPr>
      </p:pic>
      <p:sp>
        <p:nvSpPr>
          <p:cNvPr id="9" name="Title 1">
            <a:extLst>
              <a:ext uri="{FF2B5EF4-FFF2-40B4-BE49-F238E27FC236}">
                <a16:creationId xmlns:a16="http://schemas.microsoft.com/office/drawing/2014/main" id="{364E40BE-9367-4738-988B-1B6F46ECB593}"/>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more widgets</a:t>
            </a:r>
          </a:p>
        </p:txBody>
      </p:sp>
    </p:spTree>
    <p:extLst>
      <p:ext uri="{BB962C8B-B14F-4D97-AF65-F5344CB8AC3E}">
        <p14:creationId xmlns:p14="http://schemas.microsoft.com/office/powerpoint/2010/main" val="1395299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24745"/>
            <a:ext cx="8712968" cy="3528392"/>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sz="2800" b="1" dirty="0"/>
              <a:t>The </a:t>
            </a:r>
            <a:r>
              <a:rPr lang="en-GB" sz="2800" b="1" dirty="0" err="1"/>
              <a:t>CheckBox</a:t>
            </a:r>
            <a:r>
              <a:rPr lang="en-GB" sz="2800" b="1" dirty="0"/>
              <a:t> Widget</a:t>
            </a:r>
            <a:endParaRPr lang="en-GB" sz="2800" dirty="0"/>
          </a:p>
          <a:p>
            <a:pPr marL="0" indent="0">
              <a:buNone/>
            </a:pPr>
            <a:r>
              <a:rPr lang="en-GB" sz="1800" dirty="0"/>
              <a:t>Another useful widget is a checkbox. With a checkbox, the user can select multiple options from a list and these choices can be inputted into a program.</a:t>
            </a:r>
            <a:endParaRPr lang="en-US" sz="1800" dirty="0"/>
          </a:p>
          <a:p>
            <a:pPr marL="0" indent="0">
              <a:buNone/>
            </a:pPr>
            <a:r>
              <a:rPr lang="en-GB" sz="1800" dirty="0"/>
              <a:t>To create a checkbox widget we write the code:</a:t>
            </a:r>
          </a:p>
          <a:p>
            <a:pPr marL="0" indent="0">
              <a:buNone/>
            </a:pPr>
            <a:endParaRPr lang="en-GB" sz="1800" dirty="0"/>
          </a:p>
          <a:p>
            <a:pPr marL="0" indent="0">
              <a:buNone/>
            </a:pPr>
            <a:endParaRPr lang="en-GB" sz="1800" dirty="0"/>
          </a:p>
          <a:p>
            <a:pPr marL="0" indent="0">
              <a:buNone/>
            </a:pPr>
            <a:endParaRPr lang="en-GB" sz="1800" dirty="0"/>
          </a:p>
          <a:p>
            <a:pPr marL="0" indent="0">
              <a:buNone/>
            </a:pPr>
            <a:endParaRPr lang="en-GB" sz="1800" dirty="0"/>
          </a:p>
          <a:p>
            <a:pPr marL="0" indent="0">
              <a:buNone/>
            </a:pPr>
            <a:endParaRPr lang="en-US" sz="1800" dirty="0"/>
          </a:p>
          <a:p>
            <a:pPr marL="0" indent="0">
              <a:buNone/>
            </a:pPr>
            <a:endParaRPr lang="en-GB" sz="200" dirty="0"/>
          </a:p>
        </p:txBody>
      </p:sp>
      <p:sp>
        <p:nvSpPr>
          <p:cNvPr id="18" name="Rectangle 17"/>
          <p:cNvSpPr/>
          <p:nvPr/>
        </p:nvSpPr>
        <p:spPr>
          <a:xfrm>
            <a:off x="229951" y="4005064"/>
            <a:ext cx="8508563" cy="375552"/>
          </a:xfrm>
          <a:prstGeom prst="rect">
            <a:avLst/>
          </a:prstGeom>
        </p:spPr>
        <p:txBody>
          <a:bodyPr wrap="square">
            <a:spAutoFit/>
          </a:bodyPr>
          <a:lstStyle/>
          <a:p>
            <a:pPr>
              <a:lnSpc>
                <a:spcPct val="115000"/>
              </a:lnSpc>
              <a:spcAft>
                <a:spcPts val="1000"/>
              </a:spcAft>
            </a:pPr>
            <a:r>
              <a:rPr lang="en-GB" sz="1700" dirty="0">
                <a:ea typeface="Century Gothic" panose="020B0502020202020204" pitchFamily="34" charset="0"/>
                <a:cs typeface="Times New Roman" panose="02020603050405020304" pitchFamily="18" charset="0"/>
              </a:rPr>
              <a:t>Notice again here the creation of a </a:t>
            </a:r>
            <a:r>
              <a:rPr lang="en-GB" sz="1700" dirty="0" err="1">
                <a:ea typeface="Century Gothic" panose="020B0502020202020204" pitchFamily="34" charset="0"/>
                <a:cs typeface="Times New Roman" panose="02020603050405020304" pitchFamily="18" charset="0"/>
              </a:rPr>
              <a:t>tkinter</a:t>
            </a:r>
            <a:r>
              <a:rPr lang="en-GB" sz="1700" dirty="0">
                <a:ea typeface="Century Gothic" panose="020B0502020202020204" pitchFamily="34" charset="0"/>
                <a:cs typeface="Times New Roman" panose="02020603050405020304" pitchFamily="18" charset="0"/>
              </a:rPr>
              <a:t> variable which is to hold the state of the checkbox. </a:t>
            </a:r>
            <a:endParaRPr lang="en-US" sz="1700" dirty="0">
              <a:effectLst/>
              <a:ea typeface="Century Gothic" panose="020B0502020202020204" pitchFamily="34" charset="0"/>
              <a:cs typeface="Times New Roman" panose="02020603050405020304" pitchFamily="18" charset="0"/>
            </a:endParaRPr>
          </a:p>
        </p:txBody>
      </p:sp>
      <p:sp>
        <p:nvSpPr>
          <p:cNvPr id="14" name="Title 1">
            <a:extLst>
              <a:ext uri="{FF2B5EF4-FFF2-40B4-BE49-F238E27FC236}">
                <a16:creationId xmlns:a16="http://schemas.microsoft.com/office/drawing/2014/main" id="{D9864EC2-6EE1-4311-8237-D6CCDAA741A9}"/>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more widgets</a:t>
            </a:r>
          </a:p>
        </p:txBody>
      </p:sp>
      <p:pic>
        <p:nvPicPr>
          <p:cNvPr id="2" name="Picture 1">
            <a:extLst>
              <a:ext uri="{FF2B5EF4-FFF2-40B4-BE49-F238E27FC236}">
                <a16:creationId xmlns:a16="http://schemas.microsoft.com/office/drawing/2014/main" id="{35B68264-D7BA-4102-8402-865290531068}"/>
              </a:ext>
            </a:extLst>
          </p:cNvPr>
          <p:cNvPicPr>
            <a:picLocks noChangeAspect="1"/>
          </p:cNvPicPr>
          <p:nvPr/>
        </p:nvPicPr>
        <p:blipFill rotWithShape="1">
          <a:blip r:embed="rId2"/>
          <a:srcRect t="45002" r="18132" b="47501"/>
          <a:stretch/>
        </p:blipFill>
        <p:spPr>
          <a:xfrm>
            <a:off x="323528" y="2924944"/>
            <a:ext cx="8508563" cy="762716"/>
          </a:xfrm>
          <a:prstGeom prst="rect">
            <a:avLst/>
          </a:prstGeom>
        </p:spPr>
      </p:pic>
    </p:spTree>
    <p:extLst>
      <p:ext uri="{BB962C8B-B14F-4D97-AF65-F5344CB8AC3E}">
        <p14:creationId xmlns:p14="http://schemas.microsoft.com/office/powerpoint/2010/main" val="182565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anim calcmode="lin" valueType="num">
                                      <p:cBhvr additive="base">
                                        <p:cTn id="19"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308526"/>
            <a:ext cx="3024336" cy="5144810"/>
          </a:xfrm>
          <a:ln>
            <a:noFill/>
          </a:ln>
        </p:spPr>
        <p:style>
          <a:lnRef idx="2">
            <a:schemeClr val="accent3"/>
          </a:lnRef>
          <a:fillRef idx="1">
            <a:schemeClr val="lt1"/>
          </a:fillRef>
          <a:effectRef idx="0">
            <a:schemeClr val="accent3"/>
          </a:effectRef>
          <a:fontRef idx="minor">
            <a:schemeClr val="dk1"/>
          </a:fontRef>
        </p:style>
        <p:txBody>
          <a:bodyPr>
            <a:normAutofit lnSpcReduction="10000"/>
          </a:bodyPr>
          <a:lstStyle/>
          <a:p>
            <a:pPr marL="0" indent="0">
              <a:buNone/>
            </a:pPr>
            <a:r>
              <a:rPr lang="en-GB" sz="2400" b="1" dirty="0"/>
              <a:t>The </a:t>
            </a:r>
            <a:r>
              <a:rPr lang="en-GB" sz="2400" b="1" dirty="0" err="1"/>
              <a:t>CheckBox</a:t>
            </a:r>
            <a:r>
              <a:rPr lang="en-GB" sz="2400" b="1" dirty="0"/>
              <a:t> Widget</a:t>
            </a:r>
            <a:endParaRPr lang="en-GB" sz="2400" dirty="0"/>
          </a:p>
          <a:p>
            <a:pPr marL="0" indent="0">
              <a:buNone/>
            </a:pPr>
            <a:endParaRPr lang="en-GB" sz="1400" dirty="0"/>
          </a:p>
          <a:p>
            <a:pPr marL="0" indent="0">
              <a:buNone/>
            </a:pPr>
            <a:r>
              <a:rPr lang="en-GB" sz="1400" dirty="0"/>
              <a:t>Just like we saw with the </a:t>
            </a:r>
            <a:r>
              <a:rPr lang="en-GB" sz="1400" dirty="0" err="1"/>
              <a:t>spinbox</a:t>
            </a:r>
            <a:r>
              <a:rPr lang="en-GB" sz="1400" dirty="0"/>
              <a:t>, we can use the .get() method to retrieve the value of the checkbox.</a:t>
            </a:r>
            <a:endParaRPr lang="en-US" sz="1400" dirty="0"/>
          </a:p>
          <a:p>
            <a:pPr marL="0" indent="0">
              <a:buNone/>
            </a:pPr>
            <a:endParaRPr lang="en-GB" sz="1400" dirty="0"/>
          </a:p>
          <a:p>
            <a:pPr marL="0" indent="0">
              <a:buNone/>
            </a:pPr>
            <a:r>
              <a:rPr lang="en-GB" sz="1400" dirty="0"/>
              <a:t>Study the code below to see how a checkbox values can be displayed in a textbox when a button is clicked.</a:t>
            </a:r>
            <a:endParaRPr lang="en-US" sz="1400" dirty="0"/>
          </a:p>
          <a:p>
            <a:pPr marL="0" indent="0">
              <a:buNone/>
            </a:pPr>
            <a:endParaRPr lang="en-GB" sz="1400" dirty="0"/>
          </a:p>
          <a:p>
            <a:pPr marL="0" indent="0">
              <a:buNone/>
            </a:pPr>
            <a:r>
              <a:rPr lang="en-GB" sz="1400" dirty="0"/>
              <a:t>The function code ‘gets’ the checkbox values and inserts them into the textbox. Notice that “\n” is inserted after the first and second checkbox value. This inserts a ‘new line’ so that the following insertion appear below the previous.</a:t>
            </a:r>
            <a:endParaRPr lang="en-US" sz="1400" dirty="0"/>
          </a:p>
          <a:p>
            <a:pPr marL="0" indent="0">
              <a:buNone/>
            </a:pPr>
            <a:endParaRPr lang="en-GB" sz="1400" dirty="0"/>
          </a:p>
          <a:p>
            <a:r>
              <a:rPr lang="en-GB" sz="1400" dirty="0"/>
              <a:t>As you can see the checkbox value is one of two states:</a:t>
            </a:r>
            <a:endParaRPr lang="en-US" sz="1400" dirty="0"/>
          </a:p>
          <a:p>
            <a:r>
              <a:rPr lang="en-GB" sz="1400" dirty="0"/>
              <a:t>0 = checked,</a:t>
            </a:r>
            <a:endParaRPr lang="en-US" sz="1400" dirty="0"/>
          </a:p>
          <a:p>
            <a:r>
              <a:rPr lang="en-GB" sz="1400" dirty="0"/>
              <a:t>1 = unchecked.</a:t>
            </a:r>
            <a:endParaRPr lang="en-US" sz="1400" dirty="0"/>
          </a:p>
          <a:p>
            <a:pPr marL="0" indent="0">
              <a:buNone/>
            </a:pPr>
            <a:endParaRPr lang="en-GB" sz="1400" dirty="0"/>
          </a:p>
          <a:p>
            <a:pPr marL="0" indent="0">
              <a:buNone/>
            </a:pPr>
            <a:endParaRPr lang="en-GB" sz="1400" dirty="0"/>
          </a:p>
        </p:txBody>
      </p:sp>
      <p:sp>
        <p:nvSpPr>
          <p:cNvPr id="10" name="Title 1">
            <a:extLst>
              <a:ext uri="{FF2B5EF4-FFF2-40B4-BE49-F238E27FC236}">
                <a16:creationId xmlns:a16="http://schemas.microsoft.com/office/drawing/2014/main" id="{E1A2A60F-7FA0-48F3-943F-B8D49C761127}"/>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more widgets</a:t>
            </a:r>
          </a:p>
        </p:txBody>
      </p:sp>
      <p:pic>
        <p:nvPicPr>
          <p:cNvPr id="4" name="Picture 3">
            <a:extLst>
              <a:ext uri="{FF2B5EF4-FFF2-40B4-BE49-F238E27FC236}">
                <a16:creationId xmlns:a16="http://schemas.microsoft.com/office/drawing/2014/main" id="{52E384C0-76D0-4338-AA26-EBB77AF81FE8}"/>
              </a:ext>
            </a:extLst>
          </p:cNvPr>
          <p:cNvPicPr>
            <a:picLocks noChangeAspect="1"/>
          </p:cNvPicPr>
          <p:nvPr/>
        </p:nvPicPr>
        <p:blipFill>
          <a:blip r:embed="rId2"/>
          <a:stretch>
            <a:fillRect/>
          </a:stretch>
        </p:blipFill>
        <p:spPr>
          <a:xfrm>
            <a:off x="3313709" y="1308525"/>
            <a:ext cx="5616923" cy="5498767"/>
          </a:xfrm>
          <a:prstGeom prst="rect">
            <a:avLst/>
          </a:prstGeom>
        </p:spPr>
      </p:pic>
      <p:pic>
        <p:nvPicPr>
          <p:cNvPr id="2" name="Picture 1">
            <a:extLst>
              <a:ext uri="{FF2B5EF4-FFF2-40B4-BE49-F238E27FC236}">
                <a16:creationId xmlns:a16="http://schemas.microsoft.com/office/drawing/2014/main" id="{08774834-6B47-447B-98D5-BE3E05C39E09}"/>
              </a:ext>
            </a:extLst>
          </p:cNvPr>
          <p:cNvPicPr>
            <a:picLocks noChangeAspect="1"/>
          </p:cNvPicPr>
          <p:nvPr/>
        </p:nvPicPr>
        <p:blipFill>
          <a:blip r:embed="rId3"/>
          <a:stretch>
            <a:fillRect/>
          </a:stretch>
        </p:blipFill>
        <p:spPr>
          <a:xfrm>
            <a:off x="7365715" y="594108"/>
            <a:ext cx="1562318" cy="28007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15529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C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3695</TotalTime>
  <Words>1122</Words>
  <Application>Microsoft Office PowerPoint</Application>
  <PresentationFormat>On-screen Show (4:3)</PresentationFormat>
  <Paragraphs>114</Paragraphs>
  <Slides>15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Calibri</vt:lpstr>
      <vt:lpstr>Century Gothic</vt:lpstr>
      <vt:lpstr>Times New Roman</vt:lpstr>
      <vt:lpstr>Custom Design</vt:lpstr>
      <vt:lpstr>ICT THEME</vt:lpstr>
      <vt:lpstr>GUI Building with TKinter</vt:lpstr>
      <vt:lpstr>Activity 1</vt:lpstr>
      <vt:lpstr>Today’s lesson</vt:lpstr>
      <vt:lpstr>Tkinter – more widgets</vt:lpstr>
      <vt:lpstr>Tkinter – more widgets</vt:lpstr>
      <vt:lpstr>Tkinter – more widgets</vt:lpstr>
      <vt:lpstr>Tkinter – more widgets</vt:lpstr>
      <vt:lpstr>Tkinter – more widgets</vt:lpstr>
      <vt:lpstr>Tkinter – more widgets</vt:lpstr>
      <vt:lpstr>Tkinter – more widgets</vt:lpstr>
      <vt:lpstr>Tkinter – more widgets</vt:lpstr>
      <vt:lpstr>Tkinter – more widgets</vt:lpstr>
      <vt:lpstr>Tkinter – more widgets</vt:lpstr>
      <vt:lpstr>Activity 2</vt:lpstr>
      <vt:lpstr>PowerPoint Presentation</vt:lpstr>
    </vt:vector>
  </TitlesOfParts>
  <Company>Supero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Scratch Unit Lesson 2</dc:title>
  <dc:creator>Supero Education</dc:creator>
  <cp:lastModifiedBy>J Amer (Cardiff High School)</cp:lastModifiedBy>
  <cp:revision>243</cp:revision>
  <dcterms:created xsi:type="dcterms:W3CDTF">2014-03-16T01:08:53Z</dcterms:created>
  <dcterms:modified xsi:type="dcterms:W3CDTF">2020-10-13T08:05:10Z</dcterms:modified>
</cp:coreProperties>
</file>