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3"/>
  </p:notesMasterIdLst>
  <p:sldIdLst>
    <p:sldId id="256" r:id="rId2"/>
    <p:sldId id="257" r:id="rId3"/>
    <p:sldId id="265" r:id="rId4"/>
    <p:sldId id="261" r:id="rId5"/>
    <p:sldId id="270" r:id="rId6"/>
    <p:sldId id="259" r:id="rId7"/>
    <p:sldId id="269" r:id="rId8"/>
    <p:sldId id="264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7" r:id="rId17"/>
    <p:sldId id="279" r:id="rId18"/>
    <p:sldId id="281" r:id="rId19"/>
    <p:sldId id="280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5"/>
    <p:restoredTop sz="94694"/>
  </p:normalViewPr>
  <p:slideViewPr>
    <p:cSldViewPr snapToGrid="0">
      <p:cViewPr>
        <p:scale>
          <a:sx n="132" d="100"/>
          <a:sy n="132" d="100"/>
        </p:scale>
        <p:origin x="116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ata_Elements.aspx?Data=2" TargetMode="External"/><Relationship Id="rId2" Type="http://schemas.openxmlformats.org/officeDocument/2006/relationships/hyperlink" Target="https://www.transtats.bts.gov/DL_SelectFields.aspx?gnoyr_VQ=FGK&amp;QO_fu146_anzr=b0-gvzr" TargetMode="External"/><Relationship Id="rId1" Type="http://schemas.openxmlformats.org/officeDocument/2006/relationships/hyperlink" Target="https://doi.org/10.21949/1520564" TargetMode="External"/><Relationship Id="rId4" Type="http://schemas.openxmlformats.org/officeDocument/2006/relationships/hyperlink" Target="https://www.transtats.bts.gov/AverageFare/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scode-jupyter/issues/14363" TargetMode="External"/><Relationship Id="rId2" Type="http://schemas.openxmlformats.org/officeDocument/2006/relationships/hyperlink" Target="https://matplotlib.org/stable/api/axes_api.html#module-matplotlib.axes" TargetMode="External"/><Relationship Id="rId1" Type="http://schemas.openxmlformats.org/officeDocument/2006/relationships/hyperlink" Target="https://matplotlib.org/stable/gallery/lines_bars_and_markers/barchart.html#sphx-glr-gallery-lines-bars-and-markers-barchart-py" TargetMode="External"/><Relationship Id="rId5" Type="http://schemas.openxmlformats.org/officeDocument/2006/relationships/hyperlink" Target="https://www.statology.org/pandas-replicate-rows/" TargetMode="External"/><Relationship Id="rId4" Type="http://schemas.openxmlformats.org/officeDocument/2006/relationships/hyperlink" Target="https://medium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ata_Elements.aspx?Data=2" TargetMode="External"/><Relationship Id="rId2" Type="http://schemas.openxmlformats.org/officeDocument/2006/relationships/hyperlink" Target="https://www.transtats.bts.gov/DL_SelectFields.aspx?gnoyr_VQ=FGK&amp;QO_fu146_anzr=b0-gvzr" TargetMode="External"/><Relationship Id="rId1" Type="http://schemas.openxmlformats.org/officeDocument/2006/relationships/hyperlink" Target="https://doi.org/10.21949/1520564" TargetMode="External"/><Relationship Id="rId4" Type="http://schemas.openxmlformats.org/officeDocument/2006/relationships/hyperlink" Target="https://www.transtats.bts.gov/AverageFare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axes_api.html#module-matplotlib.axes" TargetMode="External"/><Relationship Id="rId2" Type="http://schemas.openxmlformats.org/officeDocument/2006/relationships/hyperlink" Target="https://matplotlib.org/stable/gallery/lines_bars_and_markers/barchart.html#sphx-glr-gallery-lines-bars-and-markers-barchart-py" TargetMode="External"/><Relationship Id="rId1" Type="http://schemas.openxmlformats.org/officeDocument/2006/relationships/hyperlink" Target="https://www.statology.org/pandas-replicate-rows/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github.com/microsoft/vscode-jupyter/issues/1436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1B1CB-D091-4A2F-B085-AD0E58554D5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DBD403-3259-4FF1-8DC9-0137989B36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Storage issues with GitHub. This resulted in hours spent finding what turned out to be a simple solution. Buy more storage!!!</a:t>
          </a:r>
          <a:endParaRPr lang="en-US"/>
        </a:p>
      </dgm:t>
    </dgm:pt>
    <dgm:pt modelId="{7C3DDAE6-5277-4089-98F2-F73BA8043602}" type="parTrans" cxnId="{30C2BA72-6C34-4E88-B500-F344806D2D48}">
      <dgm:prSet/>
      <dgm:spPr/>
      <dgm:t>
        <a:bodyPr/>
        <a:lstStyle/>
        <a:p>
          <a:endParaRPr lang="en-US"/>
        </a:p>
      </dgm:t>
    </dgm:pt>
    <dgm:pt modelId="{921889BE-2D24-44F6-9822-B06320E0ACE8}" type="sibTrans" cxnId="{30C2BA72-6C34-4E88-B500-F344806D2D48}">
      <dgm:prSet/>
      <dgm:spPr/>
      <dgm:t>
        <a:bodyPr/>
        <a:lstStyle/>
        <a:p>
          <a:endParaRPr lang="en-US"/>
        </a:p>
      </dgm:t>
    </dgm:pt>
    <dgm:pt modelId="{05A5E9B6-E8C4-4870-B5AF-DAC5F3B67C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Due to their size, some of us were unable to download the data files to their local machines. We tried to resolve the issue by </a:t>
          </a:r>
          <a:r>
            <a:rPr lang="en-US" dirty="0" err="1"/>
            <a:t>CoLab</a:t>
          </a:r>
          <a:r>
            <a:rPr lang="en-US" dirty="0"/>
            <a:t> machine. However, processing the large data files required almost 6GB of RAM too much for an instance of a free </a:t>
          </a:r>
          <a:r>
            <a:rPr lang="en-US" dirty="0" err="1"/>
            <a:t>CoLab</a:t>
          </a:r>
          <a:r>
            <a:rPr lang="en-US" dirty="0"/>
            <a:t> machine</a:t>
          </a:r>
        </a:p>
      </dgm:t>
    </dgm:pt>
    <dgm:pt modelId="{B8DE9759-6436-4E25-8572-4F6A51A64990}" type="parTrans" cxnId="{5AC01529-98FB-4226-ADD7-AFBD88E04400}">
      <dgm:prSet/>
      <dgm:spPr/>
      <dgm:t>
        <a:bodyPr/>
        <a:lstStyle/>
        <a:p>
          <a:endParaRPr lang="en-US"/>
        </a:p>
      </dgm:t>
    </dgm:pt>
    <dgm:pt modelId="{355658F1-4266-4AF7-9CAA-9BAC35DB71B0}" type="sibTrans" cxnId="{5AC01529-98FB-4226-ADD7-AFBD88E04400}">
      <dgm:prSet/>
      <dgm:spPr/>
      <dgm:t>
        <a:bodyPr/>
        <a:lstStyle/>
        <a:p>
          <a:endParaRPr lang="en-US"/>
        </a:p>
      </dgm:t>
    </dgm:pt>
    <dgm:pt modelId="{7512FD85-74C3-4CB1-9F15-B3FC4AF784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/>
            <a:t>Airline dataset specifics are not available unless we wanted to pay. The airfare data was corrupt and had to be manually converted to .csv files</a:t>
          </a:r>
          <a:endParaRPr lang="en-US" dirty="0"/>
        </a:p>
      </dgm:t>
    </dgm:pt>
    <dgm:pt modelId="{63E50043-6F62-45CD-B846-6DAA22A37F8D}" type="parTrans" cxnId="{CD5E3E8F-26F0-4812-907D-6088735492A4}">
      <dgm:prSet/>
      <dgm:spPr/>
      <dgm:t>
        <a:bodyPr/>
        <a:lstStyle/>
        <a:p>
          <a:endParaRPr lang="en-US"/>
        </a:p>
      </dgm:t>
    </dgm:pt>
    <dgm:pt modelId="{927E66FF-59DE-4429-94D2-56737D4F3A2A}" type="sibTrans" cxnId="{CD5E3E8F-26F0-4812-907D-6088735492A4}">
      <dgm:prSet/>
      <dgm:spPr/>
      <dgm:t>
        <a:bodyPr/>
        <a:lstStyle/>
        <a:p>
          <a:endParaRPr lang="en-US"/>
        </a:p>
      </dgm:t>
    </dgm:pt>
    <dgm:pt modelId="{02D7FC5C-D121-458A-A109-BA8E2C7E3B22}" type="pres">
      <dgm:prSet presAssocID="{D6F1B1CB-D091-4A2F-B085-AD0E58554D54}" presName="root" presStyleCnt="0">
        <dgm:presLayoutVars>
          <dgm:dir/>
          <dgm:resizeHandles val="exact"/>
        </dgm:presLayoutVars>
      </dgm:prSet>
      <dgm:spPr/>
    </dgm:pt>
    <dgm:pt modelId="{FA588049-F7CA-423D-A2CC-CBF66DADE909}" type="pres">
      <dgm:prSet presAssocID="{82DBD403-3259-4FF1-8DC9-0137989B36C8}" presName="compNode" presStyleCnt="0"/>
      <dgm:spPr/>
    </dgm:pt>
    <dgm:pt modelId="{FE0331E6-7BEB-4D85-9C8B-40C8E6D5E905}" type="pres">
      <dgm:prSet presAssocID="{82DBD403-3259-4FF1-8DC9-0137989B36C8}" presName="iconBgRect" presStyleLbl="bgShp" presStyleIdx="0" presStyleCnt="3"/>
      <dgm:spPr/>
    </dgm:pt>
    <dgm:pt modelId="{48A8C418-3F35-4C15-898C-DC025A6AB221}" type="pres">
      <dgm:prSet presAssocID="{82DBD403-3259-4FF1-8DC9-0137989B3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821F40B-E981-4527-A800-A0F475FBFC15}" type="pres">
      <dgm:prSet presAssocID="{82DBD403-3259-4FF1-8DC9-0137989B36C8}" presName="spaceRect" presStyleCnt="0"/>
      <dgm:spPr/>
    </dgm:pt>
    <dgm:pt modelId="{678A3269-D3E6-4CD9-873E-196C7C7DECC6}" type="pres">
      <dgm:prSet presAssocID="{82DBD403-3259-4FF1-8DC9-0137989B36C8}" presName="textRect" presStyleLbl="revTx" presStyleIdx="0" presStyleCnt="3">
        <dgm:presLayoutVars>
          <dgm:chMax val="1"/>
          <dgm:chPref val="1"/>
        </dgm:presLayoutVars>
      </dgm:prSet>
      <dgm:spPr/>
    </dgm:pt>
    <dgm:pt modelId="{BA05AE9B-F973-4670-9CF0-241C3CA2D2C6}" type="pres">
      <dgm:prSet presAssocID="{921889BE-2D24-44F6-9822-B06320E0ACE8}" presName="sibTrans" presStyleCnt="0"/>
      <dgm:spPr/>
    </dgm:pt>
    <dgm:pt modelId="{7A296C6F-2ADA-4639-9CF9-A3E8AA1F9ECE}" type="pres">
      <dgm:prSet presAssocID="{05A5E9B6-E8C4-4870-B5AF-DAC5F3B67C0A}" presName="compNode" presStyleCnt="0"/>
      <dgm:spPr/>
    </dgm:pt>
    <dgm:pt modelId="{6B7BAFAC-22C4-47BA-8430-E13EC6BE1A44}" type="pres">
      <dgm:prSet presAssocID="{05A5E9B6-E8C4-4870-B5AF-DAC5F3B67C0A}" presName="iconBgRect" presStyleLbl="bgShp" presStyleIdx="1" presStyleCnt="3"/>
      <dgm:spPr/>
    </dgm:pt>
    <dgm:pt modelId="{732748A1-34DE-47A8-9C6A-B86E29AA3ADB}" type="pres">
      <dgm:prSet presAssocID="{05A5E9B6-E8C4-4870-B5AF-DAC5F3B67C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C36069-BDE8-4F00-B369-6A199D6093C5}" type="pres">
      <dgm:prSet presAssocID="{05A5E9B6-E8C4-4870-B5AF-DAC5F3B67C0A}" presName="spaceRect" presStyleCnt="0"/>
      <dgm:spPr/>
    </dgm:pt>
    <dgm:pt modelId="{DE39BFBA-E983-44E8-92DA-4531D3C98204}" type="pres">
      <dgm:prSet presAssocID="{05A5E9B6-E8C4-4870-B5AF-DAC5F3B67C0A}" presName="textRect" presStyleLbl="revTx" presStyleIdx="1" presStyleCnt="3">
        <dgm:presLayoutVars>
          <dgm:chMax val="1"/>
          <dgm:chPref val="1"/>
        </dgm:presLayoutVars>
      </dgm:prSet>
      <dgm:spPr/>
    </dgm:pt>
    <dgm:pt modelId="{1A307CE8-B925-402B-A2B2-752E0FC2669B}" type="pres">
      <dgm:prSet presAssocID="{355658F1-4266-4AF7-9CAA-9BAC35DB71B0}" presName="sibTrans" presStyleCnt="0"/>
      <dgm:spPr/>
    </dgm:pt>
    <dgm:pt modelId="{E19DE936-6FF3-4C60-BD32-6B77F609182E}" type="pres">
      <dgm:prSet presAssocID="{7512FD85-74C3-4CB1-9F15-B3FC4AF78458}" presName="compNode" presStyleCnt="0"/>
      <dgm:spPr/>
    </dgm:pt>
    <dgm:pt modelId="{88FE135B-79CE-4DA2-A3D3-C42A4AD130AB}" type="pres">
      <dgm:prSet presAssocID="{7512FD85-74C3-4CB1-9F15-B3FC4AF78458}" presName="iconBgRect" presStyleLbl="bgShp" presStyleIdx="2" presStyleCnt="3"/>
      <dgm:spPr/>
    </dgm:pt>
    <dgm:pt modelId="{90042ED4-E760-4636-98C3-1F912FA67ECE}" type="pres">
      <dgm:prSet presAssocID="{7512FD85-74C3-4CB1-9F15-B3FC4AF784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4C9E796D-E7F3-4667-B75A-610C47F07340}" type="pres">
      <dgm:prSet presAssocID="{7512FD85-74C3-4CB1-9F15-B3FC4AF78458}" presName="spaceRect" presStyleCnt="0"/>
      <dgm:spPr/>
    </dgm:pt>
    <dgm:pt modelId="{8E5512F3-DE54-4E18-A8C9-78E1D31FF97D}" type="pres">
      <dgm:prSet presAssocID="{7512FD85-74C3-4CB1-9F15-B3FC4AF784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E0FB1E-56A9-4544-99AB-65EB0C0AE39B}" type="presOf" srcId="{82DBD403-3259-4FF1-8DC9-0137989B36C8}" destId="{678A3269-D3E6-4CD9-873E-196C7C7DECC6}" srcOrd="0" destOrd="0" presId="urn:microsoft.com/office/officeart/2018/5/layout/IconCircleLabelList"/>
    <dgm:cxn modelId="{5AC01529-98FB-4226-ADD7-AFBD88E04400}" srcId="{D6F1B1CB-D091-4A2F-B085-AD0E58554D54}" destId="{05A5E9B6-E8C4-4870-B5AF-DAC5F3B67C0A}" srcOrd="1" destOrd="0" parTransId="{B8DE9759-6436-4E25-8572-4F6A51A64990}" sibTransId="{355658F1-4266-4AF7-9CAA-9BAC35DB71B0}"/>
    <dgm:cxn modelId="{6FF32C67-9BC3-B541-88B8-D8B43927C790}" type="presOf" srcId="{7512FD85-74C3-4CB1-9F15-B3FC4AF78458}" destId="{8E5512F3-DE54-4E18-A8C9-78E1D31FF97D}" srcOrd="0" destOrd="0" presId="urn:microsoft.com/office/officeart/2018/5/layout/IconCircleLabelList"/>
    <dgm:cxn modelId="{30C2BA72-6C34-4E88-B500-F344806D2D48}" srcId="{D6F1B1CB-D091-4A2F-B085-AD0E58554D54}" destId="{82DBD403-3259-4FF1-8DC9-0137989B36C8}" srcOrd="0" destOrd="0" parTransId="{7C3DDAE6-5277-4089-98F2-F73BA8043602}" sibTransId="{921889BE-2D24-44F6-9822-B06320E0ACE8}"/>
    <dgm:cxn modelId="{EC9F3686-06EB-C345-856A-032EF3C2E162}" type="presOf" srcId="{05A5E9B6-E8C4-4870-B5AF-DAC5F3B67C0A}" destId="{DE39BFBA-E983-44E8-92DA-4531D3C98204}" srcOrd="0" destOrd="0" presId="urn:microsoft.com/office/officeart/2018/5/layout/IconCircleLabelList"/>
    <dgm:cxn modelId="{CD5E3E8F-26F0-4812-907D-6088735492A4}" srcId="{D6F1B1CB-D091-4A2F-B085-AD0E58554D54}" destId="{7512FD85-74C3-4CB1-9F15-B3FC4AF78458}" srcOrd="2" destOrd="0" parTransId="{63E50043-6F62-45CD-B846-6DAA22A37F8D}" sibTransId="{927E66FF-59DE-4429-94D2-56737D4F3A2A}"/>
    <dgm:cxn modelId="{31D6A4E9-0B4F-EC49-8E37-2C08F5E81ECB}" type="presOf" srcId="{D6F1B1CB-D091-4A2F-B085-AD0E58554D54}" destId="{02D7FC5C-D121-458A-A109-BA8E2C7E3B22}" srcOrd="0" destOrd="0" presId="urn:microsoft.com/office/officeart/2018/5/layout/IconCircleLabelList"/>
    <dgm:cxn modelId="{AE5EFB8E-9C39-3642-87F9-542D5522CDD2}" type="presParOf" srcId="{02D7FC5C-D121-458A-A109-BA8E2C7E3B22}" destId="{FA588049-F7CA-423D-A2CC-CBF66DADE909}" srcOrd="0" destOrd="0" presId="urn:microsoft.com/office/officeart/2018/5/layout/IconCircleLabelList"/>
    <dgm:cxn modelId="{7670CFEA-3DFC-2542-A0C1-EBAFE57C99F9}" type="presParOf" srcId="{FA588049-F7CA-423D-A2CC-CBF66DADE909}" destId="{FE0331E6-7BEB-4D85-9C8B-40C8E6D5E905}" srcOrd="0" destOrd="0" presId="urn:microsoft.com/office/officeart/2018/5/layout/IconCircleLabelList"/>
    <dgm:cxn modelId="{66356141-C848-6141-AB83-1BAB9745A4A4}" type="presParOf" srcId="{FA588049-F7CA-423D-A2CC-CBF66DADE909}" destId="{48A8C418-3F35-4C15-898C-DC025A6AB221}" srcOrd="1" destOrd="0" presId="urn:microsoft.com/office/officeart/2018/5/layout/IconCircleLabelList"/>
    <dgm:cxn modelId="{9C7533C0-6D81-E140-84CC-90F822F943AF}" type="presParOf" srcId="{FA588049-F7CA-423D-A2CC-CBF66DADE909}" destId="{5821F40B-E981-4527-A800-A0F475FBFC15}" srcOrd="2" destOrd="0" presId="urn:microsoft.com/office/officeart/2018/5/layout/IconCircleLabelList"/>
    <dgm:cxn modelId="{494339AF-82AE-A545-88DB-2A206D60F91C}" type="presParOf" srcId="{FA588049-F7CA-423D-A2CC-CBF66DADE909}" destId="{678A3269-D3E6-4CD9-873E-196C7C7DECC6}" srcOrd="3" destOrd="0" presId="urn:microsoft.com/office/officeart/2018/5/layout/IconCircleLabelList"/>
    <dgm:cxn modelId="{DC6AE087-07DD-2D4F-971E-8D36374CC03A}" type="presParOf" srcId="{02D7FC5C-D121-458A-A109-BA8E2C7E3B22}" destId="{BA05AE9B-F973-4670-9CF0-241C3CA2D2C6}" srcOrd="1" destOrd="0" presId="urn:microsoft.com/office/officeart/2018/5/layout/IconCircleLabelList"/>
    <dgm:cxn modelId="{15625720-C153-134A-805B-468BD7368FBC}" type="presParOf" srcId="{02D7FC5C-D121-458A-A109-BA8E2C7E3B22}" destId="{7A296C6F-2ADA-4639-9CF9-A3E8AA1F9ECE}" srcOrd="2" destOrd="0" presId="urn:microsoft.com/office/officeart/2018/5/layout/IconCircleLabelList"/>
    <dgm:cxn modelId="{54E7961B-BB64-AF4B-B635-1F4129C1F3C5}" type="presParOf" srcId="{7A296C6F-2ADA-4639-9CF9-A3E8AA1F9ECE}" destId="{6B7BAFAC-22C4-47BA-8430-E13EC6BE1A44}" srcOrd="0" destOrd="0" presId="urn:microsoft.com/office/officeart/2018/5/layout/IconCircleLabelList"/>
    <dgm:cxn modelId="{EF173079-05F7-FD44-8249-3463DEBC33A3}" type="presParOf" srcId="{7A296C6F-2ADA-4639-9CF9-A3E8AA1F9ECE}" destId="{732748A1-34DE-47A8-9C6A-B86E29AA3ADB}" srcOrd="1" destOrd="0" presId="urn:microsoft.com/office/officeart/2018/5/layout/IconCircleLabelList"/>
    <dgm:cxn modelId="{F654414C-0A21-E146-BA63-09F65921A0BE}" type="presParOf" srcId="{7A296C6F-2ADA-4639-9CF9-A3E8AA1F9ECE}" destId="{6AC36069-BDE8-4F00-B369-6A199D6093C5}" srcOrd="2" destOrd="0" presId="urn:microsoft.com/office/officeart/2018/5/layout/IconCircleLabelList"/>
    <dgm:cxn modelId="{23232B75-F0DA-FA47-A724-7746DD9E83A2}" type="presParOf" srcId="{7A296C6F-2ADA-4639-9CF9-A3E8AA1F9ECE}" destId="{DE39BFBA-E983-44E8-92DA-4531D3C98204}" srcOrd="3" destOrd="0" presId="urn:microsoft.com/office/officeart/2018/5/layout/IconCircleLabelList"/>
    <dgm:cxn modelId="{2E07BCB3-BD70-9E41-9386-3863586991C5}" type="presParOf" srcId="{02D7FC5C-D121-458A-A109-BA8E2C7E3B22}" destId="{1A307CE8-B925-402B-A2B2-752E0FC2669B}" srcOrd="3" destOrd="0" presId="urn:microsoft.com/office/officeart/2018/5/layout/IconCircleLabelList"/>
    <dgm:cxn modelId="{86B7BF94-7745-5E4F-86E3-266C94CE0F5C}" type="presParOf" srcId="{02D7FC5C-D121-458A-A109-BA8E2C7E3B22}" destId="{E19DE936-6FF3-4C60-BD32-6B77F609182E}" srcOrd="4" destOrd="0" presId="urn:microsoft.com/office/officeart/2018/5/layout/IconCircleLabelList"/>
    <dgm:cxn modelId="{8D85BBC8-1DD6-7B49-863B-89D1C8816FA2}" type="presParOf" srcId="{E19DE936-6FF3-4C60-BD32-6B77F609182E}" destId="{88FE135B-79CE-4DA2-A3D3-C42A4AD130AB}" srcOrd="0" destOrd="0" presId="urn:microsoft.com/office/officeart/2018/5/layout/IconCircleLabelList"/>
    <dgm:cxn modelId="{D254E80A-1C3A-C54D-9298-DDF349D85CBE}" type="presParOf" srcId="{E19DE936-6FF3-4C60-BD32-6B77F609182E}" destId="{90042ED4-E760-4636-98C3-1F912FA67ECE}" srcOrd="1" destOrd="0" presId="urn:microsoft.com/office/officeart/2018/5/layout/IconCircleLabelList"/>
    <dgm:cxn modelId="{AC2389C7-41D0-0749-A8A3-A75E85AB3AEC}" type="presParOf" srcId="{E19DE936-6FF3-4C60-BD32-6B77F609182E}" destId="{4C9E796D-E7F3-4667-B75A-610C47F07340}" srcOrd="2" destOrd="0" presId="urn:microsoft.com/office/officeart/2018/5/layout/IconCircleLabelList"/>
    <dgm:cxn modelId="{4FD98C5C-9750-A343-8596-D91A1106B185}" type="presParOf" srcId="{E19DE936-6FF3-4C60-BD32-6B77F609182E}" destId="{8E5512F3-DE54-4E18-A8C9-78E1D31FF9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6D8466-B5A9-45D2-A0EF-8B3EA2D1977E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5E123E-1DAA-4C3C-B2B4-A95530DBC783}">
      <dgm:prSet/>
      <dgm:spPr/>
      <dgm:t>
        <a:bodyPr/>
        <a:lstStyle/>
        <a:p>
          <a:r>
            <a:rPr lang="en-US" dirty="0"/>
            <a:t>1. How did domestic U.S. air passenger traffic change during Covid-19?</a:t>
          </a:r>
        </a:p>
      </dgm:t>
    </dgm:pt>
    <dgm:pt modelId="{0B0B808A-A401-48C0-8072-AEFE420EC579}" type="parTrans" cxnId="{690897AE-A339-4832-B261-16C79A28D7EE}">
      <dgm:prSet/>
      <dgm:spPr/>
      <dgm:t>
        <a:bodyPr/>
        <a:lstStyle/>
        <a:p>
          <a:endParaRPr lang="en-US"/>
        </a:p>
      </dgm:t>
    </dgm:pt>
    <dgm:pt modelId="{E2008D9A-618E-4C48-8FBF-013FD2E6558D}" type="sibTrans" cxnId="{690897AE-A339-4832-B261-16C79A28D7EE}">
      <dgm:prSet/>
      <dgm:spPr/>
      <dgm:t>
        <a:bodyPr/>
        <a:lstStyle/>
        <a:p>
          <a:endParaRPr lang="en-US"/>
        </a:p>
      </dgm:t>
    </dgm:pt>
    <dgm:pt modelId="{DD240008-BC30-4941-93A2-AF05952E4C38}">
      <dgm:prSet/>
      <dgm:spPr/>
      <dgm:t>
        <a:bodyPr/>
        <a:lstStyle/>
        <a:p>
          <a:r>
            <a:rPr lang="en-US" dirty="0"/>
            <a:t>2. How long did it take for passenger volume to normalize to pre-pandemic levels after Covid 19?</a:t>
          </a:r>
        </a:p>
      </dgm:t>
    </dgm:pt>
    <dgm:pt modelId="{3D41BAE4-4CFB-4120-8C5E-2311CA47B960}" type="parTrans" cxnId="{43C5C440-F2F6-4A14-A781-24B42B746B76}">
      <dgm:prSet/>
      <dgm:spPr/>
      <dgm:t>
        <a:bodyPr/>
        <a:lstStyle/>
        <a:p>
          <a:endParaRPr lang="en-US"/>
        </a:p>
      </dgm:t>
    </dgm:pt>
    <dgm:pt modelId="{0BA6D4A1-D3A6-4AD1-B907-081C8A137DF7}" type="sibTrans" cxnId="{43C5C440-F2F6-4A14-A781-24B42B746B76}">
      <dgm:prSet/>
      <dgm:spPr/>
      <dgm:t>
        <a:bodyPr/>
        <a:lstStyle/>
        <a:p>
          <a:endParaRPr lang="en-US"/>
        </a:p>
      </dgm:t>
    </dgm:pt>
    <dgm:pt modelId="{F2C24DF3-6211-486A-82B9-5B1D5ADEF9CD}">
      <dgm:prSet/>
      <dgm:spPr/>
      <dgm:t>
        <a:bodyPr/>
        <a:lstStyle/>
        <a:p>
          <a:r>
            <a:rPr lang="en-US" dirty="0"/>
            <a:t>3. How did the average airfare change during Covid?</a:t>
          </a:r>
        </a:p>
      </dgm:t>
    </dgm:pt>
    <dgm:pt modelId="{A81E8773-8A38-46B1-AE99-36B8B8BAFD88}" type="parTrans" cxnId="{BDEAC991-EDF2-42CF-B3C9-342240831D90}">
      <dgm:prSet/>
      <dgm:spPr/>
      <dgm:t>
        <a:bodyPr/>
        <a:lstStyle/>
        <a:p>
          <a:endParaRPr lang="en-US"/>
        </a:p>
      </dgm:t>
    </dgm:pt>
    <dgm:pt modelId="{32799A10-8CDD-4CA4-B119-121617A011AD}" type="sibTrans" cxnId="{BDEAC991-EDF2-42CF-B3C9-342240831D90}">
      <dgm:prSet/>
      <dgm:spPr/>
      <dgm:t>
        <a:bodyPr/>
        <a:lstStyle/>
        <a:p>
          <a:endParaRPr lang="en-US"/>
        </a:p>
      </dgm:t>
    </dgm:pt>
    <dgm:pt modelId="{B037A1A0-0917-4C23-8603-27817DD9F8DF}">
      <dgm:prSet/>
      <dgm:spPr/>
      <dgm:t>
        <a:bodyPr/>
        <a:lstStyle/>
        <a:p>
          <a:r>
            <a:rPr lang="en-US" dirty="0"/>
            <a:t>4. Can we discern any changes between air passenger traffic before and after Covid-19?</a:t>
          </a:r>
          <a:br>
            <a:rPr lang="en-US" dirty="0"/>
          </a:br>
          <a:endParaRPr lang="en-US" dirty="0"/>
        </a:p>
      </dgm:t>
    </dgm:pt>
    <dgm:pt modelId="{107BA4D5-E2A7-477D-971E-16C2F881DD84}" type="parTrans" cxnId="{A688983B-6F2B-4C16-A6CD-4648B50FCE0A}">
      <dgm:prSet/>
      <dgm:spPr/>
      <dgm:t>
        <a:bodyPr/>
        <a:lstStyle/>
        <a:p>
          <a:endParaRPr lang="en-US"/>
        </a:p>
      </dgm:t>
    </dgm:pt>
    <dgm:pt modelId="{98A7536E-C75C-4295-B5B8-22CEDA22626E}" type="sibTrans" cxnId="{A688983B-6F2B-4C16-A6CD-4648B50FCE0A}">
      <dgm:prSet/>
      <dgm:spPr/>
      <dgm:t>
        <a:bodyPr/>
        <a:lstStyle/>
        <a:p>
          <a:endParaRPr lang="en-US"/>
        </a:p>
      </dgm:t>
    </dgm:pt>
    <dgm:pt modelId="{23B024D4-E699-AE40-8187-CD2B2FD0FCA2}" type="pres">
      <dgm:prSet presAssocID="{FC6D8466-B5A9-45D2-A0EF-8B3EA2D1977E}" presName="diagram" presStyleCnt="0">
        <dgm:presLayoutVars>
          <dgm:dir/>
          <dgm:resizeHandles val="exact"/>
        </dgm:presLayoutVars>
      </dgm:prSet>
      <dgm:spPr/>
    </dgm:pt>
    <dgm:pt modelId="{8D4A408A-5EFD-5A48-97E6-13B6CBC7A903}" type="pres">
      <dgm:prSet presAssocID="{A65E123E-1DAA-4C3C-B2B4-A95530DBC783}" presName="arrow" presStyleLbl="node1" presStyleIdx="0" presStyleCnt="4">
        <dgm:presLayoutVars>
          <dgm:bulletEnabled val="1"/>
        </dgm:presLayoutVars>
      </dgm:prSet>
      <dgm:spPr/>
    </dgm:pt>
    <dgm:pt modelId="{77E9631D-B7DE-9E42-A2C8-68D674FD0DF4}" type="pres">
      <dgm:prSet presAssocID="{DD240008-BC30-4941-93A2-AF05952E4C38}" presName="arrow" presStyleLbl="node1" presStyleIdx="1" presStyleCnt="4">
        <dgm:presLayoutVars>
          <dgm:bulletEnabled val="1"/>
        </dgm:presLayoutVars>
      </dgm:prSet>
      <dgm:spPr/>
    </dgm:pt>
    <dgm:pt modelId="{EC2489D7-94C6-9B41-A2F7-2FBFB99CF6BB}" type="pres">
      <dgm:prSet presAssocID="{F2C24DF3-6211-486A-82B9-5B1D5ADEF9CD}" presName="arrow" presStyleLbl="node1" presStyleIdx="2" presStyleCnt="4">
        <dgm:presLayoutVars>
          <dgm:bulletEnabled val="1"/>
        </dgm:presLayoutVars>
      </dgm:prSet>
      <dgm:spPr/>
    </dgm:pt>
    <dgm:pt modelId="{2FFEEA0B-45B6-FC47-A956-4D5F7F48FDCF}" type="pres">
      <dgm:prSet presAssocID="{B037A1A0-0917-4C23-8603-27817DD9F8DF}" presName="arrow" presStyleLbl="node1" presStyleIdx="3" presStyleCnt="4">
        <dgm:presLayoutVars>
          <dgm:bulletEnabled val="1"/>
        </dgm:presLayoutVars>
      </dgm:prSet>
      <dgm:spPr/>
    </dgm:pt>
  </dgm:ptLst>
  <dgm:cxnLst>
    <dgm:cxn modelId="{4407DB30-404F-5A41-B02D-4E320BC642E0}" type="presOf" srcId="{FC6D8466-B5A9-45D2-A0EF-8B3EA2D1977E}" destId="{23B024D4-E699-AE40-8187-CD2B2FD0FCA2}" srcOrd="0" destOrd="0" presId="urn:microsoft.com/office/officeart/2005/8/layout/arrow5"/>
    <dgm:cxn modelId="{A688983B-6F2B-4C16-A6CD-4648B50FCE0A}" srcId="{FC6D8466-B5A9-45D2-A0EF-8B3EA2D1977E}" destId="{B037A1A0-0917-4C23-8603-27817DD9F8DF}" srcOrd="3" destOrd="0" parTransId="{107BA4D5-E2A7-477D-971E-16C2F881DD84}" sibTransId="{98A7536E-C75C-4295-B5B8-22CEDA22626E}"/>
    <dgm:cxn modelId="{43C5C440-F2F6-4A14-A781-24B42B746B76}" srcId="{FC6D8466-B5A9-45D2-A0EF-8B3EA2D1977E}" destId="{DD240008-BC30-4941-93A2-AF05952E4C38}" srcOrd="1" destOrd="0" parTransId="{3D41BAE4-4CFB-4120-8C5E-2311CA47B960}" sibTransId="{0BA6D4A1-D3A6-4AD1-B907-081C8A137DF7}"/>
    <dgm:cxn modelId="{493AEA42-8F58-FA46-AA56-4FA94591BD64}" type="presOf" srcId="{DD240008-BC30-4941-93A2-AF05952E4C38}" destId="{77E9631D-B7DE-9E42-A2C8-68D674FD0DF4}" srcOrd="0" destOrd="0" presId="urn:microsoft.com/office/officeart/2005/8/layout/arrow5"/>
    <dgm:cxn modelId="{DB35387B-9C73-CD44-B647-20C3C8594DF0}" type="presOf" srcId="{B037A1A0-0917-4C23-8603-27817DD9F8DF}" destId="{2FFEEA0B-45B6-FC47-A956-4D5F7F48FDCF}" srcOrd="0" destOrd="0" presId="urn:microsoft.com/office/officeart/2005/8/layout/arrow5"/>
    <dgm:cxn modelId="{BDEAC991-EDF2-42CF-B3C9-342240831D90}" srcId="{FC6D8466-B5A9-45D2-A0EF-8B3EA2D1977E}" destId="{F2C24DF3-6211-486A-82B9-5B1D5ADEF9CD}" srcOrd="2" destOrd="0" parTransId="{A81E8773-8A38-46B1-AE99-36B8B8BAFD88}" sibTransId="{32799A10-8CDD-4CA4-B119-121617A011AD}"/>
    <dgm:cxn modelId="{690897AE-A339-4832-B261-16C79A28D7EE}" srcId="{FC6D8466-B5A9-45D2-A0EF-8B3EA2D1977E}" destId="{A65E123E-1DAA-4C3C-B2B4-A95530DBC783}" srcOrd="0" destOrd="0" parTransId="{0B0B808A-A401-48C0-8072-AEFE420EC579}" sibTransId="{E2008D9A-618E-4C48-8FBF-013FD2E6558D}"/>
    <dgm:cxn modelId="{A66409BB-99F3-8A40-A452-ADA0C9224E86}" type="presOf" srcId="{F2C24DF3-6211-486A-82B9-5B1D5ADEF9CD}" destId="{EC2489D7-94C6-9B41-A2F7-2FBFB99CF6BB}" srcOrd="0" destOrd="0" presId="urn:microsoft.com/office/officeart/2005/8/layout/arrow5"/>
    <dgm:cxn modelId="{2ABD37C7-DFDF-5540-9D16-DB24236F7BD1}" type="presOf" srcId="{A65E123E-1DAA-4C3C-B2B4-A95530DBC783}" destId="{8D4A408A-5EFD-5A48-97E6-13B6CBC7A903}" srcOrd="0" destOrd="0" presId="urn:microsoft.com/office/officeart/2005/8/layout/arrow5"/>
    <dgm:cxn modelId="{C6B9643F-4305-524C-91FC-9A9E61E93C71}" type="presParOf" srcId="{23B024D4-E699-AE40-8187-CD2B2FD0FCA2}" destId="{8D4A408A-5EFD-5A48-97E6-13B6CBC7A903}" srcOrd="0" destOrd="0" presId="urn:microsoft.com/office/officeart/2005/8/layout/arrow5"/>
    <dgm:cxn modelId="{1BABD069-BE8F-3540-8B76-90FA41A30688}" type="presParOf" srcId="{23B024D4-E699-AE40-8187-CD2B2FD0FCA2}" destId="{77E9631D-B7DE-9E42-A2C8-68D674FD0DF4}" srcOrd="1" destOrd="0" presId="urn:microsoft.com/office/officeart/2005/8/layout/arrow5"/>
    <dgm:cxn modelId="{E0DB9D6B-FA4E-204C-A41E-DFCB54D5287A}" type="presParOf" srcId="{23B024D4-E699-AE40-8187-CD2B2FD0FCA2}" destId="{EC2489D7-94C6-9B41-A2F7-2FBFB99CF6BB}" srcOrd="2" destOrd="0" presId="urn:microsoft.com/office/officeart/2005/8/layout/arrow5"/>
    <dgm:cxn modelId="{6CE78FA0-C5AA-C240-BB9A-7DB568CAEA16}" type="presParOf" srcId="{23B024D4-E699-AE40-8187-CD2B2FD0FCA2}" destId="{2FFEEA0B-45B6-FC47-A956-4D5F7F48FDCF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04ED0-C7DE-45E1-A12C-B4EC237372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E09700-24CB-48AD-9C7D-35CA9F7646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 and import files</a:t>
          </a:r>
        </a:p>
      </dgm:t>
    </dgm:pt>
    <dgm:pt modelId="{7D08C34D-CB7E-4C3C-9FD2-BAA8CAFA4189}" type="parTrans" cxnId="{3F907F92-781B-40C1-ACF3-D4AD833B127E}">
      <dgm:prSet/>
      <dgm:spPr/>
      <dgm:t>
        <a:bodyPr/>
        <a:lstStyle/>
        <a:p>
          <a:endParaRPr lang="en-US"/>
        </a:p>
      </dgm:t>
    </dgm:pt>
    <dgm:pt modelId="{54149625-2435-4F3A-B10A-38E55E575C3D}" type="sibTrans" cxnId="{3F907F92-781B-40C1-ACF3-D4AD833B12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FA414D-8E9C-42D8-A62B-4A696A7A0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basic EDA glob, for loops, dropna, isnull, drop duplicates</a:t>
          </a:r>
        </a:p>
      </dgm:t>
    </dgm:pt>
    <dgm:pt modelId="{EC89B2D7-BAEA-4139-9EB4-D5BF2A57D299}" type="parTrans" cxnId="{94BF1A2E-C409-424A-AF57-8D3B38E39C98}">
      <dgm:prSet/>
      <dgm:spPr/>
      <dgm:t>
        <a:bodyPr/>
        <a:lstStyle/>
        <a:p>
          <a:endParaRPr lang="en-US"/>
        </a:p>
      </dgm:t>
    </dgm:pt>
    <dgm:pt modelId="{46B6AB03-7E35-4849-A49C-8FB5F0B978DE}" type="sibTrans" cxnId="{94BF1A2E-C409-424A-AF57-8D3B38E39C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DD6447-CA01-400E-AAE3-5A4DD8002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Merge and combine the files into different DataFrames for analysis</a:t>
          </a:r>
        </a:p>
      </dgm:t>
    </dgm:pt>
    <dgm:pt modelId="{54E60CBB-9620-421F-BF67-3BD943FB7FFC}" type="parTrans" cxnId="{2205515A-9CF5-4B16-ADA6-8D8B7ED5871C}">
      <dgm:prSet/>
      <dgm:spPr/>
      <dgm:t>
        <a:bodyPr/>
        <a:lstStyle/>
        <a:p>
          <a:endParaRPr lang="en-US"/>
        </a:p>
      </dgm:t>
    </dgm:pt>
    <dgm:pt modelId="{C680641B-315C-4960-855B-885E38D5E24A}" type="sibTrans" cxnId="{2205515A-9CF5-4B16-ADA6-8D8B7ED587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FFB0B9-8C9C-0F47-BA02-4A531DE4F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consistency check consists of summing the flight data by month, year, and destination airport </a:t>
          </a:r>
        </a:p>
      </dgm:t>
    </dgm:pt>
    <dgm:pt modelId="{559E0AF5-6EBD-3D4F-A634-502E2C37D21F}" type="parTrans" cxnId="{40E9430B-9E16-F34C-92C1-465DC62FF178}">
      <dgm:prSet/>
      <dgm:spPr/>
      <dgm:t>
        <a:bodyPr/>
        <a:lstStyle/>
        <a:p>
          <a:endParaRPr lang="en-US"/>
        </a:p>
      </dgm:t>
    </dgm:pt>
    <dgm:pt modelId="{19B27AC9-B6B8-2F41-BC8E-CAA22CCFB82F}" type="sibTrans" cxnId="{40E9430B-9E16-F34C-92C1-465DC62FF1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15EC05-5C9D-C948-B36A-1D1B51228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the data from the separate DataFrames into a summary DataFram</a:t>
          </a:r>
        </a:p>
      </dgm:t>
    </dgm:pt>
    <dgm:pt modelId="{0F18DE51-21CF-454C-973B-0A1DE918428A}" type="parTrans" cxnId="{894052BE-61A4-3D4B-BA39-D481BC9125F3}">
      <dgm:prSet/>
      <dgm:spPr/>
      <dgm:t>
        <a:bodyPr/>
        <a:lstStyle/>
        <a:p>
          <a:endParaRPr lang="en-US"/>
        </a:p>
      </dgm:t>
    </dgm:pt>
    <dgm:pt modelId="{C42B8347-92DB-5946-AF3D-8B93585F332C}" type="sibTrans" cxnId="{894052BE-61A4-3D4B-BA39-D481BC9125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92AE24-303A-1F4E-A028-8DD0E3B91D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exploration led us to define the following time periods. Before Covid-19, During Covid-19 and after Covid-19 </a:t>
          </a:r>
        </a:p>
      </dgm:t>
    </dgm:pt>
    <dgm:pt modelId="{E4C357FD-914D-DA4A-BA91-EB77AF195083}" type="parTrans" cxnId="{E842D572-B955-3146-AFC8-FDE9029A16A6}">
      <dgm:prSet/>
      <dgm:spPr/>
      <dgm:t>
        <a:bodyPr/>
        <a:lstStyle/>
        <a:p>
          <a:endParaRPr lang="en-US"/>
        </a:p>
      </dgm:t>
    </dgm:pt>
    <dgm:pt modelId="{D382CCBD-1C89-844F-A516-81FB6E2F5CC3}" type="sibTrans" cxnId="{E842D572-B955-3146-AFC8-FDE9029A16A6}">
      <dgm:prSet/>
      <dgm:spPr/>
      <dgm:t>
        <a:bodyPr/>
        <a:lstStyle/>
        <a:p>
          <a:endParaRPr lang="en-US"/>
        </a:p>
      </dgm:t>
    </dgm:pt>
    <dgm:pt modelId="{77FE621D-B70A-4351-8411-24F8509E43FC}" type="pres">
      <dgm:prSet presAssocID="{10604ED0-C7DE-45E1-A12C-B4EC23737241}" presName="root" presStyleCnt="0">
        <dgm:presLayoutVars>
          <dgm:dir/>
          <dgm:resizeHandles val="exact"/>
        </dgm:presLayoutVars>
      </dgm:prSet>
      <dgm:spPr/>
    </dgm:pt>
    <dgm:pt modelId="{C69E02A0-5528-45E1-BE68-681312F3178E}" type="pres">
      <dgm:prSet presAssocID="{10604ED0-C7DE-45E1-A12C-B4EC23737241}" presName="container" presStyleCnt="0">
        <dgm:presLayoutVars>
          <dgm:dir/>
          <dgm:resizeHandles val="exact"/>
        </dgm:presLayoutVars>
      </dgm:prSet>
      <dgm:spPr/>
    </dgm:pt>
    <dgm:pt modelId="{FC4D3931-AECE-4CB8-9148-F928463CE2B7}" type="pres">
      <dgm:prSet presAssocID="{99E09700-24CB-48AD-9C7D-35CA9F764608}" presName="compNode" presStyleCnt="0"/>
      <dgm:spPr/>
    </dgm:pt>
    <dgm:pt modelId="{CA751FC0-8E8C-4D02-A5F9-0812DF80FCF9}" type="pres">
      <dgm:prSet presAssocID="{99E09700-24CB-48AD-9C7D-35CA9F764608}" presName="iconBgRect" presStyleLbl="bgShp" presStyleIdx="0" presStyleCnt="6"/>
      <dgm:spPr/>
    </dgm:pt>
    <dgm:pt modelId="{39BFB676-7483-400E-994E-0817B1741084}" type="pres">
      <dgm:prSet presAssocID="{99E09700-24CB-48AD-9C7D-35CA9F76460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D8FE18E-1D52-44CB-8A36-4A75A839639B}" type="pres">
      <dgm:prSet presAssocID="{99E09700-24CB-48AD-9C7D-35CA9F764608}" presName="spaceRect" presStyleCnt="0"/>
      <dgm:spPr/>
    </dgm:pt>
    <dgm:pt modelId="{0C8D4877-13A8-4895-ACC5-71B36B140233}" type="pres">
      <dgm:prSet presAssocID="{99E09700-24CB-48AD-9C7D-35CA9F764608}" presName="textRect" presStyleLbl="revTx" presStyleIdx="0" presStyleCnt="6">
        <dgm:presLayoutVars>
          <dgm:chMax val="1"/>
          <dgm:chPref val="1"/>
        </dgm:presLayoutVars>
      </dgm:prSet>
      <dgm:spPr/>
    </dgm:pt>
    <dgm:pt modelId="{67FFEFD4-7466-4A64-9631-79A94ECF50E9}" type="pres">
      <dgm:prSet presAssocID="{54149625-2435-4F3A-B10A-38E55E575C3D}" presName="sibTrans" presStyleLbl="sibTrans2D1" presStyleIdx="0" presStyleCnt="0"/>
      <dgm:spPr/>
    </dgm:pt>
    <dgm:pt modelId="{2F9ACAF1-7FB7-46E6-8B63-40988B27E073}" type="pres">
      <dgm:prSet presAssocID="{72FA414D-8E9C-42D8-A62B-4A696A7A0CF8}" presName="compNode" presStyleCnt="0"/>
      <dgm:spPr/>
    </dgm:pt>
    <dgm:pt modelId="{3078F0CD-79C6-4116-920A-1E3FA9B007D0}" type="pres">
      <dgm:prSet presAssocID="{72FA414D-8E9C-42D8-A62B-4A696A7A0CF8}" presName="iconBgRect" presStyleLbl="bgShp" presStyleIdx="1" presStyleCnt="6"/>
      <dgm:spPr/>
    </dgm:pt>
    <dgm:pt modelId="{E7A18B0A-1853-42EC-B03B-144CBB8637DB}" type="pres">
      <dgm:prSet presAssocID="{72FA414D-8E9C-42D8-A62B-4A696A7A0CF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265AAA3-4668-477F-8D44-802888F60A4F}" type="pres">
      <dgm:prSet presAssocID="{72FA414D-8E9C-42D8-A62B-4A696A7A0CF8}" presName="spaceRect" presStyleCnt="0"/>
      <dgm:spPr/>
    </dgm:pt>
    <dgm:pt modelId="{AFA2531E-C0B6-4963-AB93-63248B48146B}" type="pres">
      <dgm:prSet presAssocID="{72FA414D-8E9C-42D8-A62B-4A696A7A0CF8}" presName="textRect" presStyleLbl="revTx" presStyleIdx="1" presStyleCnt="6">
        <dgm:presLayoutVars>
          <dgm:chMax val="1"/>
          <dgm:chPref val="1"/>
        </dgm:presLayoutVars>
      </dgm:prSet>
      <dgm:spPr/>
    </dgm:pt>
    <dgm:pt modelId="{056F7D18-04D0-4CAA-BFEA-49A0DA7D337C}" type="pres">
      <dgm:prSet presAssocID="{46B6AB03-7E35-4849-A49C-8FB5F0B978DE}" presName="sibTrans" presStyleLbl="sibTrans2D1" presStyleIdx="0" presStyleCnt="0"/>
      <dgm:spPr/>
    </dgm:pt>
    <dgm:pt modelId="{5EF6EAAB-9024-427B-BFA7-FA7152E949F1}" type="pres">
      <dgm:prSet presAssocID="{1FDD6447-CA01-400E-AAE3-5A4DD8002C2F}" presName="compNode" presStyleCnt="0"/>
      <dgm:spPr/>
    </dgm:pt>
    <dgm:pt modelId="{2C202BF1-C917-423C-90F6-BBB106453C32}" type="pres">
      <dgm:prSet presAssocID="{1FDD6447-CA01-400E-AAE3-5A4DD8002C2F}" presName="iconBgRect" presStyleLbl="bgShp" presStyleIdx="2" presStyleCnt="6"/>
      <dgm:spPr/>
    </dgm:pt>
    <dgm:pt modelId="{35D7C029-3DBD-43EF-BB49-62C1D6BC5435}" type="pres">
      <dgm:prSet presAssocID="{1FDD6447-CA01-400E-AAE3-5A4DD8002C2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C057C11-103A-4E37-A3CB-90258CB6D73E}" type="pres">
      <dgm:prSet presAssocID="{1FDD6447-CA01-400E-AAE3-5A4DD8002C2F}" presName="spaceRect" presStyleCnt="0"/>
      <dgm:spPr/>
    </dgm:pt>
    <dgm:pt modelId="{13F36576-2665-4F7C-BE5D-19D351A16D16}" type="pres">
      <dgm:prSet presAssocID="{1FDD6447-CA01-400E-AAE3-5A4DD8002C2F}" presName="textRect" presStyleLbl="revTx" presStyleIdx="2" presStyleCnt="6">
        <dgm:presLayoutVars>
          <dgm:chMax val="1"/>
          <dgm:chPref val="1"/>
        </dgm:presLayoutVars>
      </dgm:prSet>
      <dgm:spPr/>
    </dgm:pt>
    <dgm:pt modelId="{844B5A58-6AC5-4703-B8D9-4D9CB31DA92E}" type="pres">
      <dgm:prSet presAssocID="{C680641B-315C-4960-855B-885E38D5E24A}" presName="sibTrans" presStyleLbl="sibTrans2D1" presStyleIdx="0" presStyleCnt="0"/>
      <dgm:spPr/>
    </dgm:pt>
    <dgm:pt modelId="{96BC6D0E-17D2-4EF9-B42C-3AD35A8A952C}" type="pres">
      <dgm:prSet presAssocID="{F4FFB0B9-8C9C-0F47-BA02-4A531DE4F740}" presName="compNode" presStyleCnt="0"/>
      <dgm:spPr/>
    </dgm:pt>
    <dgm:pt modelId="{A67931BD-694F-49A1-BE10-936EB0389165}" type="pres">
      <dgm:prSet presAssocID="{F4FFB0B9-8C9C-0F47-BA02-4A531DE4F740}" presName="iconBgRect" presStyleLbl="bgShp" presStyleIdx="3" presStyleCnt="6"/>
      <dgm:spPr/>
    </dgm:pt>
    <dgm:pt modelId="{094E0307-7B00-4864-A367-F455012ADE31}" type="pres">
      <dgm:prSet presAssocID="{F4FFB0B9-8C9C-0F47-BA02-4A531DE4F74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D9298963-A147-4568-8F9C-E02DD1C3EA20}" type="pres">
      <dgm:prSet presAssocID="{F4FFB0B9-8C9C-0F47-BA02-4A531DE4F740}" presName="spaceRect" presStyleCnt="0"/>
      <dgm:spPr/>
    </dgm:pt>
    <dgm:pt modelId="{60E69354-0A0C-4F01-AF74-1CC4F2F33EC3}" type="pres">
      <dgm:prSet presAssocID="{F4FFB0B9-8C9C-0F47-BA02-4A531DE4F740}" presName="textRect" presStyleLbl="revTx" presStyleIdx="3" presStyleCnt="6">
        <dgm:presLayoutVars>
          <dgm:chMax val="1"/>
          <dgm:chPref val="1"/>
        </dgm:presLayoutVars>
      </dgm:prSet>
      <dgm:spPr/>
    </dgm:pt>
    <dgm:pt modelId="{2ADCED47-A5CD-4800-A61E-9565A2CA9009}" type="pres">
      <dgm:prSet presAssocID="{19B27AC9-B6B8-2F41-BC8E-CAA22CCFB82F}" presName="sibTrans" presStyleLbl="sibTrans2D1" presStyleIdx="0" presStyleCnt="0"/>
      <dgm:spPr/>
    </dgm:pt>
    <dgm:pt modelId="{A67DF8E5-B902-4B14-A5B3-C05821EE5244}" type="pres">
      <dgm:prSet presAssocID="{9E15EC05-5C9D-C948-B36A-1D1B5122835C}" presName="compNode" presStyleCnt="0"/>
      <dgm:spPr/>
    </dgm:pt>
    <dgm:pt modelId="{C23D0A89-D63B-4FD8-80E2-CEEE499B61EF}" type="pres">
      <dgm:prSet presAssocID="{9E15EC05-5C9D-C948-B36A-1D1B5122835C}" presName="iconBgRect" presStyleLbl="bgShp" presStyleIdx="4" presStyleCnt="6"/>
      <dgm:spPr/>
    </dgm:pt>
    <dgm:pt modelId="{CEBB9175-C171-4B0A-A91A-5DC71A476B49}" type="pres">
      <dgm:prSet presAssocID="{9E15EC05-5C9D-C948-B36A-1D1B512283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C3FB354-CC71-490B-ABC1-044D7908AD3E}" type="pres">
      <dgm:prSet presAssocID="{9E15EC05-5C9D-C948-B36A-1D1B5122835C}" presName="spaceRect" presStyleCnt="0"/>
      <dgm:spPr/>
    </dgm:pt>
    <dgm:pt modelId="{9EE2464F-7CA7-4D47-9DF9-3849A6CA7F4E}" type="pres">
      <dgm:prSet presAssocID="{9E15EC05-5C9D-C948-B36A-1D1B5122835C}" presName="textRect" presStyleLbl="revTx" presStyleIdx="4" presStyleCnt="6">
        <dgm:presLayoutVars>
          <dgm:chMax val="1"/>
          <dgm:chPref val="1"/>
        </dgm:presLayoutVars>
      </dgm:prSet>
      <dgm:spPr/>
    </dgm:pt>
    <dgm:pt modelId="{DF03D669-76EB-4636-8B2C-D545AAF51B15}" type="pres">
      <dgm:prSet presAssocID="{C42B8347-92DB-5946-AF3D-8B93585F332C}" presName="sibTrans" presStyleLbl="sibTrans2D1" presStyleIdx="0" presStyleCnt="0"/>
      <dgm:spPr/>
    </dgm:pt>
    <dgm:pt modelId="{CD9645C8-3C0D-456B-98D4-47CA852ADCA0}" type="pres">
      <dgm:prSet presAssocID="{F092AE24-303A-1F4E-A028-8DD0E3B91D0B}" presName="compNode" presStyleCnt="0"/>
      <dgm:spPr/>
    </dgm:pt>
    <dgm:pt modelId="{A318AE28-8596-431A-A50E-B896F38F9930}" type="pres">
      <dgm:prSet presAssocID="{F092AE24-303A-1F4E-A028-8DD0E3B91D0B}" presName="iconBgRect" presStyleLbl="bgShp" presStyleIdx="5" presStyleCnt="6"/>
      <dgm:spPr/>
    </dgm:pt>
    <dgm:pt modelId="{4B23031C-6DD4-4F0E-AAA1-2343EDCDE8F9}" type="pres">
      <dgm:prSet presAssocID="{F092AE24-303A-1F4E-A028-8DD0E3B91D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1D5698E-05C3-4E4A-BFAD-5C6E3B92BAD0}" type="pres">
      <dgm:prSet presAssocID="{F092AE24-303A-1F4E-A028-8DD0E3B91D0B}" presName="spaceRect" presStyleCnt="0"/>
      <dgm:spPr/>
    </dgm:pt>
    <dgm:pt modelId="{D8139A2D-7945-4E39-A43E-3E39A2508462}" type="pres">
      <dgm:prSet presAssocID="{F092AE24-303A-1F4E-A028-8DD0E3B91D0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8658303-C114-224B-8A06-3C70AA489B67}" type="presOf" srcId="{C680641B-315C-4960-855B-885E38D5E24A}" destId="{844B5A58-6AC5-4703-B8D9-4D9CB31DA92E}" srcOrd="0" destOrd="0" presId="urn:microsoft.com/office/officeart/2018/2/layout/IconCircleList"/>
    <dgm:cxn modelId="{40E9430B-9E16-F34C-92C1-465DC62FF178}" srcId="{10604ED0-C7DE-45E1-A12C-B4EC23737241}" destId="{F4FFB0B9-8C9C-0F47-BA02-4A531DE4F740}" srcOrd="3" destOrd="0" parTransId="{559E0AF5-6EBD-3D4F-A634-502E2C37D21F}" sibTransId="{19B27AC9-B6B8-2F41-BC8E-CAA22CCFB82F}"/>
    <dgm:cxn modelId="{93FBEE1D-01DF-CA45-A648-E4FFD24CAF6E}" type="presOf" srcId="{46B6AB03-7E35-4849-A49C-8FB5F0B978DE}" destId="{056F7D18-04D0-4CAA-BFEA-49A0DA7D337C}" srcOrd="0" destOrd="0" presId="urn:microsoft.com/office/officeart/2018/2/layout/IconCircleList"/>
    <dgm:cxn modelId="{94BF1A2E-C409-424A-AF57-8D3B38E39C98}" srcId="{10604ED0-C7DE-45E1-A12C-B4EC23737241}" destId="{72FA414D-8E9C-42D8-A62B-4A696A7A0CF8}" srcOrd="1" destOrd="0" parTransId="{EC89B2D7-BAEA-4139-9EB4-D5BF2A57D299}" sibTransId="{46B6AB03-7E35-4849-A49C-8FB5F0B978DE}"/>
    <dgm:cxn modelId="{8D017B3E-345A-4D42-AB6F-57BE07C8475B}" type="presOf" srcId="{C42B8347-92DB-5946-AF3D-8B93585F332C}" destId="{DF03D669-76EB-4636-8B2C-D545AAF51B15}" srcOrd="0" destOrd="0" presId="urn:microsoft.com/office/officeart/2018/2/layout/IconCircleList"/>
    <dgm:cxn modelId="{02971158-E34B-034B-8919-E5131C54C761}" type="presOf" srcId="{1FDD6447-CA01-400E-AAE3-5A4DD8002C2F}" destId="{13F36576-2665-4F7C-BE5D-19D351A16D16}" srcOrd="0" destOrd="0" presId="urn:microsoft.com/office/officeart/2018/2/layout/IconCircleList"/>
    <dgm:cxn modelId="{2205515A-9CF5-4B16-ADA6-8D8B7ED5871C}" srcId="{10604ED0-C7DE-45E1-A12C-B4EC23737241}" destId="{1FDD6447-CA01-400E-AAE3-5A4DD8002C2F}" srcOrd="2" destOrd="0" parTransId="{54E60CBB-9620-421F-BF67-3BD943FB7FFC}" sibTransId="{C680641B-315C-4960-855B-885E38D5E24A}"/>
    <dgm:cxn modelId="{8274EC63-660E-8A4E-9D45-FDEACD8F8067}" type="presOf" srcId="{F092AE24-303A-1F4E-A028-8DD0E3B91D0B}" destId="{D8139A2D-7945-4E39-A43E-3E39A2508462}" srcOrd="0" destOrd="0" presId="urn:microsoft.com/office/officeart/2018/2/layout/IconCircleList"/>
    <dgm:cxn modelId="{DC8A4568-4F61-7846-B5E4-682192918C8E}" type="presOf" srcId="{54149625-2435-4F3A-B10A-38E55E575C3D}" destId="{67FFEFD4-7466-4A64-9631-79A94ECF50E9}" srcOrd="0" destOrd="0" presId="urn:microsoft.com/office/officeart/2018/2/layout/IconCircleList"/>
    <dgm:cxn modelId="{E842D572-B955-3146-AFC8-FDE9029A16A6}" srcId="{10604ED0-C7DE-45E1-A12C-B4EC23737241}" destId="{F092AE24-303A-1F4E-A028-8DD0E3B91D0B}" srcOrd="5" destOrd="0" parTransId="{E4C357FD-914D-DA4A-BA91-EB77AF195083}" sibTransId="{D382CCBD-1C89-844F-A516-81FB6E2F5CC3}"/>
    <dgm:cxn modelId="{46162D87-EF4C-8749-9CEC-4CF01E6B4312}" type="presOf" srcId="{19B27AC9-B6B8-2F41-BC8E-CAA22CCFB82F}" destId="{2ADCED47-A5CD-4800-A61E-9565A2CA9009}" srcOrd="0" destOrd="0" presId="urn:microsoft.com/office/officeart/2018/2/layout/IconCircleList"/>
    <dgm:cxn modelId="{C9D5418A-29B6-7E43-91F9-7E91C3D44713}" type="presOf" srcId="{72FA414D-8E9C-42D8-A62B-4A696A7A0CF8}" destId="{AFA2531E-C0B6-4963-AB93-63248B48146B}" srcOrd="0" destOrd="0" presId="urn:microsoft.com/office/officeart/2018/2/layout/IconCircleList"/>
    <dgm:cxn modelId="{18106F8B-856E-7B46-8749-6BFFEF2A4C9A}" type="presOf" srcId="{10604ED0-C7DE-45E1-A12C-B4EC23737241}" destId="{77FE621D-B70A-4351-8411-24F8509E43FC}" srcOrd="0" destOrd="0" presId="urn:microsoft.com/office/officeart/2018/2/layout/IconCircleList"/>
    <dgm:cxn modelId="{3F907F92-781B-40C1-ACF3-D4AD833B127E}" srcId="{10604ED0-C7DE-45E1-A12C-B4EC23737241}" destId="{99E09700-24CB-48AD-9C7D-35CA9F764608}" srcOrd="0" destOrd="0" parTransId="{7D08C34D-CB7E-4C3C-9FD2-BAA8CAFA4189}" sibTransId="{54149625-2435-4F3A-B10A-38E55E575C3D}"/>
    <dgm:cxn modelId="{A3AE5297-E503-E941-A2E7-47D5E9DDDDF5}" type="presOf" srcId="{9E15EC05-5C9D-C948-B36A-1D1B5122835C}" destId="{9EE2464F-7CA7-4D47-9DF9-3849A6CA7F4E}" srcOrd="0" destOrd="0" presId="urn:microsoft.com/office/officeart/2018/2/layout/IconCircleList"/>
    <dgm:cxn modelId="{E745DCA6-7FD3-4C4F-8CE1-1865B1627507}" type="presOf" srcId="{F4FFB0B9-8C9C-0F47-BA02-4A531DE4F740}" destId="{60E69354-0A0C-4F01-AF74-1CC4F2F33EC3}" srcOrd="0" destOrd="0" presId="urn:microsoft.com/office/officeart/2018/2/layout/IconCircleList"/>
    <dgm:cxn modelId="{894052BE-61A4-3D4B-BA39-D481BC9125F3}" srcId="{10604ED0-C7DE-45E1-A12C-B4EC23737241}" destId="{9E15EC05-5C9D-C948-B36A-1D1B5122835C}" srcOrd="4" destOrd="0" parTransId="{0F18DE51-21CF-454C-973B-0A1DE918428A}" sibTransId="{C42B8347-92DB-5946-AF3D-8B93585F332C}"/>
    <dgm:cxn modelId="{B45398D8-A2FC-B241-8941-D0B9B6294CC0}" type="presOf" srcId="{99E09700-24CB-48AD-9C7D-35CA9F764608}" destId="{0C8D4877-13A8-4895-ACC5-71B36B140233}" srcOrd="0" destOrd="0" presId="urn:microsoft.com/office/officeart/2018/2/layout/IconCircleList"/>
    <dgm:cxn modelId="{329988D2-8CF0-2240-902B-06838059A231}" type="presParOf" srcId="{77FE621D-B70A-4351-8411-24F8509E43FC}" destId="{C69E02A0-5528-45E1-BE68-681312F3178E}" srcOrd="0" destOrd="0" presId="urn:microsoft.com/office/officeart/2018/2/layout/IconCircleList"/>
    <dgm:cxn modelId="{825D4155-B512-AC4C-895D-316B8AED8926}" type="presParOf" srcId="{C69E02A0-5528-45E1-BE68-681312F3178E}" destId="{FC4D3931-AECE-4CB8-9148-F928463CE2B7}" srcOrd="0" destOrd="0" presId="urn:microsoft.com/office/officeart/2018/2/layout/IconCircleList"/>
    <dgm:cxn modelId="{DF637158-61A5-064A-B31F-EB307C2D2420}" type="presParOf" srcId="{FC4D3931-AECE-4CB8-9148-F928463CE2B7}" destId="{CA751FC0-8E8C-4D02-A5F9-0812DF80FCF9}" srcOrd="0" destOrd="0" presId="urn:microsoft.com/office/officeart/2018/2/layout/IconCircleList"/>
    <dgm:cxn modelId="{513B3E88-CEEB-D040-8433-CBB6212F6ED5}" type="presParOf" srcId="{FC4D3931-AECE-4CB8-9148-F928463CE2B7}" destId="{39BFB676-7483-400E-994E-0817B1741084}" srcOrd="1" destOrd="0" presId="urn:microsoft.com/office/officeart/2018/2/layout/IconCircleList"/>
    <dgm:cxn modelId="{E5251E07-A5FF-8348-A25A-966B5458A97A}" type="presParOf" srcId="{FC4D3931-AECE-4CB8-9148-F928463CE2B7}" destId="{ED8FE18E-1D52-44CB-8A36-4A75A839639B}" srcOrd="2" destOrd="0" presId="urn:microsoft.com/office/officeart/2018/2/layout/IconCircleList"/>
    <dgm:cxn modelId="{CAE15CA1-A341-EB41-ABC3-2C57702F4959}" type="presParOf" srcId="{FC4D3931-AECE-4CB8-9148-F928463CE2B7}" destId="{0C8D4877-13A8-4895-ACC5-71B36B140233}" srcOrd="3" destOrd="0" presId="urn:microsoft.com/office/officeart/2018/2/layout/IconCircleList"/>
    <dgm:cxn modelId="{9740616B-6B67-8C4B-964E-D7346A6095FE}" type="presParOf" srcId="{C69E02A0-5528-45E1-BE68-681312F3178E}" destId="{67FFEFD4-7466-4A64-9631-79A94ECF50E9}" srcOrd="1" destOrd="0" presId="urn:microsoft.com/office/officeart/2018/2/layout/IconCircleList"/>
    <dgm:cxn modelId="{45A5F4CA-DF2A-EA45-B5A9-22417C068EA6}" type="presParOf" srcId="{C69E02A0-5528-45E1-BE68-681312F3178E}" destId="{2F9ACAF1-7FB7-46E6-8B63-40988B27E073}" srcOrd="2" destOrd="0" presId="urn:microsoft.com/office/officeart/2018/2/layout/IconCircleList"/>
    <dgm:cxn modelId="{1F7C4FD4-5236-A845-85E2-D4961B3E4DD8}" type="presParOf" srcId="{2F9ACAF1-7FB7-46E6-8B63-40988B27E073}" destId="{3078F0CD-79C6-4116-920A-1E3FA9B007D0}" srcOrd="0" destOrd="0" presId="urn:microsoft.com/office/officeart/2018/2/layout/IconCircleList"/>
    <dgm:cxn modelId="{7346C814-F1F4-754C-8A3D-4558A893D2E4}" type="presParOf" srcId="{2F9ACAF1-7FB7-46E6-8B63-40988B27E073}" destId="{E7A18B0A-1853-42EC-B03B-144CBB8637DB}" srcOrd="1" destOrd="0" presId="urn:microsoft.com/office/officeart/2018/2/layout/IconCircleList"/>
    <dgm:cxn modelId="{4E968E89-0F77-514B-924C-574CA622B411}" type="presParOf" srcId="{2F9ACAF1-7FB7-46E6-8B63-40988B27E073}" destId="{2265AAA3-4668-477F-8D44-802888F60A4F}" srcOrd="2" destOrd="0" presId="urn:microsoft.com/office/officeart/2018/2/layout/IconCircleList"/>
    <dgm:cxn modelId="{2B92033A-481C-BB45-9BE3-C27B82C0FAF5}" type="presParOf" srcId="{2F9ACAF1-7FB7-46E6-8B63-40988B27E073}" destId="{AFA2531E-C0B6-4963-AB93-63248B48146B}" srcOrd="3" destOrd="0" presId="urn:microsoft.com/office/officeart/2018/2/layout/IconCircleList"/>
    <dgm:cxn modelId="{85464303-4453-4C4D-8BD3-1BB4D105E09C}" type="presParOf" srcId="{C69E02A0-5528-45E1-BE68-681312F3178E}" destId="{056F7D18-04D0-4CAA-BFEA-49A0DA7D337C}" srcOrd="3" destOrd="0" presId="urn:microsoft.com/office/officeart/2018/2/layout/IconCircleList"/>
    <dgm:cxn modelId="{9C5AD70A-7619-7149-836C-0461ABE547C0}" type="presParOf" srcId="{C69E02A0-5528-45E1-BE68-681312F3178E}" destId="{5EF6EAAB-9024-427B-BFA7-FA7152E949F1}" srcOrd="4" destOrd="0" presId="urn:microsoft.com/office/officeart/2018/2/layout/IconCircleList"/>
    <dgm:cxn modelId="{25CDDB78-D935-6E44-9971-9421E0CDDD61}" type="presParOf" srcId="{5EF6EAAB-9024-427B-BFA7-FA7152E949F1}" destId="{2C202BF1-C917-423C-90F6-BBB106453C32}" srcOrd="0" destOrd="0" presId="urn:microsoft.com/office/officeart/2018/2/layout/IconCircleList"/>
    <dgm:cxn modelId="{52495ED2-3684-5544-B8A2-7CBACEE40C0F}" type="presParOf" srcId="{5EF6EAAB-9024-427B-BFA7-FA7152E949F1}" destId="{35D7C029-3DBD-43EF-BB49-62C1D6BC5435}" srcOrd="1" destOrd="0" presId="urn:microsoft.com/office/officeart/2018/2/layout/IconCircleList"/>
    <dgm:cxn modelId="{4E0FF871-F8AF-C24B-AF4C-CE7369816737}" type="presParOf" srcId="{5EF6EAAB-9024-427B-BFA7-FA7152E949F1}" destId="{6C057C11-103A-4E37-A3CB-90258CB6D73E}" srcOrd="2" destOrd="0" presId="urn:microsoft.com/office/officeart/2018/2/layout/IconCircleList"/>
    <dgm:cxn modelId="{B3CFE06C-5E01-9A40-A72D-8C2F2DD44E72}" type="presParOf" srcId="{5EF6EAAB-9024-427B-BFA7-FA7152E949F1}" destId="{13F36576-2665-4F7C-BE5D-19D351A16D16}" srcOrd="3" destOrd="0" presId="urn:microsoft.com/office/officeart/2018/2/layout/IconCircleList"/>
    <dgm:cxn modelId="{5C5B84D7-1A84-C646-A278-6631918A53EB}" type="presParOf" srcId="{C69E02A0-5528-45E1-BE68-681312F3178E}" destId="{844B5A58-6AC5-4703-B8D9-4D9CB31DA92E}" srcOrd="5" destOrd="0" presId="urn:microsoft.com/office/officeart/2018/2/layout/IconCircleList"/>
    <dgm:cxn modelId="{BDECEE2F-2A59-D044-9271-27BAC8B95AAB}" type="presParOf" srcId="{C69E02A0-5528-45E1-BE68-681312F3178E}" destId="{96BC6D0E-17D2-4EF9-B42C-3AD35A8A952C}" srcOrd="6" destOrd="0" presId="urn:microsoft.com/office/officeart/2018/2/layout/IconCircleList"/>
    <dgm:cxn modelId="{703D978D-E1AF-1644-80AC-E5FD1CDA920A}" type="presParOf" srcId="{96BC6D0E-17D2-4EF9-B42C-3AD35A8A952C}" destId="{A67931BD-694F-49A1-BE10-936EB0389165}" srcOrd="0" destOrd="0" presId="urn:microsoft.com/office/officeart/2018/2/layout/IconCircleList"/>
    <dgm:cxn modelId="{1303B277-4DC5-B84E-B838-809B9ED2A482}" type="presParOf" srcId="{96BC6D0E-17D2-4EF9-B42C-3AD35A8A952C}" destId="{094E0307-7B00-4864-A367-F455012ADE31}" srcOrd="1" destOrd="0" presId="urn:microsoft.com/office/officeart/2018/2/layout/IconCircleList"/>
    <dgm:cxn modelId="{E9C4070B-ECB9-1144-A91A-7ED57E290444}" type="presParOf" srcId="{96BC6D0E-17D2-4EF9-B42C-3AD35A8A952C}" destId="{D9298963-A147-4568-8F9C-E02DD1C3EA20}" srcOrd="2" destOrd="0" presId="urn:microsoft.com/office/officeart/2018/2/layout/IconCircleList"/>
    <dgm:cxn modelId="{5A38BEFE-7433-AA40-9248-244C7176FD28}" type="presParOf" srcId="{96BC6D0E-17D2-4EF9-B42C-3AD35A8A952C}" destId="{60E69354-0A0C-4F01-AF74-1CC4F2F33EC3}" srcOrd="3" destOrd="0" presId="urn:microsoft.com/office/officeart/2018/2/layout/IconCircleList"/>
    <dgm:cxn modelId="{D801D2F6-A3A3-6443-85B9-DE541480C11E}" type="presParOf" srcId="{C69E02A0-5528-45E1-BE68-681312F3178E}" destId="{2ADCED47-A5CD-4800-A61E-9565A2CA9009}" srcOrd="7" destOrd="0" presId="urn:microsoft.com/office/officeart/2018/2/layout/IconCircleList"/>
    <dgm:cxn modelId="{E4A4E662-7599-294E-828E-E9F9797DE5F0}" type="presParOf" srcId="{C69E02A0-5528-45E1-BE68-681312F3178E}" destId="{A67DF8E5-B902-4B14-A5B3-C05821EE5244}" srcOrd="8" destOrd="0" presId="urn:microsoft.com/office/officeart/2018/2/layout/IconCircleList"/>
    <dgm:cxn modelId="{FA2FFE42-D41C-2C4C-BFF8-6B2B13CAA0E0}" type="presParOf" srcId="{A67DF8E5-B902-4B14-A5B3-C05821EE5244}" destId="{C23D0A89-D63B-4FD8-80E2-CEEE499B61EF}" srcOrd="0" destOrd="0" presId="urn:microsoft.com/office/officeart/2018/2/layout/IconCircleList"/>
    <dgm:cxn modelId="{CA70A8B1-E107-C14A-96E4-CD9C887F79FE}" type="presParOf" srcId="{A67DF8E5-B902-4B14-A5B3-C05821EE5244}" destId="{CEBB9175-C171-4B0A-A91A-5DC71A476B49}" srcOrd="1" destOrd="0" presId="urn:microsoft.com/office/officeart/2018/2/layout/IconCircleList"/>
    <dgm:cxn modelId="{AFFD874A-B9ED-8243-BDF0-AA6A1CE4B8BF}" type="presParOf" srcId="{A67DF8E5-B902-4B14-A5B3-C05821EE5244}" destId="{7C3FB354-CC71-490B-ABC1-044D7908AD3E}" srcOrd="2" destOrd="0" presId="urn:microsoft.com/office/officeart/2018/2/layout/IconCircleList"/>
    <dgm:cxn modelId="{D55352EF-F7E2-8F43-8565-60BF5284472A}" type="presParOf" srcId="{A67DF8E5-B902-4B14-A5B3-C05821EE5244}" destId="{9EE2464F-7CA7-4D47-9DF9-3849A6CA7F4E}" srcOrd="3" destOrd="0" presId="urn:microsoft.com/office/officeart/2018/2/layout/IconCircleList"/>
    <dgm:cxn modelId="{7A2AC28C-7DBF-F740-BD6E-FF9CCEA137E9}" type="presParOf" srcId="{C69E02A0-5528-45E1-BE68-681312F3178E}" destId="{DF03D669-76EB-4636-8B2C-D545AAF51B15}" srcOrd="9" destOrd="0" presId="urn:microsoft.com/office/officeart/2018/2/layout/IconCircleList"/>
    <dgm:cxn modelId="{40FF5470-CD85-2C4D-A8E5-B50E2230D4C6}" type="presParOf" srcId="{C69E02A0-5528-45E1-BE68-681312F3178E}" destId="{CD9645C8-3C0D-456B-98D4-47CA852ADCA0}" srcOrd="10" destOrd="0" presId="urn:microsoft.com/office/officeart/2018/2/layout/IconCircleList"/>
    <dgm:cxn modelId="{1B26C161-48B3-B544-8471-3E1C4AE23F23}" type="presParOf" srcId="{CD9645C8-3C0D-456B-98D4-47CA852ADCA0}" destId="{A318AE28-8596-431A-A50E-B896F38F9930}" srcOrd="0" destOrd="0" presId="urn:microsoft.com/office/officeart/2018/2/layout/IconCircleList"/>
    <dgm:cxn modelId="{DD7C4560-A30D-DA48-B4D1-0D188B09DAD1}" type="presParOf" srcId="{CD9645C8-3C0D-456B-98D4-47CA852ADCA0}" destId="{4B23031C-6DD4-4F0E-AAA1-2343EDCDE8F9}" srcOrd="1" destOrd="0" presId="urn:microsoft.com/office/officeart/2018/2/layout/IconCircleList"/>
    <dgm:cxn modelId="{25F5004F-50E6-444A-A20C-2DB06953AE54}" type="presParOf" srcId="{CD9645C8-3C0D-456B-98D4-47CA852ADCA0}" destId="{11D5698E-05C3-4E4A-BFAD-5C6E3B92BAD0}" srcOrd="2" destOrd="0" presId="urn:microsoft.com/office/officeart/2018/2/layout/IconCircleList"/>
    <dgm:cxn modelId="{F746F254-0567-2847-BEAF-7B7FAD687298}" type="presParOf" srcId="{CD9645C8-3C0D-456B-98D4-47CA852ADCA0}" destId="{D8139A2D-7945-4E39-A43E-3E39A25084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D3CA3-8614-4298-8B6D-D4894BF3E2E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CBF04B-5D42-4D06-A0C3-FB197E1B62F3}">
      <dgm:prSet custT="1"/>
      <dgm:spPr/>
      <dgm:t>
        <a:bodyPr/>
        <a:lstStyle/>
        <a:p>
          <a:r>
            <a:rPr lang="en-US" sz="1000" dirty="0"/>
            <a:t>The data used for the report falls under the Freedom of Information act. United States. Department of Transportation. (2022). </a:t>
          </a:r>
          <a:r>
            <a:rPr lang="en-US" sz="1000" i="1" dirty="0"/>
            <a:t>Managing Rights</a:t>
          </a:r>
          <a:r>
            <a:rPr lang="en-US" sz="1000" dirty="0"/>
            <a:t>. </a:t>
          </a:r>
          <a:r>
            <a:rPr lang="en-US" sz="1000" u="sng" dirty="0">
              <a:hlinkClick xmlns:r="http://schemas.openxmlformats.org/officeDocument/2006/relationships" r:id="rId1"/>
            </a:rPr>
            <a:t>https://doi.org/10.21949/1520564</a:t>
          </a:r>
          <a:endParaRPr lang="en-US" sz="1000" dirty="0"/>
        </a:p>
      </dgm:t>
    </dgm:pt>
    <dgm:pt modelId="{F49C8556-76E1-41F3-AB28-2E35C76C763C}" type="parTrans" cxnId="{932FC771-6C7B-445D-8EB2-80312E7E9ABD}">
      <dgm:prSet/>
      <dgm:spPr/>
      <dgm:t>
        <a:bodyPr/>
        <a:lstStyle/>
        <a:p>
          <a:endParaRPr lang="en-US"/>
        </a:p>
      </dgm:t>
    </dgm:pt>
    <dgm:pt modelId="{20491349-D1EA-4857-9A09-B4E70D626052}" type="sibTrans" cxnId="{932FC771-6C7B-445D-8EB2-80312E7E9ABD}">
      <dgm:prSet/>
      <dgm:spPr/>
      <dgm:t>
        <a:bodyPr/>
        <a:lstStyle/>
        <a:p>
          <a:endParaRPr lang="en-US"/>
        </a:p>
      </dgm:t>
    </dgm:pt>
    <dgm:pt modelId="{58419892-52FD-4F0D-8991-82BFACBE09C5}">
      <dgm:prSet/>
      <dgm:spPr/>
      <dgm:t>
        <a:bodyPr/>
        <a:lstStyle/>
        <a:p>
          <a:r>
            <a:rPr lang="en-US" dirty="0"/>
            <a:t>Flight Data</a:t>
          </a:r>
          <a:br>
            <a:rPr lang="en-US" dirty="0"/>
          </a:br>
          <a:r>
            <a:rPr lang="en-US" dirty="0"/>
            <a:t>Dataset Title: Marketing Carrier On-Time Performance (Beginning January 2018)</a:t>
          </a:r>
          <a:br>
            <a:rPr lang="en-US" dirty="0"/>
          </a:br>
          <a:r>
            <a:rPr lang="en-US" dirty="0"/>
            <a:t>U.S. Department of Transportation, Department of Transportation Statistics</a:t>
          </a:r>
          <a:br>
            <a:rPr lang="en-US" dirty="0"/>
          </a:br>
          <a:r>
            <a:rPr lang="en-US" dirty="0"/>
            <a:t>URL: </a:t>
          </a:r>
          <a:r>
            <a:rPr lang="en-US" u="sng" dirty="0">
              <a:hlinkClick xmlns:r="http://schemas.openxmlformats.org/officeDocument/2006/relationships" r:id="rId2"/>
            </a:rPr>
            <a:t>https://www.transtats.bts.gov/DL_SelectFields.aspx?gnoyr_VQ=FGK&amp;QO_fu146_anzr=b0-gvzr</a:t>
          </a:r>
          <a:br>
            <a:rPr lang="en-US" dirty="0"/>
          </a:br>
          <a:r>
            <a:rPr lang="en-US" dirty="0"/>
            <a:t>Dates Accessed: 4/8/2024 - 4/17/2024.</a:t>
          </a:r>
          <a:br>
            <a:rPr lang="en-US" dirty="0"/>
          </a:br>
          <a:r>
            <a:rPr lang="en-US" dirty="0"/>
            <a:t>Other Details: Data retrieved from January 2024 to December 2023 as monthly ‘.csv’ files.</a:t>
          </a:r>
        </a:p>
      </dgm:t>
    </dgm:pt>
    <dgm:pt modelId="{AD3AB7A7-E2CF-449E-BF25-0A0EC6765060}" type="parTrans" cxnId="{5F1DF514-518C-4438-BC57-EF0EB8A4BC8E}">
      <dgm:prSet/>
      <dgm:spPr/>
      <dgm:t>
        <a:bodyPr/>
        <a:lstStyle/>
        <a:p>
          <a:endParaRPr lang="en-US"/>
        </a:p>
      </dgm:t>
    </dgm:pt>
    <dgm:pt modelId="{898D9C48-8B82-43FB-9F71-E52D59440D1C}" type="sibTrans" cxnId="{5F1DF514-518C-4438-BC57-EF0EB8A4BC8E}">
      <dgm:prSet/>
      <dgm:spPr/>
      <dgm:t>
        <a:bodyPr/>
        <a:lstStyle/>
        <a:p>
          <a:endParaRPr lang="en-US"/>
        </a:p>
      </dgm:t>
    </dgm:pt>
    <dgm:pt modelId="{70CC8D29-BCF7-4B18-BFE9-D168099CC310}">
      <dgm:prSet/>
      <dgm:spPr/>
      <dgm:t>
        <a:bodyPr/>
        <a:lstStyle/>
        <a:p>
          <a:r>
            <a:rPr lang="en-US" dirty="0"/>
            <a:t>Passenger Data</a:t>
          </a:r>
          <a:br>
            <a:rPr lang="en-US" dirty="0"/>
          </a:br>
          <a:r>
            <a:rPr lang="en-US" dirty="0"/>
            <a:t>Dataset Title: Passengers All Carriers – All Airports</a:t>
          </a:r>
          <a:br>
            <a:rPr lang="en-US" dirty="0"/>
          </a:br>
          <a:r>
            <a:rPr lang="en-US" dirty="0"/>
            <a:t>U.S. Department of Transportation, Department of Transportation Statistics</a:t>
          </a:r>
          <a:br>
            <a:rPr lang="en-US" dirty="0"/>
          </a:br>
          <a:r>
            <a:rPr lang="en-US" dirty="0"/>
            <a:t>URL: </a:t>
          </a:r>
          <a:r>
            <a:rPr lang="en-US" u="sng" dirty="0">
              <a:hlinkClick xmlns:r="http://schemas.openxmlformats.org/officeDocument/2006/relationships" r:id="rId3"/>
            </a:rPr>
            <a:t>https://www.transtats.bts.gov/Data_Elements.aspx?Data=2</a:t>
          </a:r>
          <a:endParaRPr lang="en-US" dirty="0"/>
        </a:p>
      </dgm:t>
    </dgm:pt>
    <dgm:pt modelId="{A5725121-1160-44B7-8798-BDA3262B84CA}" type="parTrans" cxnId="{9F636341-6B06-450E-A631-325BF8F62725}">
      <dgm:prSet/>
      <dgm:spPr/>
      <dgm:t>
        <a:bodyPr/>
        <a:lstStyle/>
        <a:p>
          <a:endParaRPr lang="en-US"/>
        </a:p>
      </dgm:t>
    </dgm:pt>
    <dgm:pt modelId="{6C4D2624-7278-4694-9882-5788A8AF4CAA}" type="sibTrans" cxnId="{9F636341-6B06-450E-A631-325BF8F62725}">
      <dgm:prSet/>
      <dgm:spPr/>
      <dgm:t>
        <a:bodyPr/>
        <a:lstStyle/>
        <a:p>
          <a:endParaRPr lang="en-US"/>
        </a:p>
      </dgm:t>
    </dgm:pt>
    <dgm:pt modelId="{F4E9DFBD-EC7B-4CAA-B45C-B25665F1C5B3}">
      <dgm:prSet/>
      <dgm:spPr/>
      <dgm:t>
        <a:bodyPr/>
        <a:lstStyle/>
        <a:p>
          <a:r>
            <a:rPr lang="en-US" dirty="0"/>
            <a:t>Air Fare Data by Quarter</a:t>
          </a:r>
          <a:br>
            <a:rPr lang="en-US" dirty="0"/>
          </a:br>
          <a:r>
            <a:rPr lang="en-US" dirty="0"/>
            <a:t>Dataset Title: Passengers All Carriers – All Airports</a:t>
          </a:r>
          <a:br>
            <a:rPr lang="en-US" dirty="0"/>
          </a:br>
          <a:r>
            <a:rPr lang="en-US" dirty="0"/>
            <a:t>U.S. Department of Transportation, Department of Transportation Statistics</a:t>
          </a:r>
          <a:br>
            <a:rPr lang="en-US" dirty="0"/>
          </a:br>
          <a:r>
            <a:rPr lang="en-US" dirty="0"/>
            <a:t>URL: </a:t>
          </a:r>
          <a:r>
            <a:rPr lang="en-US" u="sng" dirty="0">
              <a:hlinkClick xmlns:r="http://schemas.openxmlformats.org/officeDocument/2006/relationships" r:id="rId4"/>
            </a:rPr>
            <a:t>https://www.transtats.bts.gov/AverageFare/</a:t>
          </a:r>
          <a:endParaRPr lang="en-US" u="sng" dirty="0"/>
        </a:p>
        <a:p>
          <a:r>
            <a:rPr lang="en-US" dirty="0"/>
            <a:t>Dates Accessed: 4/10/2024 - 4/13/2024- 4/18/2024</a:t>
          </a:r>
          <a:br>
            <a:rPr lang="en-US" dirty="0"/>
          </a:br>
          <a:r>
            <a:rPr lang="en-US" dirty="0"/>
            <a:t>Other Details: Airfare price data by quarter, each quarter is a separate file</a:t>
          </a:r>
        </a:p>
      </dgm:t>
    </dgm:pt>
    <dgm:pt modelId="{78C58AC9-6C9D-4D33-A728-0EE2FD44B5AE}" type="parTrans" cxnId="{CA3BA278-8887-4D00-A4E0-6D8589380394}">
      <dgm:prSet/>
      <dgm:spPr/>
      <dgm:t>
        <a:bodyPr/>
        <a:lstStyle/>
        <a:p>
          <a:endParaRPr lang="en-US"/>
        </a:p>
      </dgm:t>
    </dgm:pt>
    <dgm:pt modelId="{C81AC39B-6F5E-4534-9F76-00B2BD90C959}" type="sibTrans" cxnId="{CA3BA278-8887-4D00-A4E0-6D8589380394}">
      <dgm:prSet/>
      <dgm:spPr/>
      <dgm:t>
        <a:bodyPr/>
        <a:lstStyle/>
        <a:p>
          <a:endParaRPr lang="en-US"/>
        </a:p>
      </dgm:t>
    </dgm:pt>
    <dgm:pt modelId="{6436C672-E36F-3149-B6A2-3E1718B0DB15}">
      <dgm:prSet/>
      <dgm:spPr/>
      <dgm:t>
        <a:bodyPr/>
        <a:lstStyle/>
        <a:p>
          <a:r>
            <a:rPr lang="en-US" dirty="0"/>
            <a:t>Dates Accessed: 4/8/2024 - 4/17/2024.</a:t>
          </a:r>
          <a:br>
            <a:rPr lang="en-US" dirty="0"/>
          </a:br>
          <a:r>
            <a:rPr lang="en-US" dirty="0"/>
            <a:t>Other Details: Select “U.S. Carriers” and each major airport from the dropdowns and retrieve a ‘.csv’ file for every major airport. Data from October 2002 through December of 2023.</a:t>
          </a:r>
        </a:p>
      </dgm:t>
    </dgm:pt>
    <dgm:pt modelId="{85A29142-DB0C-614A-A6CA-51C661ED7EA3}" type="parTrans" cxnId="{C526901E-2CAB-9046-B85D-45A97C0B5E59}">
      <dgm:prSet/>
      <dgm:spPr/>
      <dgm:t>
        <a:bodyPr/>
        <a:lstStyle/>
        <a:p>
          <a:endParaRPr lang="en-US"/>
        </a:p>
      </dgm:t>
    </dgm:pt>
    <dgm:pt modelId="{9813E84C-C899-5448-9EAB-29B3AAEDD183}" type="sibTrans" cxnId="{C526901E-2CAB-9046-B85D-45A97C0B5E59}">
      <dgm:prSet/>
      <dgm:spPr/>
      <dgm:t>
        <a:bodyPr/>
        <a:lstStyle/>
        <a:p>
          <a:endParaRPr lang="en-US"/>
        </a:p>
      </dgm:t>
    </dgm:pt>
    <dgm:pt modelId="{454F70DC-BD33-B044-8579-5172D2AD763E}" type="pres">
      <dgm:prSet presAssocID="{0B8D3CA3-8614-4298-8B6D-D4894BF3E2E9}" presName="vert0" presStyleCnt="0">
        <dgm:presLayoutVars>
          <dgm:dir/>
          <dgm:animOne val="branch"/>
          <dgm:animLvl val="lvl"/>
        </dgm:presLayoutVars>
      </dgm:prSet>
      <dgm:spPr/>
    </dgm:pt>
    <dgm:pt modelId="{C2D02863-0E34-B943-9854-9DBC1B6A278A}" type="pres">
      <dgm:prSet presAssocID="{35CBF04B-5D42-4D06-A0C3-FB197E1B62F3}" presName="thickLine" presStyleLbl="alignNode1" presStyleIdx="0" presStyleCnt="5"/>
      <dgm:spPr/>
    </dgm:pt>
    <dgm:pt modelId="{64DF0B5B-12AF-8748-88C0-452F144DE3A5}" type="pres">
      <dgm:prSet presAssocID="{35CBF04B-5D42-4D06-A0C3-FB197E1B62F3}" presName="horz1" presStyleCnt="0"/>
      <dgm:spPr/>
    </dgm:pt>
    <dgm:pt modelId="{C56EB59A-D9E4-9D4B-939A-9F104C8F9829}" type="pres">
      <dgm:prSet presAssocID="{35CBF04B-5D42-4D06-A0C3-FB197E1B62F3}" presName="tx1" presStyleLbl="revTx" presStyleIdx="0" presStyleCnt="5"/>
      <dgm:spPr/>
    </dgm:pt>
    <dgm:pt modelId="{B96BC145-02EC-3445-A9B0-096A1E723335}" type="pres">
      <dgm:prSet presAssocID="{35CBF04B-5D42-4D06-A0C3-FB197E1B62F3}" presName="vert1" presStyleCnt="0"/>
      <dgm:spPr/>
    </dgm:pt>
    <dgm:pt modelId="{B9EB8A0F-CEC8-CA4D-BEF2-D4BAC14D7A9A}" type="pres">
      <dgm:prSet presAssocID="{58419892-52FD-4F0D-8991-82BFACBE09C5}" presName="thickLine" presStyleLbl="alignNode1" presStyleIdx="1" presStyleCnt="5"/>
      <dgm:spPr/>
    </dgm:pt>
    <dgm:pt modelId="{D6EFF831-4A3F-1E41-A734-55AC6011B41C}" type="pres">
      <dgm:prSet presAssocID="{58419892-52FD-4F0D-8991-82BFACBE09C5}" presName="horz1" presStyleCnt="0"/>
      <dgm:spPr/>
    </dgm:pt>
    <dgm:pt modelId="{2674775E-5B8A-3D43-8612-EC3DFBE6426D}" type="pres">
      <dgm:prSet presAssocID="{58419892-52FD-4F0D-8991-82BFACBE09C5}" presName="tx1" presStyleLbl="revTx" presStyleIdx="1" presStyleCnt="5"/>
      <dgm:spPr/>
    </dgm:pt>
    <dgm:pt modelId="{CA556CF1-32B2-9D43-AB9B-CCB47FE3F8B8}" type="pres">
      <dgm:prSet presAssocID="{58419892-52FD-4F0D-8991-82BFACBE09C5}" presName="vert1" presStyleCnt="0"/>
      <dgm:spPr/>
    </dgm:pt>
    <dgm:pt modelId="{7D6618A4-1989-3745-8F97-2F0AFCB175B6}" type="pres">
      <dgm:prSet presAssocID="{70CC8D29-BCF7-4B18-BFE9-D168099CC310}" presName="thickLine" presStyleLbl="alignNode1" presStyleIdx="2" presStyleCnt="5"/>
      <dgm:spPr/>
    </dgm:pt>
    <dgm:pt modelId="{ABFA77D0-44C8-B34D-AE17-2C6181A66656}" type="pres">
      <dgm:prSet presAssocID="{70CC8D29-BCF7-4B18-BFE9-D168099CC310}" presName="horz1" presStyleCnt="0"/>
      <dgm:spPr/>
    </dgm:pt>
    <dgm:pt modelId="{239599F4-398C-CF44-A074-D159D232E3CF}" type="pres">
      <dgm:prSet presAssocID="{70CC8D29-BCF7-4B18-BFE9-D168099CC310}" presName="tx1" presStyleLbl="revTx" presStyleIdx="2" presStyleCnt="5"/>
      <dgm:spPr/>
    </dgm:pt>
    <dgm:pt modelId="{36700E3E-6E58-2B41-814B-1F2066D9311B}" type="pres">
      <dgm:prSet presAssocID="{70CC8D29-BCF7-4B18-BFE9-D168099CC310}" presName="vert1" presStyleCnt="0"/>
      <dgm:spPr/>
    </dgm:pt>
    <dgm:pt modelId="{CA2B5DC2-6FA0-0B46-843A-7404E6496B77}" type="pres">
      <dgm:prSet presAssocID="{6436C672-E36F-3149-B6A2-3E1718B0DB15}" presName="thickLine" presStyleLbl="alignNode1" presStyleIdx="3" presStyleCnt="5"/>
      <dgm:spPr/>
    </dgm:pt>
    <dgm:pt modelId="{790CB1C5-9F6C-584F-8DBA-D8C0843AEAE0}" type="pres">
      <dgm:prSet presAssocID="{6436C672-E36F-3149-B6A2-3E1718B0DB15}" presName="horz1" presStyleCnt="0"/>
      <dgm:spPr/>
    </dgm:pt>
    <dgm:pt modelId="{22F7EA8B-A439-7449-ABF0-C8D231912BB5}" type="pres">
      <dgm:prSet presAssocID="{6436C672-E36F-3149-B6A2-3E1718B0DB15}" presName="tx1" presStyleLbl="revTx" presStyleIdx="3" presStyleCnt="5"/>
      <dgm:spPr/>
    </dgm:pt>
    <dgm:pt modelId="{E53CC6DB-D7ED-4A42-904E-5A42C0DEAFBC}" type="pres">
      <dgm:prSet presAssocID="{6436C672-E36F-3149-B6A2-3E1718B0DB15}" presName="vert1" presStyleCnt="0"/>
      <dgm:spPr/>
    </dgm:pt>
    <dgm:pt modelId="{5EAD5025-9740-194F-ABA1-9D84E6A5A898}" type="pres">
      <dgm:prSet presAssocID="{F4E9DFBD-EC7B-4CAA-B45C-B25665F1C5B3}" presName="thickLine" presStyleLbl="alignNode1" presStyleIdx="4" presStyleCnt="5"/>
      <dgm:spPr/>
    </dgm:pt>
    <dgm:pt modelId="{92B4B124-7657-FA49-AEFB-7213D6A48582}" type="pres">
      <dgm:prSet presAssocID="{F4E9DFBD-EC7B-4CAA-B45C-B25665F1C5B3}" presName="horz1" presStyleCnt="0"/>
      <dgm:spPr/>
    </dgm:pt>
    <dgm:pt modelId="{B2DBEBEF-E833-F34C-8E62-0D2C33B367D7}" type="pres">
      <dgm:prSet presAssocID="{F4E9DFBD-EC7B-4CAA-B45C-B25665F1C5B3}" presName="tx1" presStyleLbl="revTx" presStyleIdx="4" presStyleCnt="5"/>
      <dgm:spPr/>
    </dgm:pt>
    <dgm:pt modelId="{9879C04C-156C-664F-8041-7BF605D50146}" type="pres">
      <dgm:prSet presAssocID="{F4E9DFBD-EC7B-4CAA-B45C-B25665F1C5B3}" presName="vert1" presStyleCnt="0"/>
      <dgm:spPr/>
    </dgm:pt>
  </dgm:ptLst>
  <dgm:cxnLst>
    <dgm:cxn modelId="{5F1DF514-518C-4438-BC57-EF0EB8A4BC8E}" srcId="{0B8D3CA3-8614-4298-8B6D-D4894BF3E2E9}" destId="{58419892-52FD-4F0D-8991-82BFACBE09C5}" srcOrd="1" destOrd="0" parTransId="{AD3AB7A7-E2CF-449E-BF25-0A0EC6765060}" sibTransId="{898D9C48-8B82-43FB-9F71-E52D59440D1C}"/>
    <dgm:cxn modelId="{C526901E-2CAB-9046-B85D-45A97C0B5E59}" srcId="{0B8D3CA3-8614-4298-8B6D-D4894BF3E2E9}" destId="{6436C672-E36F-3149-B6A2-3E1718B0DB15}" srcOrd="3" destOrd="0" parTransId="{85A29142-DB0C-614A-A6CA-51C661ED7EA3}" sibTransId="{9813E84C-C899-5448-9EAB-29B3AAEDD183}"/>
    <dgm:cxn modelId="{6CDC4A23-5B3C-334A-BBB9-0E445D82CEA4}" type="presOf" srcId="{6436C672-E36F-3149-B6A2-3E1718B0DB15}" destId="{22F7EA8B-A439-7449-ABF0-C8D231912BB5}" srcOrd="0" destOrd="0" presId="urn:microsoft.com/office/officeart/2008/layout/LinedList"/>
    <dgm:cxn modelId="{F6FB963D-0367-3D4C-B21C-F198A6990A58}" type="presOf" srcId="{58419892-52FD-4F0D-8991-82BFACBE09C5}" destId="{2674775E-5B8A-3D43-8612-EC3DFBE6426D}" srcOrd="0" destOrd="0" presId="urn:microsoft.com/office/officeart/2008/layout/LinedList"/>
    <dgm:cxn modelId="{9F636341-6B06-450E-A631-325BF8F62725}" srcId="{0B8D3CA3-8614-4298-8B6D-D4894BF3E2E9}" destId="{70CC8D29-BCF7-4B18-BFE9-D168099CC310}" srcOrd="2" destOrd="0" parTransId="{A5725121-1160-44B7-8798-BDA3262B84CA}" sibTransId="{6C4D2624-7278-4694-9882-5788A8AF4CAA}"/>
    <dgm:cxn modelId="{2E0E2953-60E4-1343-96AB-2D25542E3321}" type="presOf" srcId="{70CC8D29-BCF7-4B18-BFE9-D168099CC310}" destId="{239599F4-398C-CF44-A074-D159D232E3CF}" srcOrd="0" destOrd="0" presId="urn:microsoft.com/office/officeart/2008/layout/LinedList"/>
    <dgm:cxn modelId="{909DA05C-9E2C-8344-9B58-B944BF1F7342}" type="presOf" srcId="{35CBF04B-5D42-4D06-A0C3-FB197E1B62F3}" destId="{C56EB59A-D9E4-9D4B-939A-9F104C8F9829}" srcOrd="0" destOrd="0" presId="urn:microsoft.com/office/officeart/2008/layout/LinedList"/>
    <dgm:cxn modelId="{B4079763-5326-B849-AA0B-D8F6C8355ECE}" type="presOf" srcId="{0B8D3CA3-8614-4298-8B6D-D4894BF3E2E9}" destId="{454F70DC-BD33-B044-8579-5172D2AD763E}" srcOrd="0" destOrd="0" presId="urn:microsoft.com/office/officeart/2008/layout/LinedList"/>
    <dgm:cxn modelId="{932FC771-6C7B-445D-8EB2-80312E7E9ABD}" srcId="{0B8D3CA3-8614-4298-8B6D-D4894BF3E2E9}" destId="{35CBF04B-5D42-4D06-A0C3-FB197E1B62F3}" srcOrd="0" destOrd="0" parTransId="{F49C8556-76E1-41F3-AB28-2E35C76C763C}" sibTransId="{20491349-D1EA-4857-9A09-B4E70D626052}"/>
    <dgm:cxn modelId="{CA3BA278-8887-4D00-A4E0-6D8589380394}" srcId="{0B8D3CA3-8614-4298-8B6D-D4894BF3E2E9}" destId="{F4E9DFBD-EC7B-4CAA-B45C-B25665F1C5B3}" srcOrd="4" destOrd="0" parTransId="{78C58AC9-6C9D-4D33-A728-0EE2FD44B5AE}" sibTransId="{C81AC39B-6F5E-4534-9F76-00B2BD90C959}"/>
    <dgm:cxn modelId="{FFF0529C-C49E-0D40-BEB7-3B100B00BD7B}" type="presOf" srcId="{F4E9DFBD-EC7B-4CAA-B45C-B25665F1C5B3}" destId="{B2DBEBEF-E833-F34C-8E62-0D2C33B367D7}" srcOrd="0" destOrd="0" presId="urn:microsoft.com/office/officeart/2008/layout/LinedList"/>
    <dgm:cxn modelId="{11F2E733-B147-B048-8D98-B63913AE8351}" type="presParOf" srcId="{454F70DC-BD33-B044-8579-5172D2AD763E}" destId="{C2D02863-0E34-B943-9854-9DBC1B6A278A}" srcOrd="0" destOrd="0" presId="urn:microsoft.com/office/officeart/2008/layout/LinedList"/>
    <dgm:cxn modelId="{70A43DB3-71F2-7F41-991D-CB4B829FC58C}" type="presParOf" srcId="{454F70DC-BD33-B044-8579-5172D2AD763E}" destId="{64DF0B5B-12AF-8748-88C0-452F144DE3A5}" srcOrd="1" destOrd="0" presId="urn:microsoft.com/office/officeart/2008/layout/LinedList"/>
    <dgm:cxn modelId="{D19BC280-3C24-AE47-90DC-6301E2ABA5F2}" type="presParOf" srcId="{64DF0B5B-12AF-8748-88C0-452F144DE3A5}" destId="{C56EB59A-D9E4-9D4B-939A-9F104C8F9829}" srcOrd="0" destOrd="0" presId="urn:microsoft.com/office/officeart/2008/layout/LinedList"/>
    <dgm:cxn modelId="{CDDE95F0-1BFF-9B45-B9AE-E719A5DBBEE9}" type="presParOf" srcId="{64DF0B5B-12AF-8748-88C0-452F144DE3A5}" destId="{B96BC145-02EC-3445-A9B0-096A1E723335}" srcOrd="1" destOrd="0" presId="urn:microsoft.com/office/officeart/2008/layout/LinedList"/>
    <dgm:cxn modelId="{F4E1CF50-8ED7-314C-B110-FF2693021AF4}" type="presParOf" srcId="{454F70DC-BD33-B044-8579-5172D2AD763E}" destId="{B9EB8A0F-CEC8-CA4D-BEF2-D4BAC14D7A9A}" srcOrd="2" destOrd="0" presId="urn:microsoft.com/office/officeart/2008/layout/LinedList"/>
    <dgm:cxn modelId="{A3179EE1-18FF-1446-9101-ADB28C1A7CB0}" type="presParOf" srcId="{454F70DC-BD33-B044-8579-5172D2AD763E}" destId="{D6EFF831-4A3F-1E41-A734-55AC6011B41C}" srcOrd="3" destOrd="0" presId="urn:microsoft.com/office/officeart/2008/layout/LinedList"/>
    <dgm:cxn modelId="{2B938FA7-6AFA-0C4D-B839-A130150AAB4A}" type="presParOf" srcId="{D6EFF831-4A3F-1E41-A734-55AC6011B41C}" destId="{2674775E-5B8A-3D43-8612-EC3DFBE6426D}" srcOrd="0" destOrd="0" presId="urn:microsoft.com/office/officeart/2008/layout/LinedList"/>
    <dgm:cxn modelId="{8CB839C3-F65F-F647-9028-F1943DD2086F}" type="presParOf" srcId="{D6EFF831-4A3F-1E41-A734-55AC6011B41C}" destId="{CA556CF1-32B2-9D43-AB9B-CCB47FE3F8B8}" srcOrd="1" destOrd="0" presId="urn:microsoft.com/office/officeart/2008/layout/LinedList"/>
    <dgm:cxn modelId="{CE26358E-2C5A-574D-A027-DD2FDE10CC27}" type="presParOf" srcId="{454F70DC-BD33-B044-8579-5172D2AD763E}" destId="{7D6618A4-1989-3745-8F97-2F0AFCB175B6}" srcOrd="4" destOrd="0" presId="urn:microsoft.com/office/officeart/2008/layout/LinedList"/>
    <dgm:cxn modelId="{8C7F64FD-6B44-594E-87AA-E58BB9A4D5A0}" type="presParOf" srcId="{454F70DC-BD33-B044-8579-5172D2AD763E}" destId="{ABFA77D0-44C8-B34D-AE17-2C6181A66656}" srcOrd="5" destOrd="0" presId="urn:microsoft.com/office/officeart/2008/layout/LinedList"/>
    <dgm:cxn modelId="{F0F12CD9-9273-F945-BFD5-E0E762F2ED3E}" type="presParOf" srcId="{ABFA77D0-44C8-B34D-AE17-2C6181A66656}" destId="{239599F4-398C-CF44-A074-D159D232E3CF}" srcOrd="0" destOrd="0" presId="urn:microsoft.com/office/officeart/2008/layout/LinedList"/>
    <dgm:cxn modelId="{CA1DA0FD-A51D-0E45-8657-B5158A77596F}" type="presParOf" srcId="{ABFA77D0-44C8-B34D-AE17-2C6181A66656}" destId="{36700E3E-6E58-2B41-814B-1F2066D9311B}" srcOrd="1" destOrd="0" presId="urn:microsoft.com/office/officeart/2008/layout/LinedList"/>
    <dgm:cxn modelId="{B90A9698-5730-7740-AF46-492B2A51B104}" type="presParOf" srcId="{454F70DC-BD33-B044-8579-5172D2AD763E}" destId="{CA2B5DC2-6FA0-0B46-843A-7404E6496B77}" srcOrd="6" destOrd="0" presId="urn:microsoft.com/office/officeart/2008/layout/LinedList"/>
    <dgm:cxn modelId="{13A69B16-A6EC-7045-9825-968C29C5052B}" type="presParOf" srcId="{454F70DC-BD33-B044-8579-5172D2AD763E}" destId="{790CB1C5-9F6C-584F-8DBA-D8C0843AEAE0}" srcOrd="7" destOrd="0" presId="urn:microsoft.com/office/officeart/2008/layout/LinedList"/>
    <dgm:cxn modelId="{36C9B0E8-8E8E-B74A-8238-02CDBEFFBF64}" type="presParOf" srcId="{790CB1C5-9F6C-584F-8DBA-D8C0843AEAE0}" destId="{22F7EA8B-A439-7449-ABF0-C8D231912BB5}" srcOrd="0" destOrd="0" presId="urn:microsoft.com/office/officeart/2008/layout/LinedList"/>
    <dgm:cxn modelId="{4B110E14-1A3D-6D42-A770-197A4982A3C6}" type="presParOf" srcId="{790CB1C5-9F6C-584F-8DBA-D8C0843AEAE0}" destId="{E53CC6DB-D7ED-4A42-904E-5A42C0DEAFBC}" srcOrd="1" destOrd="0" presId="urn:microsoft.com/office/officeart/2008/layout/LinedList"/>
    <dgm:cxn modelId="{918D57BE-128E-6B44-B5AA-0E8863037F01}" type="presParOf" srcId="{454F70DC-BD33-B044-8579-5172D2AD763E}" destId="{5EAD5025-9740-194F-ABA1-9D84E6A5A898}" srcOrd="8" destOrd="0" presId="urn:microsoft.com/office/officeart/2008/layout/LinedList"/>
    <dgm:cxn modelId="{46B40512-7C2E-454D-A8CE-5E6F9BCD4A94}" type="presParOf" srcId="{454F70DC-BD33-B044-8579-5172D2AD763E}" destId="{92B4B124-7657-FA49-AEFB-7213D6A48582}" srcOrd="9" destOrd="0" presId="urn:microsoft.com/office/officeart/2008/layout/LinedList"/>
    <dgm:cxn modelId="{CF9414E9-7207-184E-B50C-256C68EFB3C4}" type="presParOf" srcId="{92B4B124-7657-FA49-AEFB-7213D6A48582}" destId="{B2DBEBEF-E833-F34C-8E62-0D2C33B367D7}" srcOrd="0" destOrd="0" presId="urn:microsoft.com/office/officeart/2008/layout/LinedList"/>
    <dgm:cxn modelId="{CC185EA4-2DA4-2C48-8EF9-19C4529F1C33}" type="presParOf" srcId="{92B4B124-7657-FA49-AEFB-7213D6A48582}" destId="{9879C04C-156C-664F-8041-7BF605D501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8D3CA3-8614-4298-8B6D-D4894BF3E2E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CBF04B-5D42-4D06-A0C3-FB197E1B62F3}">
      <dgm:prSet custT="1"/>
      <dgm:spPr>
        <a:noFill/>
      </dgm:spPr>
      <dgm:t>
        <a:bodyPr/>
        <a:lstStyle/>
        <a:p>
          <a:r>
            <a:rPr lang="en-US" sz="1400" dirty="0"/>
            <a:t>Using Python glob function:</a:t>
          </a:r>
        </a:p>
        <a:p>
          <a:r>
            <a:rPr lang="en-US" sz="1400" dirty="0"/>
            <a:t>https://</a:t>
          </a:r>
          <a:r>
            <a:rPr lang="en-US" sz="1400" dirty="0" err="1"/>
            <a:t>www.geeksforgeeks.org</a:t>
          </a:r>
          <a:r>
            <a:rPr lang="en-US" sz="1400" dirty="0"/>
            <a:t>/how-to-use-glob-function-to-find-files-recursively-in-python</a:t>
          </a:r>
          <a:r>
            <a:rPr lang="en-US" sz="700" dirty="0"/>
            <a:t>/</a:t>
          </a:r>
        </a:p>
      </dgm:t>
    </dgm:pt>
    <dgm:pt modelId="{20491349-D1EA-4857-9A09-B4E70D626052}" type="sibTrans" cxnId="{932FC771-6C7B-445D-8EB2-80312E7E9ABD}">
      <dgm:prSet/>
      <dgm:spPr/>
      <dgm:t>
        <a:bodyPr/>
        <a:lstStyle/>
        <a:p>
          <a:endParaRPr lang="en-US"/>
        </a:p>
      </dgm:t>
    </dgm:pt>
    <dgm:pt modelId="{F49C8556-76E1-41F3-AB28-2E35C76C763C}" type="parTrans" cxnId="{932FC771-6C7B-445D-8EB2-80312E7E9ABD}">
      <dgm:prSet/>
      <dgm:spPr/>
      <dgm:t>
        <a:bodyPr/>
        <a:lstStyle/>
        <a:p>
          <a:endParaRPr lang="en-US"/>
        </a:p>
      </dgm:t>
    </dgm:pt>
    <dgm:pt modelId="{70CC8D29-BCF7-4B18-BFE9-D168099CC310}">
      <dgm:prSet custT="1"/>
      <dgm:spPr>
        <a:noFill/>
      </dgm:spPr>
      <dgm:t>
        <a:bodyPr/>
        <a:lstStyle/>
        <a:p>
          <a:r>
            <a:rPr lang="en-US" sz="1000" b="1" dirty="0"/>
            <a:t>Visualizations:</a:t>
          </a:r>
          <a:endParaRPr lang="en-US" sz="1000" dirty="0"/>
        </a:p>
        <a:p>
          <a:r>
            <a:rPr lang="en-US" sz="1000" dirty="0">
              <a:hlinkClick xmlns:r="http://schemas.openxmlformats.org/officeDocument/2006/relationships" r:id="rId1"/>
            </a:rPr>
            <a:t>https://matplotlib.org/stable/gallery/lines_bars_and_markers/barchart.html#sphx-glr-gallery-lines-bars-and-markers-barchart-py</a:t>
          </a:r>
          <a:endParaRPr lang="en-US" sz="1000" dirty="0"/>
        </a:p>
        <a:p>
          <a:r>
            <a:rPr lang="en-US" sz="1000" dirty="0">
              <a:hlinkClick xmlns:r="http://schemas.openxmlformats.org/officeDocument/2006/relationships" r:id="rId2"/>
            </a:rPr>
            <a:t>https://matplotlib.org/stable/api/axes_api.html#module-matplotlib.axes</a:t>
          </a:r>
          <a:endParaRPr lang="en-US" sz="1000" dirty="0"/>
        </a:p>
        <a:p>
          <a:r>
            <a:rPr lang="en-US" sz="1000" dirty="0"/>
            <a:t>To fix correlation matrix: Seaborn heat map doesn't display annotations for all rows #14363,</a:t>
          </a:r>
          <a:r>
            <a:rPr lang="en-US" sz="1000" u="sng" dirty="0"/>
            <a:t> </a:t>
          </a:r>
          <a:r>
            <a:rPr lang="en-US" sz="1000" dirty="0">
              <a:hlinkClick xmlns:r="http://schemas.openxmlformats.org/officeDocument/2006/relationships" r:id="rId3"/>
            </a:rPr>
            <a:t>https://github.com/microsoft/vscode-jupyter/issues/14363</a:t>
          </a:r>
          <a:r>
            <a:rPr lang="en-US" sz="1000" u="sng" dirty="0"/>
            <a:t>, </a:t>
          </a:r>
          <a:r>
            <a:rPr lang="en-US" sz="1000" dirty="0"/>
            <a:t>accessed on 4/17/2024</a:t>
          </a:r>
        </a:p>
        <a:p>
          <a:r>
            <a:rPr lang="en-US" sz="1000" dirty="0">
              <a:hlinkClick xmlns:r="http://schemas.openxmlformats.org/officeDocument/2006/relationships" r:id="rId1"/>
            </a:rPr>
            <a:t>https://matplotlib.org/stable/gallery/lines_bars_and_markers/barchart.html#sphx-glr-gallery-lines-bars-and-markers-barchart-py</a:t>
          </a:r>
          <a:endParaRPr lang="en-US" sz="1000" dirty="0"/>
        </a:p>
        <a:p>
          <a:r>
            <a:rPr lang="en-US" sz="1000" dirty="0">
              <a:hlinkClick xmlns:r="http://schemas.openxmlformats.org/officeDocument/2006/relationships" r:id="rId2"/>
            </a:rPr>
            <a:t>https://matplotlib.org/stable/api/axes_api.html#module-matplotlib.axes</a:t>
          </a:r>
          <a:endParaRPr lang="en-US" sz="1000" dirty="0"/>
        </a:p>
        <a:p>
          <a:r>
            <a:rPr lang="en-US" sz="1000" dirty="0">
              <a:hlinkClick xmlns:r="http://schemas.openxmlformats.org/officeDocument/2006/relationships" r:id="rId4"/>
            </a:rPr>
            <a:t>https://medium.com/</a:t>
          </a:r>
          <a:endParaRPr lang="en-US" sz="1000" dirty="0"/>
        </a:p>
        <a:p>
          <a:r>
            <a:rPr lang="en-US" sz="1000" u="sng" dirty="0" err="1"/>
            <a:t>Stackoverflow.com</a:t>
          </a:r>
          <a:endParaRPr lang="en-US" sz="1000" dirty="0"/>
        </a:p>
        <a:p>
          <a:r>
            <a:rPr lang="en-US" sz="1000" u="sng" dirty="0" err="1"/>
            <a:t>www.python.org</a:t>
          </a:r>
          <a:endParaRPr lang="en-US" sz="1000" dirty="0"/>
        </a:p>
      </dgm:t>
    </dgm:pt>
    <dgm:pt modelId="{6C4D2624-7278-4694-9882-5788A8AF4CAA}" type="sibTrans" cxnId="{9F636341-6B06-450E-A631-325BF8F62725}">
      <dgm:prSet/>
      <dgm:spPr/>
      <dgm:t>
        <a:bodyPr/>
        <a:lstStyle/>
        <a:p>
          <a:endParaRPr lang="en-US"/>
        </a:p>
      </dgm:t>
    </dgm:pt>
    <dgm:pt modelId="{A5725121-1160-44B7-8798-BDA3262B84CA}" type="parTrans" cxnId="{9F636341-6B06-450E-A631-325BF8F62725}">
      <dgm:prSet/>
      <dgm:spPr/>
      <dgm:t>
        <a:bodyPr/>
        <a:lstStyle/>
        <a:p>
          <a:endParaRPr lang="en-US"/>
        </a:p>
      </dgm:t>
    </dgm:pt>
    <dgm:pt modelId="{BCC358FD-6C4C-2E46-9AE4-A17403DC14C6}">
      <dgm:prSet custT="1"/>
      <dgm:spPr>
        <a:noFill/>
      </dgm:spPr>
      <dgm:t>
        <a:bodyPr/>
        <a:lstStyle/>
        <a:p>
          <a:r>
            <a:rPr lang="en-US" sz="1200" dirty="0">
              <a:solidFill>
                <a:schemeClr val="tx1"/>
              </a:solidFill>
            </a:rPr>
            <a:t>Replicate columns</a:t>
          </a:r>
        </a:p>
        <a:p>
          <a:r>
            <a:rPr lang="en-US" sz="1200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https://www.statology.org/pandas-replicate-rows/</a:t>
          </a:r>
          <a:endParaRPr lang="en-US" sz="1200" dirty="0">
            <a:solidFill>
              <a:schemeClr val="tx1"/>
            </a:solidFill>
          </a:endParaRPr>
        </a:p>
      </dgm:t>
    </dgm:pt>
    <dgm:pt modelId="{EB42B276-2EFF-2044-B449-9560CD75B939}" type="parTrans" cxnId="{E00D1064-CDB0-454D-9AF5-CD894B7318F9}">
      <dgm:prSet/>
      <dgm:spPr/>
      <dgm:t>
        <a:bodyPr/>
        <a:lstStyle/>
        <a:p>
          <a:endParaRPr lang="en-US"/>
        </a:p>
      </dgm:t>
    </dgm:pt>
    <dgm:pt modelId="{7E818C84-F450-8048-B897-C07AD580AA87}" type="sibTrans" cxnId="{E00D1064-CDB0-454D-9AF5-CD894B7318F9}">
      <dgm:prSet/>
      <dgm:spPr/>
      <dgm:t>
        <a:bodyPr/>
        <a:lstStyle/>
        <a:p>
          <a:endParaRPr lang="en-US"/>
        </a:p>
      </dgm:t>
    </dgm:pt>
    <dgm:pt modelId="{2F5D944A-FD6F-224B-91D0-E2310754ABED}" type="pres">
      <dgm:prSet presAssocID="{0B8D3CA3-8614-4298-8B6D-D4894BF3E2E9}" presName="linear" presStyleCnt="0">
        <dgm:presLayoutVars>
          <dgm:animLvl val="lvl"/>
          <dgm:resizeHandles val="exact"/>
        </dgm:presLayoutVars>
      </dgm:prSet>
      <dgm:spPr/>
    </dgm:pt>
    <dgm:pt modelId="{E58E6D34-08C0-CB4F-B12B-651316FFC0E1}" type="pres">
      <dgm:prSet presAssocID="{35CBF04B-5D42-4D06-A0C3-FB197E1B62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E4503A-FBDA-E04F-9DEE-EFB75BC3B7C6}" type="pres">
      <dgm:prSet presAssocID="{20491349-D1EA-4857-9A09-B4E70D626052}" presName="spacer" presStyleCnt="0"/>
      <dgm:spPr/>
    </dgm:pt>
    <dgm:pt modelId="{DD6C21C4-3701-2240-B0B6-0F5941118387}" type="pres">
      <dgm:prSet presAssocID="{BCC358FD-6C4C-2E46-9AE4-A17403DC14C6}" presName="parentText" presStyleLbl="node1" presStyleIdx="1" presStyleCnt="3" custScaleY="107435">
        <dgm:presLayoutVars>
          <dgm:chMax val="0"/>
          <dgm:bulletEnabled val="1"/>
        </dgm:presLayoutVars>
      </dgm:prSet>
      <dgm:spPr/>
    </dgm:pt>
    <dgm:pt modelId="{6382A6D1-068B-0D44-A78A-D1A2E9322F76}" type="pres">
      <dgm:prSet presAssocID="{7E818C84-F450-8048-B897-C07AD580AA87}" presName="spacer" presStyleCnt="0"/>
      <dgm:spPr/>
    </dgm:pt>
    <dgm:pt modelId="{3D6833A0-0787-3F47-9AF4-EFF8CF9BDA99}" type="pres">
      <dgm:prSet presAssocID="{70CC8D29-BCF7-4B18-BFE9-D168099CC3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91AA3C-058A-0743-91E0-41E4842DD14D}" type="presOf" srcId="{0B8D3CA3-8614-4298-8B6D-D4894BF3E2E9}" destId="{2F5D944A-FD6F-224B-91D0-E2310754ABED}" srcOrd="0" destOrd="0" presId="urn:microsoft.com/office/officeart/2005/8/layout/vList2"/>
    <dgm:cxn modelId="{9F636341-6B06-450E-A631-325BF8F62725}" srcId="{0B8D3CA3-8614-4298-8B6D-D4894BF3E2E9}" destId="{70CC8D29-BCF7-4B18-BFE9-D168099CC310}" srcOrd="2" destOrd="0" parTransId="{A5725121-1160-44B7-8798-BDA3262B84CA}" sibTransId="{6C4D2624-7278-4694-9882-5788A8AF4CAA}"/>
    <dgm:cxn modelId="{E00D1064-CDB0-454D-9AF5-CD894B7318F9}" srcId="{0B8D3CA3-8614-4298-8B6D-D4894BF3E2E9}" destId="{BCC358FD-6C4C-2E46-9AE4-A17403DC14C6}" srcOrd="1" destOrd="0" parTransId="{EB42B276-2EFF-2044-B449-9560CD75B939}" sibTransId="{7E818C84-F450-8048-B897-C07AD580AA87}"/>
    <dgm:cxn modelId="{932FC771-6C7B-445D-8EB2-80312E7E9ABD}" srcId="{0B8D3CA3-8614-4298-8B6D-D4894BF3E2E9}" destId="{35CBF04B-5D42-4D06-A0C3-FB197E1B62F3}" srcOrd="0" destOrd="0" parTransId="{F49C8556-76E1-41F3-AB28-2E35C76C763C}" sibTransId="{20491349-D1EA-4857-9A09-B4E70D626052}"/>
    <dgm:cxn modelId="{6B6888B0-A72C-AE4A-A6FB-B124F7865027}" type="presOf" srcId="{35CBF04B-5D42-4D06-A0C3-FB197E1B62F3}" destId="{E58E6D34-08C0-CB4F-B12B-651316FFC0E1}" srcOrd="0" destOrd="0" presId="urn:microsoft.com/office/officeart/2005/8/layout/vList2"/>
    <dgm:cxn modelId="{4EC773D7-B505-6945-8B47-8211B7EDCE0D}" type="presOf" srcId="{BCC358FD-6C4C-2E46-9AE4-A17403DC14C6}" destId="{DD6C21C4-3701-2240-B0B6-0F5941118387}" srcOrd="0" destOrd="0" presId="urn:microsoft.com/office/officeart/2005/8/layout/vList2"/>
    <dgm:cxn modelId="{95BC55FA-F30E-B240-8373-4BC67D671DDC}" type="presOf" srcId="{70CC8D29-BCF7-4B18-BFE9-D168099CC310}" destId="{3D6833A0-0787-3F47-9AF4-EFF8CF9BDA99}" srcOrd="0" destOrd="0" presId="urn:microsoft.com/office/officeart/2005/8/layout/vList2"/>
    <dgm:cxn modelId="{B5896B4F-ACF0-0B4D-85AB-614755E6F13A}" type="presParOf" srcId="{2F5D944A-FD6F-224B-91D0-E2310754ABED}" destId="{E58E6D34-08C0-CB4F-B12B-651316FFC0E1}" srcOrd="0" destOrd="0" presId="urn:microsoft.com/office/officeart/2005/8/layout/vList2"/>
    <dgm:cxn modelId="{20C98833-EF5A-7A4B-BF9E-5DA9EA842E2E}" type="presParOf" srcId="{2F5D944A-FD6F-224B-91D0-E2310754ABED}" destId="{E2E4503A-FBDA-E04F-9DEE-EFB75BC3B7C6}" srcOrd="1" destOrd="0" presId="urn:microsoft.com/office/officeart/2005/8/layout/vList2"/>
    <dgm:cxn modelId="{F09959A4-4049-7B45-96F9-1999A68143E2}" type="presParOf" srcId="{2F5D944A-FD6F-224B-91D0-E2310754ABED}" destId="{DD6C21C4-3701-2240-B0B6-0F5941118387}" srcOrd="2" destOrd="0" presId="urn:microsoft.com/office/officeart/2005/8/layout/vList2"/>
    <dgm:cxn modelId="{38A2125C-C851-AE47-8857-3BC889C820E9}" type="presParOf" srcId="{2F5D944A-FD6F-224B-91D0-E2310754ABED}" destId="{6382A6D1-068B-0D44-A78A-D1A2E9322F76}" srcOrd="3" destOrd="0" presId="urn:microsoft.com/office/officeart/2005/8/layout/vList2"/>
    <dgm:cxn modelId="{CEEC7036-0800-DB47-8632-A923C6181A9E}" type="presParOf" srcId="{2F5D944A-FD6F-224B-91D0-E2310754ABED}" destId="{3D6833A0-0787-3F47-9AF4-EFF8CF9BDA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331E6-7BEB-4D85-9C8B-40C8E6D5E905}">
      <dsp:nvSpPr>
        <dsp:cNvPr id="0" name=""/>
        <dsp:cNvSpPr/>
      </dsp:nvSpPr>
      <dsp:spPr>
        <a:xfrm>
          <a:off x="424668" y="1021837"/>
          <a:ext cx="1166625" cy="1166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8C418-3F35-4C15-898C-DC025A6AB221}">
      <dsp:nvSpPr>
        <dsp:cNvPr id="0" name=""/>
        <dsp:cNvSpPr/>
      </dsp:nvSpPr>
      <dsp:spPr>
        <a:xfrm>
          <a:off x="673293" y="1270462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A3269-D3E6-4CD9-873E-196C7C7DECC6}">
      <dsp:nvSpPr>
        <dsp:cNvPr id="0" name=""/>
        <dsp:cNvSpPr/>
      </dsp:nvSpPr>
      <dsp:spPr>
        <a:xfrm>
          <a:off x="51731" y="2551837"/>
          <a:ext cx="1912500" cy="189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Storage issues with GitHub. This resulted in hours spent finding what turned out to be a simple solution. Buy more storage!!!</a:t>
          </a:r>
          <a:endParaRPr lang="en-US" sz="1100" kern="1200"/>
        </a:p>
      </dsp:txBody>
      <dsp:txXfrm>
        <a:off x="51731" y="2551837"/>
        <a:ext cx="1912500" cy="1898437"/>
      </dsp:txXfrm>
    </dsp:sp>
    <dsp:sp modelId="{6B7BAFAC-22C4-47BA-8430-E13EC6BE1A44}">
      <dsp:nvSpPr>
        <dsp:cNvPr id="0" name=""/>
        <dsp:cNvSpPr/>
      </dsp:nvSpPr>
      <dsp:spPr>
        <a:xfrm>
          <a:off x="2671856" y="1021837"/>
          <a:ext cx="1166625" cy="1166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748A1-34DE-47A8-9C6A-B86E29AA3ADB}">
      <dsp:nvSpPr>
        <dsp:cNvPr id="0" name=""/>
        <dsp:cNvSpPr/>
      </dsp:nvSpPr>
      <dsp:spPr>
        <a:xfrm>
          <a:off x="2920481" y="1270462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9BFBA-E983-44E8-92DA-4531D3C98204}">
      <dsp:nvSpPr>
        <dsp:cNvPr id="0" name=""/>
        <dsp:cNvSpPr/>
      </dsp:nvSpPr>
      <dsp:spPr>
        <a:xfrm>
          <a:off x="2298918" y="2551837"/>
          <a:ext cx="1912500" cy="189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Due to their size, some of us were unable to download the data files to their local machines. We tried to resolve the issue by </a:t>
          </a:r>
          <a:r>
            <a:rPr lang="en-US" sz="1100" kern="1200" dirty="0" err="1"/>
            <a:t>CoLab</a:t>
          </a:r>
          <a:r>
            <a:rPr lang="en-US" sz="1100" kern="1200" dirty="0"/>
            <a:t> machine. However, processing the large data files required almost 6GB of RAM too much for an instance of a free </a:t>
          </a:r>
          <a:r>
            <a:rPr lang="en-US" sz="1100" kern="1200" dirty="0" err="1"/>
            <a:t>CoLab</a:t>
          </a:r>
          <a:r>
            <a:rPr lang="en-US" sz="1100" kern="1200" dirty="0"/>
            <a:t> machine</a:t>
          </a:r>
        </a:p>
      </dsp:txBody>
      <dsp:txXfrm>
        <a:off x="2298918" y="2551837"/>
        <a:ext cx="1912500" cy="1898437"/>
      </dsp:txXfrm>
    </dsp:sp>
    <dsp:sp modelId="{88FE135B-79CE-4DA2-A3D3-C42A4AD130AB}">
      <dsp:nvSpPr>
        <dsp:cNvPr id="0" name=""/>
        <dsp:cNvSpPr/>
      </dsp:nvSpPr>
      <dsp:spPr>
        <a:xfrm>
          <a:off x="4919043" y="1021837"/>
          <a:ext cx="1166625" cy="1166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42ED4-E760-4636-98C3-1F912FA67ECE}">
      <dsp:nvSpPr>
        <dsp:cNvPr id="0" name=""/>
        <dsp:cNvSpPr/>
      </dsp:nvSpPr>
      <dsp:spPr>
        <a:xfrm>
          <a:off x="5167668" y="1270462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512F3-DE54-4E18-A8C9-78E1D31FF97D}">
      <dsp:nvSpPr>
        <dsp:cNvPr id="0" name=""/>
        <dsp:cNvSpPr/>
      </dsp:nvSpPr>
      <dsp:spPr>
        <a:xfrm>
          <a:off x="4546106" y="2551837"/>
          <a:ext cx="1912500" cy="189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Airline dataset specifics are not available unless we wanted to pay. The airfare data was corrupt and had to be manually converted to .csv files</a:t>
          </a:r>
          <a:endParaRPr lang="en-US" sz="1100" kern="1200" dirty="0"/>
        </a:p>
      </dsp:txBody>
      <dsp:txXfrm>
        <a:off x="4546106" y="2551837"/>
        <a:ext cx="1912500" cy="1898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A408A-5EFD-5A48-97E6-13B6CBC7A903}">
      <dsp:nvSpPr>
        <dsp:cNvPr id="0" name=""/>
        <dsp:cNvSpPr/>
      </dsp:nvSpPr>
      <dsp:spPr>
        <a:xfrm>
          <a:off x="2163224" y="321"/>
          <a:ext cx="2183887" cy="2183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How did domestic U.S. air passenger traffic change during Covid-19?</a:t>
          </a:r>
        </a:p>
      </dsp:txBody>
      <dsp:txXfrm>
        <a:off x="2709196" y="321"/>
        <a:ext cx="1091943" cy="1801707"/>
      </dsp:txXfrm>
    </dsp:sp>
    <dsp:sp modelId="{77E9631D-B7DE-9E42-A2C8-68D674FD0DF4}">
      <dsp:nvSpPr>
        <dsp:cNvPr id="0" name=""/>
        <dsp:cNvSpPr/>
      </dsp:nvSpPr>
      <dsp:spPr>
        <a:xfrm rot="5400000">
          <a:off x="3807015" y="1644112"/>
          <a:ext cx="2183887" cy="2183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How long did it take for passenger volume to normalize to pre-pandemic levels after Covid 19?</a:t>
          </a:r>
        </a:p>
      </dsp:txBody>
      <dsp:txXfrm rot="-5400000">
        <a:off x="4189195" y="2190084"/>
        <a:ext cx="1801707" cy="1091943"/>
      </dsp:txXfrm>
    </dsp:sp>
    <dsp:sp modelId="{EC2489D7-94C6-9B41-A2F7-2FBFB99CF6BB}">
      <dsp:nvSpPr>
        <dsp:cNvPr id="0" name=""/>
        <dsp:cNvSpPr/>
      </dsp:nvSpPr>
      <dsp:spPr>
        <a:xfrm rot="10800000">
          <a:off x="2163224" y="3287903"/>
          <a:ext cx="2183887" cy="2183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How did the average airfare change during Covid?</a:t>
          </a:r>
        </a:p>
      </dsp:txBody>
      <dsp:txXfrm rot="10800000">
        <a:off x="2709196" y="3670083"/>
        <a:ext cx="1091943" cy="1801707"/>
      </dsp:txXfrm>
    </dsp:sp>
    <dsp:sp modelId="{2FFEEA0B-45B6-FC47-A956-4D5F7F48FDCF}">
      <dsp:nvSpPr>
        <dsp:cNvPr id="0" name=""/>
        <dsp:cNvSpPr/>
      </dsp:nvSpPr>
      <dsp:spPr>
        <a:xfrm rot="16200000">
          <a:off x="519433" y="1644112"/>
          <a:ext cx="2183887" cy="2183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Can we discern any changes between air passenger traffic before and after Covid-19?</a:t>
          </a:r>
          <a:br>
            <a:rPr lang="en-US" sz="1100" kern="1200" dirty="0"/>
          </a:br>
          <a:endParaRPr lang="en-US" sz="1100" kern="1200" dirty="0"/>
        </a:p>
      </dsp:txBody>
      <dsp:txXfrm rot="5400000">
        <a:off x="519433" y="2190084"/>
        <a:ext cx="1801707" cy="1091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51FC0-8E8C-4D02-A5F9-0812DF80FCF9}">
      <dsp:nvSpPr>
        <dsp:cNvPr id="0" name=""/>
        <dsp:cNvSpPr/>
      </dsp:nvSpPr>
      <dsp:spPr>
        <a:xfrm>
          <a:off x="298000" y="515254"/>
          <a:ext cx="808598" cy="8085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FB676-7483-400E-994E-0817B1741084}">
      <dsp:nvSpPr>
        <dsp:cNvPr id="0" name=""/>
        <dsp:cNvSpPr/>
      </dsp:nvSpPr>
      <dsp:spPr>
        <a:xfrm>
          <a:off x="467806" y="685060"/>
          <a:ext cx="468987" cy="468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D4877-13A8-4895-ACC5-71B36B140233}">
      <dsp:nvSpPr>
        <dsp:cNvPr id="0" name=""/>
        <dsp:cNvSpPr/>
      </dsp:nvSpPr>
      <dsp:spPr>
        <a:xfrm>
          <a:off x="1279870" y="515254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 and import files</a:t>
          </a:r>
        </a:p>
      </dsp:txBody>
      <dsp:txXfrm>
        <a:off x="1279870" y="515254"/>
        <a:ext cx="1905983" cy="808598"/>
      </dsp:txXfrm>
    </dsp:sp>
    <dsp:sp modelId="{3078F0CD-79C6-4116-920A-1E3FA9B007D0}">
      <dsp:nvSpPr>
        <dsp:cNvPr id="0" name=""/>
        <dsp:cNvSpPr/>
      </dsp:nvSpPr>
      <dsp:spPr>
        <a:xfrm>
          <a:off x="3517956" y="515254"/>
          <a:ext cx="808598" cy="8085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18B0A-1853-42EC-B03B-144CBB8637DB}">
      <dsp:nvSpPr>
        <dsp:cNvPr id="0" name=""/>
        <dsp:cNvSpPr/>
      </dsp:nvSpPr>
      <dsp:spPr>
        <a:xfrm>
          <a:off x="3687762" y="685060"/>
          <a:ext cx="468987" cy="468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2531E-C0B6-4963-AB93-63248B48146B}">
      <dsp:nvSpPr>
        <dsp:cNvPr id="0" name=""/>
        <dsp:cNvSpPr/>
      </dsp:nvSpPr>
      <dsp:spPr>
        <a:xfrm>
          <a:off x="4499826" y="515254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basic EDA glob, for loops, dropna, isnull, drop duplicates</a:t>
          </a:r>
        </a:p>
      </dsp:txBody>
      <dsp:txXfrm>
        <a:off x="4499826" y="515254"/>
        <a:ext cx="1905983" cy="808598"/>
      </dsp:txXfrm>
    </dsp:sp>
    <dsp:sp modelId="{2C202BF1-C917-423C-90F6-BBB106453C32}">
      <dsp:nvSpPr>
        <dsp:cNvPr id="0" name=""/>
        <dsp:cNvSpPr/>
      </dsp:nvSpPr>
      <dsp:spPr>
        <a:xfrm>
          <a:off x="6737913" y="515254"/>
          <a:ext cx="808598" cy="8085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7C029-3DBD-43EF-BB49-62C1D6BC5435}">
      <dsp:nvSpPr>
        <dsp:cNvPr id="0" name=""/>
        <dsp:cNvSpPr/>
      </dsp:nvSpPr>
      <dsp:spPr>
        <a:xfrm>
          <a:off x="6907718" y="685060"/>
          <a:ext cx="468987" cy="4689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36576-2665-4F7C-BE5D-19D351A16D16}">
      <dsp:nvSpPr>
        <dsp:cNvPr id="0" name=""/>
        <dsp:cNvSpPr/>
      </dsp:nvSpPr>
      <dsp:spPr>
        <a:xfrm>
          <a:off x="7719783" y="515254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 and combine the files into different DataFrames for analysis</a:t>
          </a:r>
        </a:p>
      </dsp:txBody>
      <dsp:txXfrm>
        <a:off x="7719783" y="515254"/>
        <a:ext cx="1905983" cy="808598"/>
      </dsp:txXfrm>
    </dsp:sp>
    <dsp:sp modelId="{A67931BD-694F-49A1-BE10-936EB0389165}">
      <dsp:nvSpPr>
        <dsp:cNvPr id="0" name=""/>
        <dsp:cNvSpPr/>
      </dsp:nvSpPr>
      <dsp:spPr>
        <a:xfrm>
          <a:off x="298000" y="1866155"/>
          <a:ext cx="808598" cy="8085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E0307-7B00-4864-A367-F455012ADE31}">
      <dsp:nvSpPr>
        <dsp:cNvPr id="0" name=""/>
        <dsp:cNvSpPr/>
      </dsp:nvSpPr>
      <dsp:spPr>
        <a:xfrm>
          <a:off x="467806" y="2035961"/>
          <a:ext cx="468987" cy="4689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69354-0A0C-4F01-AF74-1CC4F2F33EC3}">
      <dsp:nvSpPr>
        <dsp:cNvPr id="0" name=""/>
        <dsp:cNvSpPr/>
      </dsp:nvSpPr>
      <dsp:spPr>
        <a:xfrm>
          <a:off x="1279870" y="1866155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consistency check consists of summing the flight data by month, year, and destination airport </a:t>
          </a:r>
        </a:p>
      </dsp:txBody>
      <dsp:txXfrm>
        <a:off x="1279870" y="1866155"/>
        <a:ext cx="1905983" cy="808598"/>
      </dsp:txXfrm>
    </dsp:sp>
    <dsp:sp modelId="{C23D0A89-D63B-4FD8-80E2-CEEE499B61EF}">
      <dsp:nvSpPr>
        <dsp:cNvPr id="0" name=""/>
        <dsp:cNvSpPr/>
      </dsp:nvSpPr>
      <dsp:spPr>
        <a:xfrm>
          <a:off x="3517956" y="1866155"/>
          <a:ext cx="808598" cy="8085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B9175-C171-4B0A-A91A-5DC71A476B49}">
      <dsp:nvSpPr>
        <dsp:cNvPr id="0" name=""/>
        <dsp:cNvSpPr/>
      </dsp:nvSpPr>
      <dsp:spPr>
        <a:xfrm>
          <a:off x="3687762" y="2035961"/>
          <a:ext cx="468987" cy="4689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2464F-7CA7-4D47-9DF9-3849A6CA7F4E}">
      <dsp:nvSpPr>
        <dsp:cNvPr id="0" name=""/>
        <dsp:cNvSpPr/>
      </dsp:nvSpPr>
      <dsp:spPr>
        <a:xfrm>
          <a:off x="4499826" y="1866155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Process the data from the separate DataFrames into a summary DataFram</a:t>
          </a:r>
        </a:p>
      </dsp:txBody>
      <dsp:txXfrm>
        <a:off x="4499826" y="1866155"/>
        <a:ext cx="1905983" cy="808598"/>
      </dsp:txXfrm>
    </dsp:sp>
    <dsp:sp modelId="{A318AE28-8596-431A-A50E-B896F38F9930}">
      <dsp:nvSpPr>
        <dsp:cNvPr id="0" name=""/>
        <dsp:cNvSpPr/>
      </dsp:nvSpPr>
      <dsp:spPr>
        <a:xfrm>
          <a:off x="6737913" y="1866155"/>
          <a:ext cx="808598" cy="8085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3031C-6DD4-4F0E-AAA1-2343EDCDE8F9}">
      <dsp:nvSpPr>
        <dsp:cNvPr id="0" name=""/>
        <dsp:cNvSpPr/>
      </dsp:nvSpPr>
      <dsp:spPr>
        <a:xfrm>
          <a:off x="6907718" y="2035961"/>
          <a:ext cx="468987" cy="4689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9A2D-7945-4E39-A43E-3E39A2508462}">
      <dsp:nvSpPr>
        <dsp:cNvPr id="0" name=""/>
        <dsp:cNvSpPr/>
      </dsp:nvSpPr>
      <dsp:spPr>
        <a:xfrm>
          <a:off x="7719783" y="1866155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exploration led us to define the following time periods. Before Covid-19, During Covid-19 and after Covid-19 </a:t>
          </a:r>
        </a:p>
      </dsp:txBody>
      <dsp:txXfrm>
        <a:off x="7719783" y="1866155"/>
        <a:ext cx="1905983" cy="808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02863-0E34-B943-9854-9DBC1B6A278A}">
      <dsp:nvSpPr>
        <dsp:cNvPr id="0" name=""/>
        <dsp:cNvSpPr/>
      </dsp:nvSpPr>
      <dsp:spPr>
        <a:xfrm>
          <a:off x="0" y="562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6EB59A-D9E4-9D4B-939A-9F104C8F9829}">
      <dsp:nvSpPr>
        <dsp:cNvPr id="0" name=""/>
        <dsp:cNvSpPr/>
      </dsp:nvSpPr>
      <dsp:spPr>
        <a:xfrm>
          <a:off x="0" y="562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data used for the report falls under the Freedom of Information act. United States. Department of Transportation. (2022). </a:t>
          </a:r>
          <a:r>
            <a:rPr lang="en-US" sz="1000" i="1" kern="1200" dirty="0"/>
            <a:t>Managing Rights</a:t>
          </a:r>
          <a:r>
            <a:rPr lang="en-US" sz="1000" kern="1200" dirty="0"/>
            <a:t>. </a:t>
          </a:r>
          <a:r>
            <a:rPr lang="en-US" sz="1000" u="sng" kern="1200" dirty="0">
              <a:hlinkClick xmlns:r="http://schemas.openxmlformats.org/officeDocument/2006/relationships" r:id="rId1"/>
            </a:rPr>
            <a:t>https://doi.org/10.21949/1520564</a:t>
          </a:r>
          <a:endParaRPr lang="en-US" sz="1000" kern="1200" dirty="0"/>
        </a:p>
      </dsp:txBody>
      <dsp:txXfrm>
        <a:off x="0" y="562"/>
        <a:ext cx="6046132" cy="920948"/>
      </dsp:txXfrm>
    </dsp:sp>
    <dsp:sp modelId="{B9EB8A0F-CEC8-CA4D-BEF2-D4BAC14D7A9A}">
      <dsp:nvSpPr>
        <dsp:cNvPr id="0" name=""/>
        <dsp:cNvSpPr/>
      </dsp:nvSpPr>
      <dsp:spPr>
        <a:xfrm>
          <a:off x="0" y="921510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287373"/>
                <a:satOff val="-4693"/>
                <a:lumOff val="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87373"/>
                <a:satOff val="-4693"/>
                <a:lumOff val="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87373"/>
              <a:satOff val="-4693"/>
              <a:lumOff val="29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74775E-5B8A-3D43-8612-EC3DFBE6426D}">
      <dsp:nvSpPr>
        <dsp:cNvPr id="0" name=""/>
        <dsp:cNvSpPr/>
      </dsp:nvSpPr>
      <dsp:spPr>
        <a:xfrm>
          <a:off x="0" y="921510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Flight Data</a:t>
          </a:r>
          <a:br>
            <a:rPr lang="en-US" sz="900" kern="1200" dirty="0"/>
          </a:br>
          <a:r>
            <a:rPr lang="en-US" sz="900" kern="1200" dirty="0"/>
            <a:t>Dataset Title: Marketing Carrier On-Time Performance (Beginning January 2018)</a:t>
          </a:r>
          <a:br>
            <a:rPr lang="en-US" sz="900" kern="1200" dirty="0"/>
          </a:br>
          <a:r>
            <a:rPr lang="en-US" sz="900" kern="1200" dirty="0"/>
            <a:t>U.S. Department of Transportation, Department of Transportation Statistics</a:t>
          </a:r>
          <a:br>
            <a:rPr lang="en-US" sz="900" kern="1200" dirty="0"/>
          </a:br>
          <a:r>
            <a:rPr lang="en-US" sz="900" kern="1200" dirty="0"/>
            <a:t>URL: </a:t>
          </a:r>
          <a:r>
            <a:rPr lang="en-US" sz="900" u="sng" kern="1200" dirty="0">
              <a:hlinkClick xmlns:r="http://schemas.openxmlformats.org/officeDocument/2006/relationships" r:id="rId2"/>
            </a:rPr>
            <a:t>https://www.transtats.bts.gov/DL_SelectFields.aspx?gnoyr_VQ=FGK&amp;QO_fu146_anzr=b0-gvzr</a:t>
          </a:r>
          <a:br>
            <a:rPr lang="en-US" sz="900" kern="1200" dirty="0"/>
          </a:br>
          <a:r>
            <a:rPr lang="en-US" sz="900" kern="1200" dirty="0"/>
            <a:t>Dates Accessed: 4/8/2024 - 4/17/2024.</a:t>
          </a:r>
          <a:br>
            <a:rPr lang="en-US" sz="900" kern="1200" dirty="0"/>
          </a:br>
          <a:r>
            <a:rPr lang="en-US" sz="900" kern="1200" dirty="0"/>
            <a:t>Other Details: Data retrieved from January 2024 to December 2023 as monthly ‘.csv’ files.</a:t>
          </a:r>
        </a:p>
      </dsp:txBody>
      <dsp:txXfrm>
        <a:off x="0" y="921510"/>
        <a:ext cx="6046132" cy="920948"/>
      </dsp:txXfrm>
    </dsp:sp>
    <dsp:sp modelId="{7D6618A4-1989-3745-8F97-2F0AFCB175B6}">
      <dsp:nvSpPr>
        <dsp:cNvPr id="0" name=""/>
        <dsp:cNvSpPr/>
      </dsp:nvSpPr>
      <dsp:spPr>
        <a:xfrm>
          <a:off x="0" y="184245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599F4-398C-CF44-A074-D159D232E3CF}">
      <dsp:nvSpPr>
        <dsp:cNvPr id="0" name=""/>
        <dsp:cNvSpPr/>
      </dsp:nvSpPr>
      <dsp:spPr>
        <a:xfrm>
          <a:off x="0" y="1842458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Passenger Data</a:t>
          </a:r>
          <a:br>
            <a:rPr lang="en-US" sz="900" kern="1200" dirty="0"/>
          </a:br>
          <a:r>
            <a:rPr lang="en-US" sz="900" kern="1200" dirty="0"/>
            <a:t>Dataset Title: Passengers All Carriers – All Airports</a:t>
          </a:r>
          <a:br>
            <a:rPr lang="en-US" sz="900" kern="1200" dirty="0"/>
          </a:br>
          <a:r>
            <a:rPr lang="en-US" sz="900" kern="1200" dirty="0"/>
            <a:t>U.S. Department of Transportation, Department of Transportation Statistics</a:t>
          </a:r>
          <a:br>
            <a:rPr lang="en-US" sz="900" kern="1200" dirty="0"/>
          </a:br>
          <a:r>
            <a:rPr lang="en-US" sz="900" kern="1200" dirty="0"/>
            <a:t>URL: </a:t>
          </a:r>
          <a:r>
            <a:rPr lang="en-US" sz="900" u="sng" kern="1200" dirty="0">
              <a:hlinkClick xmlns:r="http://schemas.openxmlformats.org/officeDocument/2006/relationships" r:id="rId3"/>
            </a:rPr>
            <a:t>https://www.transtats.bts.gov/Data_Elements.aspx?Data=2</a:t>
          </a:r>
          <a:endParaRPr lang="en-US" sz="900" kern="1200" dirty="0"/>
        </a:p>
      </dsp:txBody>
      <dsp:txXfrm>
        <a:off x="0" y="1842458"/>
        <a:ext cx="6046132" cy="920948"/>
      </dsp:txXfrm>
    </dsp:sp>
    <dsp:sp modelId="{CA2B5DC2-6FA0-0B46-843A-7404E6496B77}">
      <dsp:nvSpPr>
        <dsp:cNvPr id="0" name=""/>
        <dsp:cNvSpPr/>
      </dsp:nvSpPr>
      <dsp:spPr>
        <a:xfrm>
          <a:off x="0" y="2763407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862118"/>
                <a:satOff val="-14079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62118"/>
                <a:satOff val="-14079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62118"/>
              <a:satOff val="-14079"/>
              <a:lumOff val="88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F7EA8B-A439-7449-ABF0-C8D231912BB5}">
      <dsp:nvSpPr>
        <dsp:cNvPr id="0" name=""/>
        <dsp:cNvSpPr/>
      </dsp:nvSpPr>
      <dsp:spPr>
        <a:xfrm>
          <a:off x="0" y="2763407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Dates Accessed: 4/8/2024 - 4/17/2024.</a:t>
          </a:r>
          <a:br>
            <a:rPr lang="en-US" sz="900" kern="1200" dirty="0"/>
          </a:br>
          <a:r>
            <a:rPr lang="en-US" sz="900" kern="1200" dirty="0"/>
            <a:t>Other Details: Select “U.S. Carriers” and each major airport from the dropdowns and retrieve a ‘.csv’ file for every major airport. Data from October 2002 through December of 2023.</a:t>
          </a:r>
        </a:p>
      </dsp:txBody>
      <dsp:txXfrm>
        <a:off x="0" y="2763407"/>
        <a:ext cx="6046132" cy="920948"/>
      </dsp:txXfrm>
    </dsp:sp>
    <dsp:sp modelId="{5EAD5025-9740-194F-ABA1-9D84E6A5A898}">
      <dsp:nvSpPr>
        <dsp:cNvPr id="0" name=""/>
        <dsp:cNvSpPr/>
      </dsp:nvSpPr>
      <dsp:spPr>
        <a:xfrm>
          <a:off x="0" y="3684355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DBEBEF-E833-F34C-8E62-0D2C33B367D7}">
      <dsp:nvSpPr>
        <dsp:cNvPr id="0" name=""/>
        <dsp:cNvSpPr/>
      </dsp:nvSpPr>
      <dsp:spPr>
        <a:xfrm>
          <a:off x="0" y="3684355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Fare Data by Quarter</a:t>
          </a:r>
          <a:br>
            <a:rPr lang="en-US" sz="900" kern="1200" dirty="0"/>
          </a:br>
          <a:r>
            <a:rPr lang="en-US" sz="900" kern="1200" dirty="0"/>
            <a:t>Dataset Title: Passengers All Carriers – All Airports</a:t>
          </a:r>
          <a:br>
            <a:rPr lang="en-US" sz="900" kern="1200" dirty="0"/>
          </a:br>
          <a:r>
            <a:rPr lang="en-US" sz="900" kern="1200" dirty="0"/>
            <a:t>U.S. Department of Transportation, Department of Transportation Statistics</a:t>
          </a:r>
          <a:br>
            <a:rPr lang="en-US" sz="900" kern="1200" dirty="0"/>
          </a:br>
          <a:r>
            <a:rPr lang="en-US" sz="900" kern="1200" dirty="0"/>
            <a:t>URL: </a:t>
          </a:r>
          <a:r>
            <a:rPr lang="en-US" sz="900" u="sng" kern="1200" dirty="0">
              <a:hlinkClick xmlns:r="http://schemas.openxmlformats.org/officeDocument/2006/relationships" r:id="rId4"/>
            </a:rPr>
            <a:t>https://www.transtats.bts.gov/AverageFare/</a:t>
          </a:r>
          <a:endParaRPr lang="en-US" sz="900" u="sng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Dates Accessed: 4/10/2024 - 4/13/2024- 4/18/2024</a:t>
          </a:r>
          <a:br>
            <a:rPr lang="en-US" sz="900" kern="1200" dirty="0"/>
          </a:br>
          <a:r>
            <a:rPr lang="en-US" sz="900" kern="1200" dirty="0"/>
            <a:t>Other Details: Airfare price data by quarter, each quarter is a separate file</a:t>
          </a:r>
        </a:p>
      </dsp:txBody>
      <dsp:txXfrm>
        <a:off x="0" y="3684355"/>
        <a:ext cx="6046132" cy="920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E6D34-08C0-CB4F-B12B-651316FFC0E1}">
      <dsp:nvSpPr>
        <dsp:cNvPr id="0" name=""/>
        <dsp:cNvSpPr/>
      </dsp:nvSpPr>
      <dsp:spPr>
        <a:xfrm>
          <a:off x="0" y="180636"/>
          <a:ext cx="6046132" cy="1562676"/>
        </a:xfrm>
        <a:prstGeom prst="round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Python glob function: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https://</a:t>
          </a:r>
          <a:r>
            <a:rPr lang="en-US" sz="1400" kern="1200" dirty="0" err="1"/>
            <a:t>www.geeksforgeeks.org</a:t>
          </a:r>
          <a:r>
            <a:rPr lang="en-US" sz="1400" kern="1200" dirty="0"/>
            <a:t>/how-to-use-glob-function-to-find-files-recursively-in-python</a:t>
          </a:r>
          <a:r>
            <a:rPr lang="en-US" sz="700" kern="1200" dirty="0"/>
            <a:t>/</a:t>
          </a:r>
        </a:p>
      </dsp:txBody>
      <dsp:txXfrm>
        <a:off x="76284" y="256920"/>
        <a:ext cx="5893564" cy="1410108"/>
      </dsp:txXfrm>
    </dsp:sp>
    <dsp:sp modelId="{DD6C21C4-3701-2240-B0B6-0F5941118387}">
      <dsp:nvSpPr>
        <dsp:cNvPr id="0" name=""/>
        <dsp:cNvSpPr/>
      </dsp:nvSpPr>
      <dsp:spPr>
        <a:xfrm>
          <a:off x="0" y="1753240"/>
          <a:ext cx="6046132" cy="1678861"/>
        </a:xfrm>
        <a:prstGeom prst="round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Replicate columns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https://www.statology.org/pandas-replicate-rows/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81955" y="1835195"/>
        <a:ext cx="5882222" cy="1514951"/>
      </dsp:txXfrm>
    </dsp:sp>
    <dsp:sp modelId="{3D6833A0-0787-3F47-9AF4-EFF8CF9BDA99}">
      <dsp:nvSpPr>
        <dsp:cNvPr id="0" name=""/>
        <dsp:cNvSpPr/>
      </dsp:nvSpPr>
      <dsp:spPr>
        <a:xfrm>
          <a:off x="0" y="3442030"/>
          <a:ext cx="6046132" cy="1562676"/>
        </a:xfrm>
        <a:prstGeom prst="round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Visualizations: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linkClick xmlns:r="http://schemas.openxmlformats.org/officeDocument/2006/relationships" r:id="rId2"/>
            </a:rPr>
            <a:t>https://matplotlib.org/stable/gallery/lines_bars_and_markers/barchart.html#sphx-glr-gallery-lines-bars-and-markers-barchart-py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linkClick xmlns:r="http://schemas.openxmlformats.org/officeDocument/2006/relationships" r:id="rId3"/>
            </a:rPr>
            <a:t>https://matplotlib.org/stable/api/axes_api.html#module-matplotlib.axes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fix correlation matrix: Seaborn heat map doesn't display annotations for all rows #14363,</a:t>
          </a:r>
          <a:r>
            <a:rPr lang="en-US" sz="1000" u="sng" kern="1200" dirty="0"/>
            <a:t> </a:t>
          </a:r>
          <a:r>
            <a:rPr lang="en-US" sz="1000" kern="1200" dirty="0">
              <a:hlinkClick xmlns:r="http://schemas.openxmlformats.org/officeDocument/2006/relationships" r:id="rId4"/>
            </a:rPr>
            <a:t>https://github.com/microsoft/vscode-jupyter/issues/14363</a:t>
          </a:r>
          <a:r>
            <a:rPr lang="en-US" sz="1000" u="sng" kern="1200" dirty="0"/>
            <a:t>, </a:t>
          </a:r>
          <a:r>
            <a:rPr lang="en-US" sz="1000" kern="1200" dirty="0"/>
            <a:t>accessed on 4/17/2024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linkClick xmlns:r="http://schemas.openxmlformats.org/officeDocument/2006/relationships" r:id="rId2"/>
            </a:rPr>
            <a:t>https://matplotlib.org/stable/gallery/lines_bars_and_markers/barchart.html#sphx-glr-gallery-lines-bars-and-markers-barchart-py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linkClick xmlns:r="http://schemas.openxmlformats.org/officeDocument/2006/relationships" r:id="rId3"/>
            </a:rPr>
            <a:t>https://matplotlib.org/stable/api/axes_api.html#module-matplotlib.axes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linkClick xmlns:r="http://schemas.openxmlformats.org/officeDocument/2006/relationships" r:id="rId5"/>
            </a:rPr>
            <a:t>https://medium.com/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u="sng" kern="1200" dirty="0" err="1"/>
            <a:t>Stackoverflow.com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u="sng" kern="1200" dirty="0" err="1"/>
            <a:t>www.python.org</a:t>
          </a:r>
          <a:endParaRPr lang="en-US" sz="1000" kern="1200" dirty="0"/>
        </a:p>
      </dsp:txBody>
      <dsp:txXfrm>
        <a:off x="76284" y="3518314"/>
        <a:ext cx="5893564" cy="141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C95D4-62A2-B947-87C4-FF65ED0CA79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48911-308D-B743-920C-1289786A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2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27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e on tarmac">
            <a:extLst>
              <a:ext uri="{FF2B5EF4-FFF2-40B4-BE49-F238E27FC236}">
                <a16:creationId xmlns:a16="http://schemas.microsoft.com/office/drawing/2014/main" id="{9E07D3A8-B6EB-6C12-7ACE-BA9AB1886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4388" b="11342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645CD-1D1F-98C2-1872-58E6EF8B2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Covid 19 Impact on US Airline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C783C-FFB0-7F3C-9245-D07C38879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Group 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Ava Lee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Christophe Guenther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Jed Murphy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Silas Phillips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GITHUB URL-https://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silas-ph</a:t>
            </a:r>
            <a:r>
              <a:rPr lang="en-US" dirty="0"/>
              <a:t>/Group_6_EDA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49A02-3ABC-161D-D066-B8073DB8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3: How did the average airfare change during Covid?</a:t>
            </a:r>
            <a:br>
              <a:rPr lang="en-US" sz="2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b="1" kern="1200" cap="all" spc="75" baseline="0">
                <a:solidFill>
                  <a:schemeClr val="tx1"/>
                </a:solidFill>
                <a:highlight>
                  <a:srgbClr val="D9E2F3"/>
                </a:highlight>
                <a:latin typeface="+mj-lt"/>
                <a:ea typeface="+mj-ea"/>
                <a:cs typeface="+mj-cs"/>
              </a:rPr>
            </a:br>
            <a:endParaRPr lang="en-US" sz="22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03B78AE-5CEC-7E63-9340-CC5BF469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(inflation adjusted to quarter 3 of 2023) during the Covid-19 period. </a:t>
            </a:r>
          </a:p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Average air faire declined by 32.84% as compared to its average before Covid-19. </a:t>
            </a:r>
          </a:p>
        </p:txBody>
      </p:sp>
      <p:pic>
        <p:nvPicPr>
          <p:cNvPr id="13" name="image7.png">
            <a:extLst>
              <a:ext uri="{FF2B5EF4-FFF2-40B4-BE49-F238E27FC236}">
                <a16:creationId xmlns:a16="http://schemas.microsoft.com/office/drawing/2014/main" id="{4215B7DD-C044-7000-203F-87AE9C094E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72699" y="1595857"/>
            <a:ext cx="6533501" cy="377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5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46337-300E-4E85-086C-68DEA2C6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Note that the airfare reached its minimum about three months after the passenger volume reached its lowest point. This can be seen more clearly in this plot.</a:t>
            </a:r>
            <a:br>
              <a:rPr lang="en-US" sz="23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23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D9D4-9497-0ED3-549A-2DCDFF0B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356" y="237022"/>
            <a:ext cx="5943600" cy="617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34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9B1FE-FDC7-A167-74BA-62808355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  <a:noFill/>
        </p:spPr>
        <p:txBody>
          <a:bodyPr>
            <a:noAutofit/>
          </a:bodyPr>
          <a:lstStyle/>
          <a:p>
            <a:pPr marL="0" marR="0" algn="l">
              <a:spcBef>
                <a:spcPts val="1000"/>
              </a:spcBef>
              <a:spcAft>
                <a:spcPts val="1000"/>
              </a:spcAft>
            </a:pPr>
            <a:r>
              <a:rPr lang="en-US" sz="2000" b="1" cap="all" spc="75" dirty="0">
                <a:effectLst>
                  <a:outerShdw dist="50800" sx="1000" sy="1000" algn="ctr" rotWithShape="0">
                    <a:schemeClr val="bg1"/>
                  </a:outerShdw>
                </a:effectLst>
                <a:highlight>
                  <a:srgbClr val="D9E2F3"/>
                </a:highlight>
                <a:cs typeface="Times New Roman" panose="02020603050405020304" pitchFamily="18" charset="0"/>
              </a:rPr>
              <a:t>Question 4: Can we discern any changes between air passenger traffic before and after Covid-19?</a:t>
            </a:r>
            <a:br>
              <a:rPr lang="en-US" sz="2000" b="1" cap="all" spc="75" dirty="0"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D9E2F3"/>
                </a:highlight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C3F089-42AD-DBF7-B655-9A62F065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were the impacts on?</a:t>
            </a:r>
            <a:b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Airfare,</a:t>
            </a:r>
            <a:b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Arrival delays,</a:t>
            </a:r>
            <a:b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Passengers per flight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image6.png" descr="A screenshot of a graph&#10;&#10;Description automatically generated">
            <a:extLst>
              <a:ext uri="{FF2B5EF4-FFF2-40B4-BE49-F238E27FC236}">
                <a16:creationId xmlns:a16="http://schemas.microsoft.com/office/drawing/2014/main" id="{2A4C0CDD-9AE6-157A-95BF-45216D9AE24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37142" y="2821774"/>
            <a:ext cx="6269058" cy="3306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2A063-7AC2-32F2-12E2-3EE6AEAB28B8}"/>
              </a:ext>
            </a:extLst>
          </p:cNvPr>
          <p:cNvSpPr txBox="1"/>
          <p:nvPr/>
        </p:nvSpPr>
        <p:spPr>
          <a:xfrm>
            <a:off x="4966637" y="962526"/>
            <a:ext cx="694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on Airfare: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can be seen from this plot the median airfare (inflation adjusted to quarter 3 2023 levels) for the period after Covid (defined from August of 2021 to September of 2023) is still almost 10% lower than the median before Covid-19 with an expected drop during Covid-19.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4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B1FE-FDC7-A167-74BA-62808355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7" y="731519"/>
            <a:ext cx="4620127" cy="1116531"/>
          </a:xfrm>
        </p:spPr>
        <p:txBody>
          <a:bodyPr>
            <a:normAutofit fontScale="90000"/>
          </a:bodyPr>
          <a:lstStyle/>
          <a:p>
            <a:pPr marL="0" marR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were the impacts on arrival delays?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image9.png">
            <a:extLst>
              <a:ext uri="{FF2B5EF4-FFF2-40B4-BE49-F238E27FC236}">
                <a16:creationId xmlns:a16="http://schemas.microsoft.com/office/drawing/2014/main" id="{C63C1596-E60E-0666-A0A7-7AD4CD5E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7728" y="2131367"/>
            <a:ext cx="6708328" cy="3566160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543EBB-1110-7BE6-48B1-53C5BCA921C8}"/>
              </a:ext>
            </a:extLst>
          </p:cNvPr>
          <p:cNvSpPr txBox="1"/>
          <p:nvPr/>
        </p:nvSpPr>
        <p:spPr>
          <a:xfrm>
            <a:off x="7080682" y="1942807"/>
            <a:ext cx="5016844" cy="255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median arrival delay dropped considerably during Covid-19 but as of the end of 2023 was over two minutes larger than its pre-pandemic level.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reason for the drop in arrival delays during Covid-19 might be due to the reduced passenger volume allowing airline personnel more time to make sure flights were on time.</a:t>
            </a:r>
          </a:p>
        </p:txBody>
      </p:sp>
    </p:spTree>
    <p:extLst>
      <p:ext uri="{BB962C8B-B14F-4D97-AF65-F5344CB8AC3E}">
        <p14:creationId xmlns:p14="http://schemas.microsoft.com/office/powerpoint/2010/main" val="196745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B1FE-FDC7-A167-74BA-62808355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134755"/>
            <a:ext cx="4312118" cy="1280160"/>
          </a:xfrm>
        </p:spPr>
        <p:txBody>
          <a:bodyPr>
            <a:normAutofit fontScale="90000"/>
          </a:bodyPr>
          <a:lstStyle/>
          <a:p>
            <a:pPr marL="0" marR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br>
              <a:rPr lang="en-U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were the impacts on Passengers per flight?</a:t>
            </a:r>
            <a:br>
              <a:rPr lang="en-U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51A57-7D1E-09B5-A11D-658431DE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914" y="2097672"/>
            <a:ext cx="7629806" cy="40243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E8BDE-768F-D70A-7AF5-8F6DD73C01F8}"/>
              </a:ext>
            </a:extLst>
          </p:cNvPr>
          <p:cNvSpPr txBox="1"/>
          <p:nvPr/>
        </p:nvSpPr>
        <p:spPr>
          <a:xfrm>
            <a:off x="8065971" y="702644"/>
            <a:ext cx="35613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median for the number of passengers per flight after Covid-19 is considerably higher than before Covid-19. That makes sense since passenger volume seems to have recovered (close to) pre-pandemic levels, however, the number of flights is still lower than it was pre-pandemic.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might also explain the increase in arrival delays since it might take more time to process more passengers per flight increasing the likelihood of delays.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8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43E7-DD8C-3F71-E1A0-8DA1B5EA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13" y="365761"/>
            <a:ext cx="7314773" cy="1501140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cap="all" spc="75" dirty="0">
                <a:solidFill>
                  <a:srgbClr val="000000"/>
                </a:solidFill>
                <a:effectLst/>
                <a:highlight>
                  <a:srgbClr val="D9E2F3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Other Results</a:t>
            </a:r>
            <a:br>
              <a:rPr lang="en-US" sz="1800" b="1" cap="all" spc="75" dirty="0">
                <a:effectLst/>
                <a:highlight>
                  <a:srgbClr val="D9E2F3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the correlations between passenger volume, airfare, and arrival delays for the periods before Covid-19, during Covid-19, and after Covid-19, see the following plot.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48EFA-19DC-8F0A-B645-C90C94AC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0" y="1866900"/>
            <a:ext cx="7244766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0DC027-2996-2F42-94A1-96C53E74FCAB}"/>
              </a:ext>
            </a:extLst>
          </p:cNvPr>
          <p:cNvSpPr txBox="1"/>
          <p:nvPr/>
        </p:nvSpPr>
        <p:spPr>
          <a:xfrm>
            <a:off x="7776786" y="1071136"/>
            <a:ext cx="4158540" cy="4533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efore Covid, there was practically no correlation between passenger volume and airfare. That changed to a moderately strong positive correlation during Covid-19. This might make sense because as passenger volumes gradually increased to pre-pandemic levels, the airlines were able to raise their prices as well. Note, however, that this moderately strong positive correlation has persisted after Covid-19, although passenger volume increased much more slowly. Further investigation is needed to understand this observation.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DC5F-7C3C-BBC4-4147-B41BB313760B}"/>
              </a:ext>
            </a:extLst>
          </p:cNvPr>
          <p:cNvSpPr txBox="1"/>
          <p:nvPr/>
        </p:nvSpPr>
        <p:spPr>
          <a:xfrm>
            <a:off x="712268" y="5237190"/>
            <a:ext cx="7244765" cy="134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further observation is that the positive correlation between passenger volume and delay increased considerably during Covid-19, although the size of the average delay decreased considerably. Again, further analysis is necessary to better understand this observation.</a:t>
            </a:r>
          </a:p>
        </p:txBody>
      </p:sp>
    </p:spTree>
    <p:extLst>
      <p:ext uri="{BB962C8B-B14F-4D97-AF65-F5344CB8AC3E}">
        <p14:creationId xmlns:p14="http://schemas.microsoft.com/office/powerpoint/2010/main" val="242433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78B5-2D57-6B8D-AFE3-D3E78EA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EF05-506F-2889-8C04-693549B0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 anchor="t">
            <a:normAutofit/>
          </a:bodyPr>
          <a:lstStyle/>
          <a:p>
            <a:pPr algn="l"/>
            <a:r>
              <a:rPr lang="en-US" sz="1400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Key Points: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Passenger volume decreased by 95.5% at the lowest point compared to the pre-pandemic average.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The number of flights decreased by 75.5% from the pre-pandemic average.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Airfare decreased by 32.8% during the pandemic.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Cancelled flights increased significantly in the first months of Covid-19.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0E5D9E27-E791-0E00-05CD-FA677653A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740" y="1621292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2850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1063-6E64-CE40-A286-A8DDC3A3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Observations: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7F01-3C12-164A-8185-27DAE34C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Airlines initially reacted by cancelling flights before reducing the number of flights.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Airfares reached their minimum about three months after passenger volume reached its lowest point.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The decline in airfares was less severe than the decline in passenger volume or the number of flights.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3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D7DF-2ADC-5ACD-7426-CF08FB9A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pPr algn="l"/>
            <a:r>
              <a:rPr lang="en-US" b="1" kern="0" cap="all" spc="75" dirty="0">
                <a:effectLst/>
                <a:highlight>
                  <a:srgbClr val="4472C4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Topics for further investigation</a:t>
            </a:r>
            <a:br>
              <a:rPr lang="en-US" b="1" kern="0" cap="all" spc="75" dirty="0">
                <a:effectLst/>
                <a:highlight>
                  <a:srgbClr val="4472C4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C187-269C-1D2D-6E2E-BD6CFCC0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explains the difference in decline between passenger volumes, number of flights, and average airfare?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exact month when the airfare reached its minimum?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did it take three months for airfare to reach its minimum as compared to passenger volume?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did it take longer for the number of flights to reach pre-pandemic levels as compared to the passenger volume?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is the median average airfare still lower than before Covid-19 (in inflation adjusted dollars)?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has the correlation between passenger volume and airfare we observed during Covid-19 persisted after Covid-19?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did the correlation between passenger volume and arrival delay increase during Covid, while at the same time the average arrival delay decreased?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 Covid-19 have any effect on seasonality?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did air traffic patterns vary by airport, city, and state? Was there any correlation between Covid-19 restrictions and air traffic patterns?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Back view of an aeroplane">
            <a:extLst>
              <a:ext uri="{FF2B5EF4-FFF2-40B4-BE49-F238E27FC236}">
                <a16:creationId xmlns:a16="http://schemas.microsoft.com/office/drawing/2014/main" id="{8AD5A502-219A-C892-B221-158CA2AC0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40" r="38992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058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96E9-EFB0-E183-DF55-663D150B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628295" cy="1293341"/>
          </a:xfrm>
        </p:spPr>
        <p:txBody>
          <a:bodyPr/>
          <a:lstStyle/>
          <a:p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Recovery: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D894-255C-625D-E91B-A590685B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8459"/>
            <a:ext cx="3628295" cy="31242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Passenger volume recovered to pre-pandemic levels by July 2021.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The number of flights and airfare remained lower than pre-pandemic averages.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Median airfare has not yet reached pre-pandemic levels.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F0A5A8-0085-F53B-8854-D5492F0A3C02}"/>
              </a:ext>
            </a:extLst>
          </p:cNvPr>
          <p:cNvSpPr txBox="1">
            <a:spLocks/>
          </p:cNvSpPr>
          <p:nvPr/>
        </p:nvSpPr>
        <p:spPr>
          <a:xfrm>
            <a:off x="5881816" y="609600"/>
            <a:ext cx="4893276" cy="120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Post-Pandemic Changes: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39AE9-1323-5630-A64F-6E678C837638}"/>
              </a:ext>
            </a:extLst>
          </p:cNvPr>
          <p:cNvSpPr txBox="1"/>
          <p:nvPr/>
        </p:nvSpPr>
        <p:spPr>
          <a:xfrm>
            <a:off x="5881816" y="1816443"/>
            <a:ext cx="4361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Average arrival delay has increased compared to pre-pandemic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The number of passengers per flight has increased.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Potential reasons for increased delays: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More passengers per airplane due to reduced flights.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Possible staff reductions during the pandemic.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255DE7-8350-DEF2-A617-D83726BCD259}"/>
              </a:ext>
            </a:extLst>
          </p:cNvPr>
          <p:cNvSpPr txBox="1">
            <a:spLocks/>
          </p:cNvSpPr>
          <p:nvPr/>
        </p:nvSpPr>
        <p:spPr>
          <a:xfrm>
            <a:off x="4543640" y="4308389"/>
            <a:ext cx="3628295" cy="1293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Lingering Effects: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3E131-7F08-5AC3-34DD-7EF62951E411}"/>
              </a:ext>
            </a:extLst>
          </p:cNvPr>
          <p:cNvSpPr txBox="1"/>
          <p:nvPr/>
        </p:nvSpPr>
        <p:spPr>
          <a:xfrm>
            <a:off x="2442519" y="5371237"/>
            <a:ext cx="7673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Median airfare remains lower than pre-pandemic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Arrival delays are higher than before Covid-19.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The number of passengers per flight is higher than pre-pandemic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highlight>
                  <a:srgbClr val="F0EEE5"/>
                </a:highlight>
                <a:latin typeface="__tiempos_b6f14e"/>
              </a:rPr>
              <a:t>The correlation between passenger volume and airfare is similar to that during Covid-19.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3177-8BFC-C8C5-8ED9-D67FAA7E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and Problem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0DF06D1-0A5D-0A32-FE94-B19450C8A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59554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0586066-0EAD-931D-7E5D-E7231B57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A0B4DA6-26F7-3E2D-4B06-1F2CBB96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5E08E-E339-278F-3459-F4E6492C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370231-7003-AD00-6AE5-29AC20048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851" y="1430179"/>
            <a:ext cx="3029313" cy="36759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2696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SOURCES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835BECA-5744-6FA0-D7CD-E9D88D2E7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7174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42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370231-7003-AD00-6AE5-29AC20048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851" y="1430179"/>
            <a:ext cx="3029313" cy="36759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2696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cap="none" dirty="0">
                <a:ln>
                  <a:noFill/>
                </a:ln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Additional resources used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835BECA-5744-6FA0-D7CD-E9D88D2E7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02006"/>
              </p:ext>
            </p:extLst>
          </p:nvPr>
        </p:nvGraphicFramePr>
        <p:xfrm>
          <a:off x="5054375" y="965199"/>
          <a:ext cx="6046133" cy="5185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03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7D2F-DF6B-7910-15B0-2CC810E9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questions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2169238-6CAD-15DA-E3C0-05E0813AC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394552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46ED-6C6D-1429-892F-5677E1B1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are only making decisions based on our data.</a:t>
            </a:r>
          </a:p>
        </p:txBody>
      </p:sp>
    </p:spTree>
    <p:extLst>
      <p:ext uri="{BB962C8B-B14F-4D97-AF65-F5344CB8AC3E}">
        <p14:creationId xmlns:p14="http://schemas.microsoft.com/office/powerpoint/2010/main" val="350526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B705-D691-9194-4151-146A9377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67693"/>
            <a:ext cx="9923766" cy="1063256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EDA Methods and Techniques used for this report</a:t>
            </a:r>
            <a:r>
              <a:rPr lang="en-US" sz="3300" dirty="0">
                <a:effectLst/>
              </a:rPr>
              <a:t> </a:t>
            </a:r>
            <a:endParaRPr lang="en-US" sz="33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E2C611-BFE5-8349-F9B6-61C48501E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381467"/>
              </p:ext>
            </p:extLst>
          </p:nvPr>
        </p:nvGraphicFramePr>
        <p:xfrm>
          <a:off x="1134117" y="1007918"/>
          <a:ext cx="9923767" cy="31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99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F191-E733-292F-60BC-C08A9D97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8999"/>
            <a:ext cx="10820400" cy="821268"/>
          </a:xfrm>
        </p:spPr>
        <p:txBody>
          <a:bodyPr>
            <a:normAutofit/>
          </a:bodyPr>
          <a:lstStyle/>
          <a:p>
            <a:r>
              <a:rPr lang="en-US" sz="4400"/>
              <a:t>Results of 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4353B-7F8F-7FCA-9A73-C1BA74AF7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520267"/>
            <a:ext cx="10820400" cy="694266"/>
          </a:xfrm>
        </p:spPr>
        <p:txBody>
          <a:bodyPr>
            <a:normAutofit/>
          </a:bodyPr>
          <a:lstStyle/>
          <a:p>
            <a:r>
              <a:rPr lang="en-US" sz="1800" dirty="0"/>
              <a:t>Flight data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AD975BC-8FEA-92D4-CDD2-C271F561C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5" r="1" b="33228"/>
          <a:stretch/>
        </p:blipFill>
        <p:spPr>
          <a:xfrm>
            <a:off x="681727" y="712832"/>
            <a:ext cx="10820290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2897-2120-FB4C-FDB4-D1F19A7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411" y="286495"/>
            <a:ext cx="5435760" cy="14420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cap="all" spc="75" dirty="0">
                <a:solidFill>
                  <a:srgbClr val="000000"/>
                </a:solidFill>
                <a:effectLst/>
                <a:highlight>
                  <a:srgbClr val="D9E2F3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Question 1: How did U.S. air passenger traffic change during Covid-19?</a:t>
            </a:r>
            <a:endParaRPr lang="en-US" sz="1800" b="1" cap="all" spc="75" dirty="0">
              <a:effectLst/>
              <a:highlight>
                <a:srgbClr val="D9E2F3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13.png">
            <a:extLst>
              <a:ext uri="{FF2B5EF4-FFF2-40B4-BE49-F238E27FC236}">
                <a16:creationId xmlns:a16="http://schemas.microsoft.com/office/drawing/2014/main" id="{211B0871-914F-FDDC-DA2D-B9505A08AB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1" y="228600"/>
            <a:ext cx="5943600" cy="3200400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D7B32-C57E-3505-3D7F-7843CBCB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1668" y="3888349"/>
            <a:ext cx="4543885" cy="212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total number of passengers flying on U.S. airlines from the major airports plummeted from 41.75 million in January 2020 to a mere 2.0 million in April 2020 – a staggering 95.2% decline in just three months. 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/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02EB6FE1-F43A-7859-6C0F-0380C4E977C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71" y="3486895"/>
            <a:ext cx="5943600" cy="3200400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88AEB750-D12D-FC52-DC68-E8D4902AE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294606" y="4948882"/>
            <a:ext cx="4572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9F9EB7-2331-2972-B2D8-8157A34E7C40}"/>
              </a:ext>
            </a:extLst>
          </p:cNvPr>
          <p:cNvSpPr txBox="1"/>
          <p:nvPr/>
        </p:nvSpPr>
        <p:spPr>
          <a:xfrm>
            <a:off x="6579566" y="1786405"/>
            <a:ext cx="561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passenger traffic dropped 319.5 million </a:t>
            </a:r>
          </a:p>
          <a:p>
            <a:r>
              <a:rPr lang="en-US" dirty="0"/>
              <a:t>In 2019 from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253595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F076-08B1-B033-6EEF-DD372A3A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Monthly passengers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4CC322-77BC-8CC2-16E0-79924D37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The number of flights dropped by 75.52% as compared to its average before Covid 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A686BAF4-53F8-B267-C6DC-4135A784C768}"/>
              </a:ext>
            </a:extLst>
          </p:cNvPr>
          <p:cNvPicPr/>
          <p:nvPr/>
        </p:nvPicPr>
        <p:blipFill rotWithShape="1">
          <a:blip r:embed="rId4"/>
          <a:srcRect l="12800" r="11086" b="2"/>
          <a:stretch/>
        </p:blipFill>
        <p:spPr>
          <a:xfrm>
            <a:off x="4411361" y="645105"/>
            <a:ext cx="7315200" cy="54864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1501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BC41-D9E8-0CD5-899E-C9677BCC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609600"/>
            <a:ext cx="3549121" cy="1371600"/>
          </a:xfrm>
        </p:spPr>
        <p:txBody>
          <a:bodyPr/>
          <a:lstStyle/>
          <a:p>
            <a:r>
              <a:rPr lang="en-US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Canceled Flights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CA3399B9-4D1C-C039-7028-C1F84C682B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568" y="746125"/>
            <a:ext cx="5302926" cy="5472113"/>
          </a:xfrm>
          <a:prstGeom prst="rect">
            <a:avLst/>
          </a:prstGeom>
          <a:ln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F73C8-4898-ECDA-656A-EFB33603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064" y="1612557"/>
            <a:ext cx="3549121" cy="158784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ancellation rate for U.S. domestic flights reached 41.57% in April 2020, compared to just 2.31% in April 2019.</a:t>
            </a:r>
          </a:p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AB2913-5F05-5ED6-7221-72375D57DA5F}"/>
              </a:ext>
            </a:extLst>
          </p:cNvPr>
          <p:cNvSpPr txBox="1">
            <a:spLocks/>
          </p:cNvSpPr>
          <p:nvPr/>
        </p:nvSpPr>
        <p:spPr>
          <a:xfrm>
            <a:off x="731940" y="2743200"/>
            <a:ext cx="3549121" cy="2273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As the number of flights declined, the cancellation rate gradually decreased. In December 2020, the domestic flight cancellation rate was 1.24%, commensurate with the 1.01% cancellation rate recorded in December 2019.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8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BD4B-896E-D8B9-0CB1-3DA43543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842381" cy="19050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b="1" cap="all" spc="75" dirty="0">
                <a:solidFill>
                  <a:schemeClr val="bg1"/>
                </a:solidFill>
                <a:effectLst/>
                <a:highlight>
                  <a:srgbClr val="D9E2F3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Question 2: How long did it take for passenger volume to normalize to pre-pandemic levels after Covid-19</a:t>
            </a:r>
            <a:br>
              <a:rPr lang="en-US" sz="2700" b="1" cap="all" spc="75" dirty="0">
                <a:solidFill>
                  <a:schemeClr val="tx1"/>
                </a:solidFill>
                <a:effectLst/>
                <a:highlight>
                  <a:srgbClr val="D9E2F3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DBDF4B-25AB-D5EB-AA6E-C0F517C2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6930871" cy="3124201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is apparent from the “Monthly Passengers from 1/2020 to 7/2021” plot, passenger volume gradually increased from its April 2020 low, but it took until July of 2021 for it to reach its average before Covid-19.</a:t>
            </a:r>
          </a:p>
          <a:p>
            <a:pPr marL="0" marR="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used this plot to define the Covid-19 period as starting in March 2020, the first month with a sizeable decline in passenger traffic until July 2021 when passenger volume had recovered to the monthly average before Covid-19.</a:t>
            </a:r>
          </a:p>
          <a:p>
            <a:endParaRPr lang="en-US" dirty="0"/>
          </a:p>
        </p:txBody>
      </p:sp>
      <p:pic>
        <p:nvPicPr>
          <p:cNvPr id="8" name="Picture 7" descr="Empty aeroplane seats">
            <a:extLst>
              <a:ext uri="{FF2B5EF4-FFF2-40B4-BE49-F238E27FC236}">
                <a16:creationId xmlns:a16="http://schemas.microsoft.com/office/drawing/2014/main" id="{22F4E00E-426F-843D-EAB0-03498694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38" r="27995" b="-1"/>
          <a:stretch/>
        </p:blipFill>
        <p:spPr>
          <a:xfrm>
            <a:off x="8546182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441228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1454</TotalTime>
  <Words>1883</Words>
  <Application>Microsoft Macintosh PowerPoint</Application>
  <PresentationFormat>Widescreen</PresentationFormat>
  <Paragraphs>117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__tiempos_b6f14e</vt:lpstr>
      <vt:lpstr>Aptos</vt:lpstr>
      <vt:lpstr>Arial</vt:lpstr>
      <vt:lpstr>Calibri</vt:lpstr>
      <vt:lpstr>Century Gothic</vt:lpstr>
      <vt:lpstr>Times New Roman</vt:lpstr>
      <vt:lpstr>Vapor Trail</vt:lpstr>
      <vt:lpstr>Covid 19 Impact on US Airline Industry</vt:lpstr>
      <vt:lpstr>Challenges and Problem </vt:lpstr>
      <vt:lpstr>Goals and questions</vt:lpstr>
      <vt:lpstr>EDA Methods and Techniques used for this report </vt:lpstr>
      <vt:lpstr>Results of are analysis</vt:lpstr>
      <vt:lpstr>Question 1: How did U.S. air passenger traffic change during Covid-19?</vt:lpstr>
      <vt:lpstr>Monthly passengers</vt:lpstr>
      <vt:lpstr>Canceled Flights  </vt:lpstr>
      <vt:lpstr>Question 2: How long did it take for passenger volume to normalize to pre-pandemic levels after Covid-19 </vt:lpstr>
      <vt:lpstr>Question 3: How did the average airfare change during Covid?  </vt:lpstr>
      <vt:lpstr>Note that the airfare reached its minimum about three months after the passenger volume reached its lowest point. This can be seen more clearly in this plot. </vt:lpstr>
      <vt:lpstr>Question 4: Can we discern any changes between air passenger traffic before and after Covid-19?  </vt:lpstr>
      <vt:lpstr>    What were the impacts on arrival delays? </vt:lpstr>
      <vt:lpstr>   What were the impacts on Passengers per flight? </vt:lpstr>
      <vt:lpstr>Other Results comparing the correlations between passenger volume, airfare, and arrival delays for the periods before Covid-19, during Covid-19, and after Covid-19, see the following plot. </vt:lpstr>
      <vt:lpstr>Conclusion </vt:lpstr>
      <vt:lpstr>Observations:</vt:lpstr>
      <vt:lpstr>Topics for further investigation </vt:lpstr>
      <vt:lpstr>Recovery:</vt:lpstr>
      <vt:lpstr>SOURCES </vt:lpstr>
      <vt:lpstr>Additional resources used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Impact on US Airline Industry</dc:title>
  <dc:creator>silas phillips</dc:creator>
  <cp:lastModifiedBy>silas phillips</cp:lastModifiedBy>
  <cp:revision>5</cp:revision>
  <dcterms:created xsi:type="dcterms:W3CDTF">2024-04-21T17:10:12Z</dcterms:created>
  <dcterms:modified xsi:type="dcterms:W3CDTF">2024-04-22T17:25:01Z</dcterms:modified>
</cp:coreProperties>
</file>