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xGBkjd1HmhUaeNg1L5cjdz2A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dea7a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effdea7a3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ffdea7a3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effdea7a3f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ffdea7a3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effdea7a3f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ffdea7a3f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effdea7a3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ffdea7a3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ffdea7a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ffdea7a3f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effdea7a3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fdea7a3f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effdea7a3f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ffdea7a3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2effdea7a3f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ffdea7a3f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2effdea7a3f_2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ffdea7a3f_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ffdea7a3f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ffdea7a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effdea7a3f_2_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ffdea7a3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effdea7a3f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ffdea7a3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different right-hand side image.</a:t>
            </a:r>
            <a:endParaRPr/>
          </a:p>
        </p:txBody>
      </p:sp>
      <p:sp>
        <p:nvSpPr>
          <p:cNvPr id="121" name="Google Shape;121;g2effdea7a3f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fdea7a3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effdea7a3f_2_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fdea7a3f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different right-hand side image. </a:t>
            </a:r>
            <a:endParaRPr/>
          </a:p>
        </p:txBody>
      </p:sp>
      <p:sp>
        <p:nvSpPr>
          <p:cNvPr id="161" name="Google Shape;161;g2effdea7a3f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fdea7a3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effdea7a3f_2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ffdea7a3f_7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ffdea7a3f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ffdea7a3f_2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effdea7a3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iIN5iAcPuEBD8j9NOJv7FvZFKjcvuiMp/view" TargetMode="External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cpIt99Kmv8hiE4bt5My1bT-Q3REDLo2n/view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vLK_59770FuUJlJeQoFA8xnad8aNqzfc/view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fdea7a3f_2_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effdea7a3f_2_0"/>
          <p:cNvPicPr preferRelativeResize="0"/>
          <p:nvPr/>
        </p:nvPicPr>
        <p:blipFill rotWithShape="1">
          <a:blip r:embed="rId3">
            <a:alphaModFix amt="50000"/>
          </a:blip>
          <a:srcRect b="15730" l="0" r="0" t="0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effdea7a3f_2_0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Times New Roman"/>
              <a:buNone/>
            </a:pPr>
            <a:r>
              <a:rPr lang="en-U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and Blurring Picture Objects Using YOLO and Streamlit</a:t>
            </a:r>
            <a:r>
              <a:rPr lang="en-US" sz="5600">
                <a:solidFill>
                  <a:srgbClr val="FFFFFF"/>
                </a:solidFill>
              </a:rPr>
              <a:t> 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99" name="Google Shape;99;g2effdea7a3f_2_0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AI-Powered Solution for Privacy Protection</a:t>
            </a:r>
            <a:b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effdea7a3f_2_0"/>
          <p:cNvSpPr txBox="1"/>
          <p:nvPr/>
        </p:nvSpPr>
        <p:spPr>
          <a:xfrm>
            <a:off x="3322375" y="5012425"/>
            <a:ext cx="573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Silas Phillips, Keegan Nohavec, and Christoph Guenther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ffdea7a3f_2_87"/>
          <p:cNvSpPr txBox="1"/>
          <p:nvPr>
            <p:ph type="title"/>
          </p:nvPr>
        </p:nvSpPr>
        <p:spPr>
          <a:xfrm>
            <a:off x="6270775" y="101749"/>
            <a:ext cx="44919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Video Processing</a:t>
            </a:r>
            <a:endParaRPr sz="3200"/>
          </a:p>
        </p:txBody>
      </p:sp>
      <p:pic>
        <p:nvPicPr>
          <p:cNvPr descr="Padlock on computer motherboard" id="197" name="Google Shape;197;g2effdea7a3f_2_87"/>
          <p:cNvPicPr preferRelativeResize="0"/>
          <p:nvPr/>
        </p:nvPicPr>
        <p:blipFill rotWithShape="1">
          <a:blip r:embed="rId3">
            <a:alphaModFix/>
          </a:blip>
          <a:srcRect b="-1" l="8656" r="32010" t="0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g2effdea7a3f_2_87"/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99" name="Google Shape;199;g2effdea7a3f_2_87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2effdea7a3f_2_87"/>
            <p:cNvSpPr/>
            <p:nvPr/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0">
                  <a:srgbClr val="A02B93">
                    <a:alpha val="0"/>
                  </a:srgbClr>
                </a:gs>
                <a:gs pos="19000">
                  <a:srgbClr val="A02B93">
                    <a:alpha val="0"/>
                  </a:srgbClr>
                </a:gs>
                <a:gs pos="100000">
                  <a:srgbClr val="D86CCC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g2effdea7a3f_2_87"/>
          <p:cNvSpPr txBox="1"/>
          <p:nvPr>
            <p:ph idx="1" type="body"/>
          </p:nvPr>
        </p:nvSpPr>
        <p:spPr>
          <a:xfrm>
            <a:off x="6270775" y="681650"/>
            <a:ext cx="5809500" cy="6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49">
                <a:latin typeface="Times New Roman"/>
                <a:ea typeface="Times New Roman"/>
                <a:cs typeface="Times New Roman"/>
                <a:sym typeface="Times New Roman"/>
              </a:rPr>
              <a:t>Improve processing speed by</a:t>
            </a:r>
            <a:endParaRPr b="1"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Char char="•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Applying object detection to a subset of video frames only.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Char char="•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Use tracker to track objects in other frames.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49">
                <a:latin typeface="Times New Roman"/>
                <a:ea typeface="Times New Roman"/>
                <a:cs typeface="Times New Roman"/>
                <a:sym typeface="Times New Roman"/>
              </a:rPr>
              <a:t>Blurring:</a:t>
            </a:r>
            <a:endParaRPr b="1"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Char char="•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Apply Gaussian blur to bounding box.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49"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b="1"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Instantiate chosen YOLO model.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Convert video to list of frames.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Every 5 frames (starting at frame 0)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Detect picture objects with bounding boxes.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Add new bounding boxes to tracker.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Remove bounding boxes for objects no longer present from tracker.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Apply Gaussian blur to each bounding box in tracker.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Reassemble list of processed frames into output video.</a:t>
            </a:r>
            <a:endParaRPr sz="189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ffdea7a3f_2_9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effdea7a3f_2_96"/>
          <p:cNvSpPr txBox="1"/>
          <p:nvPr>
            <p:ph type="title"/>
          </p:nvPr>
        </p:nvSpPr>
        <p:spPr>
          <a:xfrm>
            <a:off x="4553725" y="419450"/>
            <a:ext cx="6798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Streamlit User Interface</a:t>
            </a:r>
            <a:br>
              <a:rPr lang="en-US" sz="3700">
                <a:latin typeface="Calibri"/>
                <a:ea typeface="Calibri"/>
                <a:cs typeface="Calibri"/>
                <a:sym typeface="Calibri"/>
              </a:rPr>
            </a:br>
            <a:endParaRPr sz="3700"/>
          </a:p>
        </p:txBody>
      </p:sp>
      <p:pic>
        <p:nvPicPr>
          <p:cNvPr id="208" name="Google Shape;208;g2effdea7a3f_2_96"/>
          <p:cNvPicPr preferRelativeResize="0"/>
          <p:nvPr/>
        </p:nvPicPr>
        <p:blipFill rotWithShape="1">
          <a:blip r:embed="rId3">
            <a:alphaModFix/>
          </a:blip>
          <a:srcRect b="-1" l="38980" r="25374" t="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g2effdea7a3f_2_96"/>
          <p:cNvGrpSpPr/>
          <p:nvPr/>
        </p:nvGrpSpPr>
        <p:grpSpPr>
          <a:xfrm>
            <a:off x="4362275" y="2224083"/>
            <a:ext cx="7676169" cy="3920910"/>
            <a:chOff x="328" y="381900"/>
            <a:chExt cx="6797882" cy="2941418"/>
          </a:xfrm>
        </p:grpSpPr>
        <p:sp>
          <p:nvSpPr>
            <p:cNvPr id="210" name="Google Shape;210;g2effdea7a3f_2_96"/>
            <p:cNvSpPr/>
            <p:nvPr/>
          </p:nvSpPr>
          <p:spPr>
            <a:xfrm>
              <a:off x="659824" y="381900"/>
              <a:ext cx="710226" cy="7102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effdea7a3f_2_96"/>
            <p:cNvSpPr/>
            <p:nvPr/>
          </p:nvSpPr>
          <p:spPr>
            <a:xfrm>
              <a:off x="328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effdea7a3f_2_96"/>
            <p:cNvSpPr txBox="1"/>
            <p:nvPr/>
          </p:nvSpPr>
          <p:spPr>
            <a:xfrm>
              <a:off x="328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Why Streamlit?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effdea7a3f_2_96"/>
            <p:cNvSpPr/>
            <p:nvPr/>
          </p:nvSpPr>
          <p:spPr>
            <a:xfrm>
              <a:off x="328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effdea7a3f_2_96"/>
            <p:cNvSpPr txBox="1"/>
            <p:nvPr/>
          </p:nvSpPr>
          <p:spPr>
            <a:xfrm>
              <a:off x="328" y="1581818"/>
              <a:ext cx="2229000" cy="17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Rapid development of web interfaces.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integration with Python.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effdea7a3f_2_96"/>
            <p:cNvSpPr/>
            <p:nvPr/>
          </p:nvSpPr>
          <p:spPr>
            <a:xfrm>
              <a:off x="3044156" y="381900"/>
              <a:ext cx="710226" cy="7102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effdea7a3f_2_96"/>
            <p:cNvSpPr/>
            <p:nvPr/>
          </p:nvSpPr>
          <p:spPr>
            <a:xfrm>
              <a:off x="2384660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effdea7a3f_2_96"/>
            <p:cNvSpPr txBox="1"/>
            <p:nvPr/>
          </p:nvSpPr>
          <p:spPr>
            <a:xfrm>
              <a:off x="2384660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Features: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effdea7a3f_2_96"/>
            <p:cNvSpPr/>
            <p:nvPr/>
          </p:nvSpPr>
          <p:spPr>
            <a:xfrm>
              <a:off x="2384660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effdea7a3f_2_96"/>
            <p:cNvSpPr txBox="1"/>
            <p:nvPr/>
          </p:nvSpPr>
          <p:spPr>
            <a:xfrm>
              <a:off x="2294076" y="1581818"/>
              <a:ext cx="2229000" cy="17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Upload images and videos.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 original and processed images/videos.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 to download processed videos.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effdea7a3f_2_96"/>
            <p:cNvSpPr/>
            <p:nvPr/>
          </p:nvSpPr>
          <p:spPr>
            <a:xfrm>
              <a:off x="5428488" y="381900"/>
              <a:ext cx="710226" cy="7102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effdea7a3f_2_96"/>
            <p:cNvSpPr/>
            <p:nvPr/>
          </p:nvSpPr>
          <p:spPr>
            <a:xfrm>
              <a:off x="4768992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effdea7a3f_2_96"/>
            <p:cNvSpPr txBox="1"/>
            <p:nvPr/>
          </p:nvSpPr>
          <p:spPr>
            <a:xfrm>
              <a:off x="4768992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UI Design: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effdea7a3f_2_96"/>
            <p:cNvSpPr/>
            <p:nvPr/>
          </p:nvSpPr>
          <p:spPr>
            <a:xfrm>
              <a:off x="4768992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effdea7a3f_2_96"/>
            <p:cNvSpPr txBox="1"/>
            <p:nvPr/>
          </p:nvSpPr>
          <p:spPr>
            <a:xfrm>
              <a:off x="4768992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Intuitive layout for user interaction.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Progress bar for processing status.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ffdea7a3f_2_11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mera lens" id="230" name="Google Shape;230;g2effdea7a3f_2_118"/>
          <p:cNvPicPr preferRelativeResize="0"/>
          <p:nvPr/>
        </p:nvPicPr>
        <p:blipFill rotWithShape="1">
          <a:blip r:embed="rId3">
            <a:alphaModFix amt="50000"/>
          </a:blip>
          <a:srcRect b="10071" l="0" r="0" t="5659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effdea7a3f_2_118"/>
          <p:cNvSpPr txBox="1"/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Streamlit Video Upload Demo</a:t>
            </a:r>
            <a:endParaRPr/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ffdea7a3f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ffdea7a3f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2effdea7a3f_3_0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ffdea7a3f_2_1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4" name="Google Shape;244;g2effdea7a3f_2_1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5" name="Google Shape;245;g2effdea7a3f_2_130" title="bright_living_room_process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ffdea7a3f_2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1" name="Google Shape;251;g2effdea7a3f_2_1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2" name="Google Shape;252;g2effdea7a3f_2_124" title="Hard_dark_living_room_process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ffdea7a3f_2_1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effdea7a3f_2_1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effdea7a3f_2_136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effdea7a3f_2_136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098"/>
                </a:srgbClr>
              </a:gs>
              <a:gs pos="100000">
                <a:srgbClr val="156082">
                  <a:alpha val="45098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effdea7a3f_2_136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7843"/>
                </a:srgbClr>
              </a:gs>
              <a:gs pos="2000">
                <a:srgbClr val="156082">
                  <a:alpha val="27843"/>
                </a:srgbClr>
              </a:gs>
              <a:gs pos="100000">
                <a:srgbClr val="000000">
                  <a:alpha val="29019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effdea7a3f_2_136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196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effdea7a3f_2_136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196"/>
                </a:srgbClr>
              </a:gs>
              <a:gs pos="100000">
                <a:srgbClr val="43AFE2">
                  <a:alpha val="10196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effdea7a3f_2_136"/>
          <p:cNvSpPr txBox="1"/>
          <p:nvPr>
            <p:ph type="title"/>
          </p:nvPr>
        </p:nvSpPr>
        <p:spPr>
          <a:xfrm>
            <a:off x="466725" y="2632050"/>
            <a:ext cx="3201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4000">
                <a:solidFill>
                  <a:srgbClr val="FFFFFF"/>
                </a:solidFill>
              </a:rPr>
              <a:t>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65" name="Google Shape;265;g2effdea7a3f_2_136"/>
          <p:cNvSpPr txBox="1"/>
          <p:nvPr>
            <p:ph idx="1" type="body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Successfully trained a YOLO model to detect picture objects with bounding boxes in images and videos.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Applied model to video frames.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Applied Gaussian blur to bounding boxes corresponding to detected objects.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Built web application with Streamlit allowing users to submit videos for processing and download processed videos.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ffdea7a3f_2_1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effdea7a3f_2_14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effdea7a3f_2_148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effdea7a3f_2_148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098"/>
                </a:srgbClr>
              </a:gs>
              <a:gs pos="100000">
                <a:srgbClr val="156082">
                  <a:alpha val="45098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effdea7a3f_2_148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156082">
                  <a:alpha val="27843"/>
                </a:srgbClr>
              </a:gs>
              <a:gs pos="2000">
                <a:srgbClr val="156082">
                  <a:alpha val="27843"/>
                </a:srgbClr>
              </a:gs>
              <a:gs pos="100000">
                <a:srgbClr val="000000">
                  <a:alpha val="29019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effdea7a3f_2_148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1960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effdea7a3f_2_148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196"/>
                </a:srgbClr>
              </a:gs>
              <a:gs pos="100000">
                <a:srgbClr val="43AFE2">
                  <a:alpha val="10196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effdea7a3f_2_148"/>
          <p:cNvSpPr txBox="1"/>
          <p:nvPr>
            <p:ph type="title"/>
          </p:nvPr>
        </p:nvSpPr>
        <p:spPr>
          <a:xfrm>
            <a:off x="466725" y="2632050"/>
            <a:ext cx="3201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-US" sz="4000">
                <a:solidFill>
                  <a:srgbClr val="FFFFFF"/>
                </a:solidFill>
              </a:rPr>
              <a:t>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78" name="Google Shape;278;g2effdea7a3f_2_148"/>
          <p:cNvSpPr txBox="1"/>
          <p:nvPr>
            <p:ph idx="1" type="body"/>
          </p:nvPr>
        </p:nvSpPr>
        <p:spPr>
          <a:xfrm>
            <a:off x="4810259" y="649480"/>
            <a:ext cx="6555300" cy="5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Improve model accuracy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More data, images and video, in a variety of formats and resolutions.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Systematic hyperparameter tuning.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Smarter video processing.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Improve processing speed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More compute power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multiple processors.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ffdea7a3f_7_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284" name="Google Shape;284;g2effdea7a3f_7_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2effdea7a3f_7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fdea7a3f_2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effdea7a3f_2_9"/>
          <p:cNvSpPr txBox="1"/>
          <p:nvPr>
            <p:ph type="title"/>
          </p:nvPr>
        </p:nvSpPr>
        <p:spPr>
          <a:xfrm>
            <a:off x="761800" y="321575"/>
            <a:ext cx="53343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700"/>
          </a:p>
        </p:txBody>
      </p:sp>
      <p:sp>
        <p:nvSpPr>
          <p:cNvPr id="107" name="Google Shape;107;g2effdea7a3f_2_9"/>
          <p:cNvSpPr txBox="1"/>
          <p:nvPr>
            <p:ph idx="1" type="body"/>
          </p:nvPr>
        </p:nvSpPr>
        <p:spPr>
          <a:xfrm>
            <a:off x="408950" y="1746700"/>
            <a:ext cx="6207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Personal photos, art, and other picture objects in images and videos raise privacy concerns.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Use an Artificial Intelligence (AI) model to automatically detect and obfuscate these objects.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Technology Stack: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Roboflow, YOLO, Streamlit, Python.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3D abstract blue and gold cube illustration" id="108" name="Google Shape;108;g2effdea7a3f_2_9"/>
          <p:cNvPicPr preferRelativeResize="0"/>
          <p:nvPr/>
        </p:nvPicPr>
        <p:blipFill rotWithShape="1">
          <a:blip r:embed="rId3">
            <a:alphaModFix/>
          </a:blip>
          <a:srcRect b="-1" l="18268" r="35137" t="0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ffdea7a3f_2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 watching empty phone" id="114" name="Google Shape;114;g2effdea7a3f_2_16"/>
          <p:cNvPicPr preferRelativeResize="0"/>
          <p:nvPr/>
        </p:nvPicPr>
        <p:blipFill rotWithShape="1">
          <a:blip r:embed="rId3">
            <a:alphaModFix/>
          </a:blip>
          <a:srcRect b="-1" l="35946" r="4786" t="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effdea7a3f_2_16"/>
          <p:cNvSpPr/>
          <p:nvPr/>
        </p:nvSpPr>
        <p:spPr>
          <a:xfrm>
            <a:off x="0" y="0"/>
            <a:ext cx="610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effdea7a3f_2_16"/>
          <p:cNvSpPr/>
          <p:nvPr/>
        </p:nvSpPr>
        <p:spPr>
          <a:xfrm>
            <a:off x="0" y="0"/>
            <a:ext cx="6102900" cy="137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effdea7a3f_2_16"/>
          <p:cNvSpPr txBox="1"/>
          <p:nvPr>
            <p:ph type="title"/>
          </p:nvPr>
        </p:nvSpPr>
        <p:spPr>
          <a:xfrm>
            <a:off x="761801" y="328512"/>
            <a:ext cx="4778387" cy="1628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/>
          </a:p>
        </p:txBody>
      </p:sp>
      <p:sp>
        <p:nvSpPr>
          <p:cNvPr id="118" name="Google Shape;118;g2effdea7a3f_2_16"/>
          <p:cNvSpPr txBox="1"/>
          <p:nvPr>
            <p:ph idx="1" type="body"/>
          </p:nvPr>
        </p:nvSpPr>
        <p:spPr>
          <a:xfrm>
            <a:off x="185075" y="1783875"/>
            <a:ext cx="5624400" cy="4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Main Goal: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Develop an AI model to detect and blur picture objects in images and videos.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Sub-goals: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High- accuracy detection of picture objects.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Efficient blurring of detected objects maintaining image quality.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Fast processing of images/videos without sacrificing accuracy.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 interface for uploading and processing images/videos.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fdea7a3f_2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effdea7a3f_2_25"/>
          <p:cNvSpPr/>
          <p:nvPr/>
        </p:nvSpPr>
        <p:spPr>
          <a:xfrm>
            <a:off x="0" y="0"/>
            <a:ext cx="61029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effdea7a3f_2_25"/>
          <p:cNvSpPr/>
          <p:nvPr/>
        </p:nvSpPr>
        <p:spPr>
          <a:xfrm>
            <a:off x="0" y="0"/>
            <a:ext cx="6102900" cy="1195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effdea7a3f_2_25"/>
          <p:cNvSpPr txBox="1"/>
          <p:nvPr>
            <p:ph type="title"/>
          </p:nvPr>
        </p:nvSpPr>
        <p:spPr>
          <a:xfrm>
            <a:off x="761800" y="251674"/>
            <a:ext cx="4778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Our Process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/>
          </a:p>
        </p:txBody>
      </p:sp>
      <p:pic>
        <p:nvPicPr>
          <p:cNvPr id="127" name="Google Shape;127;g2effdea7a3f_2_25" title="Flowchart 1080P, 2K, 4K, 5K HD wallpapers free download ...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100" y="1000225"/>
            <a:ext cx="6102899" cy="57816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28" name="Google Shape;128;g2effdea7a3f_2_25"/>
          <p:cNvGrpSpPr/>
          <p:nvPr/>
        </p:nvGrpSpPr>
        <p:grpSpPr>
          <a:xfrm>
            <a:off x="185075" y="1787167"/>
            <a:ext cx="5624399" cy="4207815"/>
            <a:chOff x="0" y="3292"/>
            <a:chExt cx="5624399" cy="4207815"/>
          </a:xfrm>
        </p:grpSpPr>
        <p:sp>
          <p:nvSpPr>
            <p:cNvPr id="129" name="Google Shape;129;g2effdea7a3f_2_25"/>
            <p:cNvSpPr/>
            <p:nvPr/>
          </p:nvSpPr>
          <p:spPr>
            <a:xfrm>
              <a:off x="0" y="3292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effdea7a3f_2_25"/>
            <p:cNvSpPr/>
            <p:nvPr/>
          </p:nvSpPr>
          <p:spPr>
            <a:xfrm>
              <a:off x="212144" y="161085"/>
              <a:ext cx="385716" cy="3857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2effdea7a3f_2_25"/>
            <p:cNvSpPr/>
            <p:nvPr/>
          </p:nvSpPr>
          <p:spPr>
            <a:xfrm>
              <a:off x="810004" y="3292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2effdea7a3f_2_25"/>
            <p:cNvSpPr txBox="1"/>
            <p:nvPr/>
          </p:nvSpPr>
          <p:spPr>
            <a:xfrm>
              <a:off x="810004" y="3292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Sourcing and Preparation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effdea7a3f_2_25"/>
            <p:cNvSpPr/>
            <p:nvPr/>
          </p:nvSpPr>
          <p:spPr>
            <a:xfrm>
              <a:off x="0" y="879920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effdea7a3f_2_25"/>
            <p:cNvSpPr/>
            <p:nvPr/>
          </p:nvSpPr>
          <p:spPr>
            <a:xfrm>
              <a:off x="212144" y="1037713"/>
              <a:ext cx="385716" cy="3857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2effdea7a3f_2_25"/>
            <p:cNvSpPr/>
            <p:nvPr/>
          </p:nvSpPr>
          <p:spPr>
            <a:xfrm>
              <a:off x="810004" y="879920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2effdea7a3f_2_25"/>
            <p:cNvSpPr txBox="1"/>
            <p:nvPr/>
          </p:nvSpPr>
          <p:spPr>
            <a:xfrm>
              <a:off x="810004" y="879920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effdea7a3f_2_25"/>
            <p:cNvSpPr/>
            <p:nvPr/>
          </p:nvSpPr>
          <p:spPr>
            <a:xfrm>
              <a:off x="0" y="1756548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effdea7a3f_2_25"/>
            <p:cNvSpPr/>
            <p:nvPr/>
          </p:nvSpPr>
          <p:spPr>
            <a:xfrm>
              <a:off x="212144" y="1914341"/>
              <a:ext cx="385716" cy="38571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2effdea7a3f_2_25"/>
            <p:cNvSpPr/>
            <p:nvPr/>
          </p:nvSpPr>
          <p:spPr>
            <a:xfrm>
              <a:off x="810004" y="1756548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2effdea7a3f_2_25"/>
            <p:cNvSpPr txBox="1"/>
            <p:nvPr/>
          </p:nvSpPr>
          <p:spPr>
            <a:xfrm>
              <a:off x="810004" y="1756548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effdea7a3f_2_25"/>
            <p:cNvSpPr/>
            <p:nvPr/>
          </p:nvSpPr>
          <p:spPr>
            <a:xfrm>
              <a:off x="0" y="2633176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effdea7a3f_2_25"/>
            <p:cNvSpPr/>
            <p:nvPr/>
          </p:nvSpPr>
          <p:spPr>
            <a:xfrm>
              <a:off x="212144" y="2790969"/>
              <a:ext cx="385716" cy="38571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2effdea7a3f_2_25"/>
            <p:cNvSpPr/>
            <p:nvPr/>
          </p:nvSpPr>
          <p:spPr>
            <a:xfrm>
              <a:off x="810004" y="2633176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2effdea7a3f_2_25"/>
            <p:cNvSpPr txBox="1"/>
            <p:nvPr/>
          </p:nvSpPr>
          <p:spPr>
            <a:xfrm>
              <a:off x="810004" y="2633176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Video Processing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effdea7a3f_2_25"/>
            <p:cNvSpPr/>
            <p:nvPr/>
          </p:nvSpPr>
          <p:spPr>
            <a:xfrm>
              <a:off x="0" y="3509805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2effdea7a3f_2_25"/>
            <p:cNvSpPr/>
            <p:nvPr/>
          </p:nvSpPr>
          <p:spPr>
            <a:xfrm>
              <a:off x="212144" y="3667598"/>
              <a:ext cx="385716" cy="38571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2effdea7a3f_2_25"/>
            <p:cNvSpPr/>
            <p:nvPr/>
          </p:nvSpPr>
          <p:spPr>
            <a:xfrm>
              <a:off x="810004" y="3509805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2effdea7a3f_2_25"/>
            <p:cNvSpPr txBox="1"/>
            <p:nvPr/>
          </p:nvSpPr>
          <p:spPr>
            <a:xfrm>
              <a:off x="810004" y="3509805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Application Development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ffdea7a3f_2_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effdea7a3f_2_54"/>
          <p:cNvPicPr preferRelativeResize="0"/>
          <p:nvPr/>
        </p:nvPicPr>
        <p:blipFill rotWithShape="1">
          <a:blip r:embed="rId3">
            <a:alphaModFix/>
          </a:blip>
          <a:srcRect b="0" l="26834" r="23223" t="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effdea7a3f_2_54"/>
          <p:cNvSpPr/>
          <p:nvPr/>
        </p:nvSpPr>
        <p:spPr>
          <a:xfrm>
            <a:off x="36700" y="-293600"/>
            <a:ext cx="60033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effdea7a3f_2_54"/>
          <p:cNvSpPr/>
          <p:nvPr/>
        </p:nvSpPr>
        <p:spPr>
          <a:xfrm>
            <a:off x="0" y="-178275"/>
            <a:ext cx="6102900" cy="181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effdea7a3f_2_54"/>
          <p:cNvSpPr txBox="1"/>
          <p:nvPr>
            <p:ph type="title"/>
          </p:nvPr>
        </p:nvSpPr>
        <p:spPr>
          <a:xfrm>
            <a:off x="761800" y="328505"/>
            <a:ext cx="4778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br>
              <a:rPr lang="en-US" sz="3700">
                <a:latin typeface="Calibri"/>
                <a:ea typeface="Calibri"/>
                <a:cs typeface="Calibri"/>
                <a:sym typeface="Calibri"/>
              </a:rPr>
            </a:br>
            <a:endParaRPr sz="3700"/>
          </a:p>
        </p:txBody>
      </p:sp>
      <p:sp>
        <p:nvSpPr>
          <p:cNvPr id="158" name="Google Shape;158;g2effdea7a3f_2_54"/>
          <p:cNvSpPr txBox="1"/>
          <p:nvPr>
            <p:ph idx="1" type="body"/>
          </p:nvPr>
        </p:nvSpPr>
        <p:spPr>
          <a:xfrm>
            <a:off x="125825" y="1957475"/>
            <a:ext cx="591420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Sources: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JPEG images of indoor spaces (Kaggle).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Image Preparation: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Tool – Roboflow.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class (Pictures-on-Wall).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Standard size: 224 x 224 pixels.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Annotation – Identify, draw bounding boxes, and label picture objects.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Train, Validation, and Test datasets.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Augmentation – Crop, rotate, vary brightness, and blur images to increase training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Dataset Size: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3415 images split into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Train: 2390 images (7170 after augmentation).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Validation: 602 images.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Test: 423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fdea7a3f_2_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effdea7a3f_2_63"/>
          <p:cNvPicPr preferRelativeResize="0"/>
          <p:nvPr/>
        </p:nvPicPr>
        <p:blipFill rotWithShape="1">
          <a:blip r:embed="rId3">
            <a:alphaModFix/>
          </a:blip>
          <a:srcRect b="0" l="5602" r="5610" t="0"/>
          <a:stretch/>
        </p:blipFill>
        <p:spPr>
          <a:xfrm>
            <a:off x="5927300" y="0"/>
            <a:ext cx="655302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effdea7a3f_2_63"/>
          <p:cNvSpPr/>
          <p:nvPr/>
        </p:nvSpPr>
        <p:spPr>
          <a:xfrm>
            <a:off x="36700" y="-293600"/>
            <a:ext cx="60033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effdea7a3f_2_63"/>
          <p:cNvSpPr/>
          <p:nvPr/>
        </p:nvSpPr>
        <p:spPr>
          <a:xfrm>
            <a:off x="0" y="-178275"/>
            <a:ext cx="6102900" cy="132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effdea7a3f_2_63"/>
          <p:cNvSpPr txBox="1"/>
          <p:nvPr>
            <p:ph type="title"/>
          </p:nvPr>
        </p:nvSpPr>
        <p:spPr>
          <a:xfrm>
            <a:off x="761800" y="328505"/>
            <a:ext cx="4778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br>
              <a:rPr lang="en-US" sz="3700">
                <a:latin typeface="Calibri"/>
                <a:ea typeface="Calibri"/>
                <a:cs typeface="Calibri"/>
                <a:sym typeface="Calibri"/>
              </a:rPr>
            </a:br>
            <a:endParaRPr sz="3700"/>
          </a:p>
        </p:txBody>
      </p:sp>
      <p:sp>
        <p:nvSpPr>
          <p:cNvPr id="168" name="Google Shape;168;g2effdea7a3f_2_63"/>
          <p:cNvSpPr txBox="1"/>
          <p:nvPr>
            <p:ph idx="1" type="body"/>
          </p:nvPr>
        </p:nvSpPr>
        <p:spPr>
          <a:xfrm>
            <a:off x="94350" y="1331700"/>
            <a:ext cx="5651542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(You Only Look Once)</a:t>
            </a:r>
            <a:endParaRPr b="1"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Why Yolo?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Speed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Performs object detection and framing in one pass.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Comparable or better compared to slower models (such as R-CNN based models).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Variety of different models with different complexity.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Convenience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Saves best parameters from each training run.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fdea7a3f_2_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 bulb on yellow background with sketched light beams and cord" id="174" name="Google Shape;174;g2effdea7a3f_2_72"/>
          <p:cNvPicPr preferRelativeResize="0"/>
          <p:nvPr/>
        </p:nvPicPr>
        <p:blipFill rotWithShape="1">
          <a:blip r:embed="rId3">
            <a:alphaModFix/>
          </a:blip>
          <a:srcRect b="0" l="47871" r="3613" t="0"/>
          <a:stretch/>
        </p:blipFill>
        <p:spPr>
          <a:xfrm>
            <a:off x="-1" y="-2"/>
            <a:ext cx="541019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effdea7a3f_2_72"/>
          <p:cNvSpPr/>
          <p:nvPr/>
        </p:nvSpPr>
        <p:spPr>
          <a:xfrm>
            <a:off x="5410200" y="-1"/>
            <a:ext cx="6781800" cy="1090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sx="95000" rotWithShape="0" algn="t" dist="152400" sy="950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effdea7a3f_2_72"/>
          <p:cNvSpPr txBox="1"/>
          <p:nvPr>
            <p:ph type="title"/>
          </p:nvPr>
        </p:nvSpPr>
        <p:spPr>
          <a:xfrm>
            <a:off x="6115325" y="405676"/>
            <a:ext cx="5465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effdea7a3f_2_72"/>
          <p:cNvSpPr txBox="1"/>
          <p:nvPr>
            <p:ph idx="1" type="body"/>
          </p:nvPr>
        </p:nvSpPr>
        <p:spPr>
          <a:xfrm>
            <a:off x="6115325" y="1226900"/>
            <a:ext cx="52473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Setup: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Jupyter notebook on Google Colab.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GPU.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Multiple processors.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Load datasets from Roboflow.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Train model.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Evaluate performance 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Precision.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Recall.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Mean Average Precision.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Confusion Matrix.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Repeat, varying these parameters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YOLO version.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YOLO model.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Cache.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Batch size.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Number of epochs.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Patience.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Intersection over Union (IoU).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ffdea7a3f_7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2effdea7a3f_7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31"/>
            <a:ext cx="12191999" cy="386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ffdea7a3f_2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Training Outcome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2effdea7a3f_2_8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Model Chosen: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YOLOv10m: 16,451,542 parameters.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Hyperparameters: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Epochs = 600,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Cache = True,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Batch Size = -1,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Patience = 100,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IoU = 0.5.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Precision = 0.792,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Recall = 0.552,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mAP50 = 0.637,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mAP50-95 = 0.425.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2effdea7a3f_2_80"/>
          <p:cNvSpPr txBox="1"/>
          <p:nvPr>
            <p:ph idx="2" type="body"/>
          </p:nvPr>
        </p:nvSpPr>
        <p:spPr>
          <a:xfrm>
            <a:off x="6186875" y="1690825"/>
            <a:ext cx="5924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Performance - cont’d: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g2effdea7a3f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825" y="2548175"/>
            <a:ext cx="5748429" cy="43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2024-07-24T00:31:59Z</dcterms:created>
  <dc:creator>silas phillips</dc:creator>
</cp:coreProperties>
</file>