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72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5" r:id="rId12"/>
    <p:sldId id="262" r:id="rId13"/>
    <p:sldId id="264" r:id="rId14"/>
    <p:sldId id="263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62B361D-B65C-4E70-A17F-996C19051D36}">
          <p14:sldIdLst>
            <p14:sldId id="256"/>
            <p14:sldId id="257"/>
            <p14:sldId id="258"/>
            <p14:sldId id="259"/>
            <p14:sldId id="260"/>
            <p14:sldId id="261"/>
            <p14:sldId id="265"/>
          </p14:sldIdLst>
        </p14:section>
        <p14:section name="Comutacao de Circuitos" id="{588F749A-F4DA-473D-9856-A76363D484DB}">
          <p14:sldIdLst>
            <p14:sldId id="262"/>
            <p14:sldId id="264"/>
            <p14:sldId id="263"/>
          </p14:sldIdLst>
        </p14:section>
        <p14:section name="Resumo" id="{2403215B-CA03-46E4-9F0C-6ABF76DBD9D2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9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21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4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86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9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02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8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9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784FE-25FD-9847-895D-BB76E442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62" y="5263821"/>
            <a:ext cx="6968837" cy="101228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Comutação de pacotes e de circuitos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851ADE87-DEB7-081C-E40A-862432800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538" y="1767127"/>
            <a:ext cx="11007392" cy="2929563"/>
          </a:xfrm>
          <a:prstGeom prst="rect">
            <a:avLst/>
          </a:prstGeo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CD858EC-251A-0AF8-756C-BB552507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380" y="813680"/>
            <a:ext cx="7647709" cy="669881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Redes de Computadores e Internet</a:t>
            </a:r>
          </a:p>
        </p:txBody>
      </p:sp>
    </p:spTree>
    <p:extLst>
      <p:ext uri="{BB962C8B-B14F-4D97-AF65-F5344CB8AC3E}">
        <p14:creationId xmlns:p14="http://schemas.microsoft.com/office/powerpoint/2010/main" val="286519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931"/>
            <a:ext cx="6289967" cy="614362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pt-BR" sz="2000" dirty="0"/>
              <a:t>II comutação de circuitos: </a:t>
            </a:r>
            <a:r>
              <a:rPr lang="pt-BR" sz="2000" dirty="0" err="1"/>
              <a:t>caracteríscas</a:t>
            </a:r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539629" y="1586523"/>
            <a:ext cx="53624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Comutação de Circuitos Usam o Conceito de </a:t>
            </a:r>
          </a:p>
          <a:p>
            <a:pPr algn="just"/>
            <a:r>
              <a:rPr lang="pt-BR" sz="2000" dirty="0"/>
              <a:t> 	TDM e DFM.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TDM: multiplexação por divisão de tempo (time-</a:t>
            </a:r>
            <a:r>
              <a:rPr lang="pt-BR" sz="2000" dirty="0" err="1"/>
              <a:t>division</a:t>
            </a:r>
            <a:r>
              <a:rPr lang="pt-BR" sz="2000" dirty="0"/>
              <a:t> </a:t>
            </a:r>
            <a:r>
              <a:rPr lang="pt-BR" sz="2000" dirty="0" err="1"/>
              <a:t>multiplexing</a:t>
            </a:r>
            <a:r>
              <a:rPr lang="pt-BR" sz="2000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FDM: multiplexação por divisão de frequência.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b="1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Alocação de Banda, independente da demanda</a:t>
            </a:r>
          </a:p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CEF49C-6CC5-6886-B4B8-E668C6C4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81" y="1385600"/>
            <a:ext cx="5500950" cy="40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0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EB7D70-7B50-0612-8D06-879025E8C0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25500"/>
            <a:ext cx="4005263" cy="712788"/>
          </a:xfrm>
        </p:spPr>
        <p:txBody>
          <a:bodyPr/>
          <a:lstStyle/>
          <a:p>
            <a:r>
              <a:rPr lang="pt-BR" dirty="0"/>
              <a:t>Pacotes </a:t>
            </a:r>
            <a:r>
              <a:rPr lang="pt-BR" dirty="0" err="1"/>
              <a:t>vs</a:t>
            </a:r>
            <a:r>
              <a:rPr lang="pt-BR" dirty="0"/>
              <a:t> circuitos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41D6A2-DC0A-19A7-C610-D36B419E4AC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5771" y="985838"/>
            <a:ext cx="5086350" cy="536575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COMUTAÇÃO DE PACOTES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94FA9B-BB3E-BF78-A300-2BDFFDD96D5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75771" y="1663701"/>
            <a:ext cx="2814638" cy="2935287"/>
          </a:xfrm>
        </p:spPr>
        <p:txBody>
          <a:bodyPr/>
          <a:lstStyle/>
          <a:p>
            <a:r>
              <a:rPr lang="pt-BR" dirty="0"/>
              <a:t>PRÓS: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Melhor Compartilhamento de banda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Implementação Simples e de Baixo Custo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1461CC2-FEEE-D928-B211-C3499BA286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79834" y="985838"/>
            <a:ext cx="5087937" cy="552450"/>
          </a:xfrm>
        </p:spPr>
        <p:txBody>
          <a:bodyPr/>
          <a:lstStyle/>
          <a:p>
            <a:r>
              <a:rPr lang="pt-B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COMUTAÇÃO DE CIRCUITOS</a:t>
            </a:r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4543FDD9-5B62-0BF3-4BFA-86EA368626F6}"/>
              </a:ext>
            </a:extLst>
          </p:cNvPr>
          <p:cNvSpPr txBox="1">
            <a:spLocks/>
          </p:cNvSpPr>
          <p:nvPr/>
        </p:nvSpPr>
        <p:spPr>
          <a:xfrm>
            <a:off x="3336929" y="1660815"/>
            <a:ext cx="281317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DBA9E79C-D51F-1C96-58AA-7F04F356CD7D}"/>
              </a:ext>
            </a:extLst>
          </p:cNvPr>
          <p:cNvSpPr txBox="1">
            <a:spLocks/>
          </p:cNvSpPr>
          <p:nvPr/>
        </p:nvSpPr>
        <p:spPr>
          <a:xfrm>
            <a:off x="3336929" y="1652238"/>
            <a:ext cx="281317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CONTRAS: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Estouro de Buffer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Perdas de pacotes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Atraso de Processamento de pacotes</a:t>
            </a:r>
          </a:p>
        </p:txBody>
      </p:sp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2CFA5C71-10D0-30EF-EF81-EF02745B8902}"/>
              </a:ext>
            </a:extLst>
          </p:cNvPr>
          <p:cNvSpPr txBox="1">
            <a:spLocks/>
          </p:cNvSpPr>
          <p:nvPr/>
        </p:nvSpPr>
        <p:spPr>
          <a:xfrm>
            <a:off x="6250065" y="1660919"/>
            <a:ext cx="281317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PRÓS: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Largura de Banda Garantida independente da demanda de uso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Conexão dedicada sem queda de transmissão ou atrasos</a:t>
            </a:r>
          </a:p>
        </p:txBody>
      </p:sp>
      <p:sp>
        <p:nvSpPr>
          <p:cNvPr id="12" name="Espaço Reservado para Conteúdo 5">
            <a:extLst>
              <a:ext uri="{FF2B5EF4-FFF2-40B4-BE49-F238E27FC236}">
                <a16:creationId xmlns:a16="http://schemas.microsoft.com/office/drawing/2014/main" id="{650F309D-E910-83F4-7292-8021E3B0D111}"/>
              </a:ext>
            </a:extLst>
          </p:cNvPr>
          <p:cNvSpPr txBox="1">
            <a:spLocks/>
          </p:cNvSpPr>
          <p:nvPr/>
        </p:nvSpPr>
        <p:spPr>
          <a:xfrm>
            <a:off x="9051668" y="1652238"/>
            <a:ext cx="281317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CONTRAS: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Mal uso da Banda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Canais de conexão podem ficar ociosos e sem uso por outros usuários do enlace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Infra difícil e de alto custo de implementação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7B62A40-1AA4-D90D-6E49-5CDD17D7DDF1}"/>
              </a:ext>
            </a:extLst>
          </p:cNvPr>
          <p:cNvCxnSpPr/>
          <p:nvPr/>
        </p:nvCxnSpPr>
        <p:spPr>
          <a:xfrm>
            <a:off x="5944037" y="778833"/>
            <a:ext cx="0" cy="393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1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EB7D70-7B50-0612-8D06-879025E8C0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3258" y="1420587"/>
            <a:ext cx="5421085" cy="71278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a final qual é melhor hoje?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CCE35144-E155-456E-0C71-309545BA8E23}"/>
              </a:ext>
            </a:extLst>
          </p:cNvPr>
          <p:cNvSpPr txBox="1">
            <a:spLocks/>
          </p:cNvSpPr>
          <p:nvPr/>
        </p:nvSpPr>
        <p:spPr>
          <a:xfrm>
            <a:off x="2293258" y="2280559"/>
            <a:ext cx="8766627" cy="126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u="sng" dirty="0">
                <a:solidFill>
                  <a:srgbClr val="FF0000"/>
                </a:solidFill>
              </a:rPr>
              <a:t>Comutação de pacotes </a:t>
            </a:r>
            <a:r>
              <a:rPr lang="pt-BR" dirty="0">
                <a:solidFill>
                  <a:srgbClr val="7030A0"/>
                </a:solidFill>
              </a:rPr>
              <a:t>pelo melhor aproveitamento de banda e pelo melhor custo de implementação e manutenção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312DC6C7-BCB4-7919-753A-A0EB28A27C2D}"/>
              </a:ext>
            </a:extLst>
          </p:cNvPr>
          <p:cNvSpPr txBox="1">
            <a:spLocks/>
          </p:cNvSpPr>
          <p:nvPr/>
        </p:nvSpPr>
        <p:spPr>
          <a:xfrm>
            <a:off x="2293258" y="4365171"/>
            <a:ext cx="7968343" cy="1072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600" cap="none" dirty="0">
                <a:solidFill>
                  <a:schemeClr val="tx1"/>
                </a:solidFill>
              </a:rPr>
              <a:t>Com o surgimento das redes modernas, os </a:t>
            </a:r>
            <a:r>
              <a:rPr lang="pt-BR" sz="1600" cap="none" dirty="0" err="1">
                <a:solidFill>
                  <a:schemeClr val="tx1"/>
                </a:solidFill>
              </a:rPr>
              <a:t>ISP’s</a:t>
            </a:r>
            <a:r>
              <a:rPr lang="pt-BR" sz="1600" cap="none" dirty="0">
                <a:solidFill>
                  <a:schemeClr val="tx1"/>
                </a:solidFill>
              </a:rPr>
              <a:t> cada vez mais investindo  em roteadores com mais poder de processamento, a chegada da fibra </a:t>
            </a:r>
            <a:r>
              <a:rPr lang="pt-BR" sz="1600" cap="none" dirty="0" err="1">
                <a:solidFill>
                  <a:schemeClr val="tx1"/>
                </a:solidFill>
              </a:rPr>
              <a:t>optica</a:t>
            </a:r>
            <a:r>
              <a:rPr lang="pt-BR" sz="1600" cap="none" dirty="0">
                <a:solidFill>
                  <a:schemeClr val="tx1"/>
                </a:solidFill>
              </a:rPr>
              <a:t>  em lugares </a:t>
            </a:r>
            <a:r>
              <a:rPr lang="pt-BR" sz="2000" cap="none" dirty="0">
                <a:solidFill>
                  <a:schemeClr val="tx1"/>
                </a:solidFill>
              </a:rPr>
              <a:t>remotos</a:t>
            </a:r>
            <a:r>
              <a:rPr lang="pt-BR" sz="1600" cap="none" dirty="0">
                <a:solidFill>
                  <a:schemeClr val="tx1"/>
                </a:solidFill>
              </a:rPr>
              <a:t> e cabos multimodo cada vez mais presentes, a implementação de Protocolos como VOIP, </a:t>
            </a:r>
            <a:r>
              <a:rPr lang="pt-BR" sz="1600" dirty="0">
                <a:solidFill>
                  <a:schemeClr val="tx1"/>
                </a:solidFill>
              </a:rPr>
              <a:t>RTMP </a:t>
            </a:r>
            <a:r>
              <a:rPr lang="pt-BR" sz="1600" cap="none" dirty="0">
                <a:solidFill>
                  <a:schemeClr val="tx1"/>
                </a:solidFill>
              </a:rPr>
              <a:t>que priorizam certos tipos de tráfegos na rede. o problemas na comutação de pacotes acabam ficando próximo de zero tornando hoje os pacotes os melhores meios de transmissão de informações em rede.</a:t>
            </a:r>
          </a:p>
        </p:txBody>
      </p:sp>
    </p:spTree>
    <p:extLst>
      <p:ext uri="{BB962C8B-B14F-4D97-AF65-F5344CB8AC3E}">
        <p14:creationId xmlns:p14="http://schemas.microsoft.com/office/powerpoint/2010/main" val="397887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51D3-EE0A-7553-A978-C5B68689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ALUNOS: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1E002A-3E83-883E-D950-AE37958C223A}"/>
              </a:ext>
            </a:extLst>
          </p:cNvPr>
          <p:cNvSpPr txBox="1"/>
          <p:nvPr/>
        </p:nvSpPr>
        <p:spPr>
          <a:xfrm>
            <a:off x="468923" y="2098431"/>
            <a:ext cx="113127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202309499282 - </a:t>
            </a:r>
            <a:r>
              <a:rPr lang="pt-BR" sz="2800" dirty="0" err="1"/>
              <a:t>Jailson</a:t>
            </a:r>
            <a:r>
              <a:rPr lang="pt-BR" sz="2800" dirty="0"/>
              <a:t> de Oliveira Aguiar</a:t>
            </a:r>
          </a:p>
          <a:p>
            <a:r>
              <a:rPr lang="pt-BR" sz="2800" dirty="0"/>
              <a:t>202309275066 - Thiago Alves Santana</a:t>
            </a:r>
          </a:p>
          <a:p>
            <a:r>
              <a:rPr lang="pt-BR" sz="2800" dirty="0"/>
              <a:t>202308369237  - Eduardo t Sousa</a:t>
            </a:r>
          </a:p>
          <a:p>
            <a:r>
              <a:rPr lang="pt-BR" sz="2800" dirty="0"/>
              <a:t>202308425749 - Caio Victor Lacerda</a:t>
            </a:r>
          </a:p>
          <a:p>
            <a:r>
              <a:rPr lang="pt-BR" sz="2800" dirty="0"/>
              <a:t>202309702321 – Silas Marques de Sousa</a:t>
            </a:r>
          </a:p>
        </p:txBody>
      </p:sp>
    </p:spTree>
    <p:extLst>
      <p:ext uri="{BB962C8B-B14F-4D97-AF65-F5344CB8AC3E}">
        <p14:creationId xmlns:p14="http://schemas.microsoft.com/office/powerpoint/2010/main" val="33881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669F37-AFBF-FC5E-965D-08D607EC51E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2266" t="3599" r="1705" b="15479"/>
          <a:stretch/>
        </p:blipFill>
        <p:spPr>
          <a:xfrm>
            <a:off x="2468335" y="2003199"/>
            <a:ext cx="7575550" cy="366236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B6275F-3684-6738-0DBF-59D688CF5C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7707" y="759732"/>
            <a:ext cx="5180693" cy="101441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Literatura:</a:t>
            </a:r>
          </a:p>
        </p:txBody>
      </p:sp>
    </p:spTree>
    <p:extLst>
      <p:ext uri="{BB962C8B-B14F-4D97-AF65-F5344CB8AC3E}">
        <p14:creationId xmlns:p14="http://schemas.microsoft.com/office/powerpoint/2010/main" val="359701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7388"/>
            <a:ext cx="4932363" cy="601662"/>
          </a:xfrm>
          <a:solidFill>
            <a:srgbClr val="4590B8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 comutação: conceito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5DA5D3-8411-5EB1-3A16-86ADAB238BE1}"/>
              </a:ext>
            </a:extLst>
          </p:cNvPr>
          <p:cNvSpPr txBox="1"/>
          <p:nvPr/>
        </p:nvSpPr>
        <p:spPr>
          <a:xfrm>
            <a:off x="883227" y="1932079"/>
            <a:ext cx="104255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 noção de comutação, procedente da palavra latina “</a:t>
            </a:r>
            <a:r>
              <a:rPr lang="pt-BR" sz="2200" b="0" i="0" dirty="0" err="1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commutatiōne</a:t>
            </a:r>
            <a:r>
              <a:rPr lang="pt-BR" sz="22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”, refere-se ao ato e à consequência de comutar: substituir ou mudar alguma coisa.</a:t>
            </a:r>
          </a:p>
          <a:p>
            <a:endParaRPr lang="pt-BR" sz="22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pt-BR" sz="22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A informática usa a ideia de comutação de pacotes para se referir a uma certa maneira de enviar dados. </a:t>
            </a:r>
          </a:p>
          <a:p>
            <a:endParaRPr lang="pt-BR" sz="22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r>
              <a:rPr lang="pt-BR" sz="2200" b="0" i="0" dirty="0">
                <a:solidFill>
                  <a:srgbClr val="444444"/>
                </a:solidFill>
                <a:effectLst/>
                <a:latin typeface="Helvetica" panose="020B0604020202020204" pitchFamily="34" charset="0"/>
              </a:rPr>
              <a:t>No campo da telefonia, a comutação se refere à determinação do caminho que vincula dois usuários durante o desenvolvimento de uma comunicação. A comutação, dessa maneira, possibilita que um sinal chegue ao seu destino depois de sair de sua origem.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8152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5021"/>
            <a:ext cx="5930611" cy="601662"/>
          </a:xfrm>
          <a:solidFill>
            <a:srgbClr val="4590B8"/>
          </a:solidFill>
        </p:spPr>
        <p:txBody>
          <a:bodyPr>
            <a:normAutofit/>
          </a:bodyPr>
          <a:lstStyle/>
          <a:p>
            <a:r>
              <a:rPr lang="pt-BR" sz="2400" dirty="0"/>
              <a:t>I comutação de pacotes: conceito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1032493" y="1952179"/>
            <a:ext cx="1095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enviar uma mensagem de um sistema final de origem para um destino, o originador fragmenta mensagens longas em porções de dados menores, denominadas pacotes (Kurose,2013).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0F3050-8F01-DA92-37C6-CC7C6BEE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77" y="3244007"/>
            <a:ext cx="6811178" cy="24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2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808ED3-63BA-8615-7C05-4ACA7526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88" y="988219"/>
            <a:ext cx="4572000" cy="2958353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7388"/>
            <a:ext cx="6678613" cy="601662"/>
          </a:xfrm>
          <a:solidFill>
            <a:srgbClr val="4590B8"/>
          </a:solidFill>
        </p:spPr>
        <p:txBody>
          <a:bodyPr>
            <a:normAutofit fontScale="90000"/>
          </a:bodyPr>
          <a:lstStyle/>
          <a:p>
            <a:r>
              <a:rPr lang="pt-BR" sz="2400" dirty="0"/>
              <a:t>I comutação de pacotes: características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429485" y="2053746"/>
            <a:ext cx="6456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comutador precisa receber todos os bits de cada pacote para que possa reencaminhar o mesmo. (</a:t>
            </a:r>
            <a:r>
              <a:rPr lang="pt-BR" sz="2000" dirty="0" err="1"/>
              <a:t>Kurose</a:t>
            </a:r>
            <a:r>
              <a:rPr lang="pt-BR" sz="2000" dirty="0"/>
              <a:t>, 2013)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Cada Interface no enlace precisa ter o buffer de Saída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Na comutação de pacotes, a alocação de Banda é feita de forma proporcional ao uso (Alocação por demanda)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F040C74-CDF3-F306-6853-5BF93267C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66" b="89948" l="5990" r="93125">
                        <a14:foregroundMark x1="90938" y1="31643" x2="90938" y2="31643"/>
                        <a14:foregroundMark x1="93229" y1="38724" x2="93229" y2="38724"/>
                        <a14:foregroundMark x1="93229" y1="38724" x2="92604" y2="46941"/>
                        <a14:foregroundMark x1="91927" y1="33829" x2="91927" y2="51399"/>
                        <a14:foregroundMark x1="10573" y1="44231" x2="10573" y2="44231"/>
                        <a14:foregroundMark x1="10573" y1="44231" x2="10573" y2="44231"/>
                        <a14:foregroundMark x1="10573" y1="44231" x2="10573" y2="44231"/>
                        <a14:foregroundMark x1="10260" y1="44231" x2="9271" y2="43182"/>
                        <a14:foregroundMark x1="8958" y1="40909" x2="8594" y2="39336"/>
                        <a14:foregroundMark x1="8594" y1="39336" x2="8594" y2="39336"/>
                        <a14:foregroundMark x1="8594" y1="39336" x2="8594" y2="39336"/>
                        <a14:foregroundMark x1="8594" y1="38724" x2="8594" y2="38724"/>
                        <a14:foregroundMark x1="7656" y1="36538" x2="7656" y2="32692"/>
                        <a14:foregroundMark x1="7656" y1="32168" x2="7656" y2="32168"/>
                        <a14:foregroundMark x1="6979" y1="29458" x2="6979" y2="27797"/>
                        <a14:foregroundMark x1="6979" y1="26136" x2="6979" y2="26136"/>
                        <a14:foregroundMark x1="6979" y1="25087" x2="6979" y2="25087"/>
                        <a14:foregroundMark x1="6979" y1="25087" x2="6979" y2="25087"/>
                        <a14:foregroundMark x1="6979" y1="25087" x2="6979" y2="25087"/>
                        <a14:foregroundMark x1="5990" y1="23951" x2="9948" y2="33829"/>
                        <a14:foregroundMark x1="8958" y1="42570" x2="8958" y2="33829"/>
                        <a14:foregroundMark x1="5990" y1="37675" x2="5990" y2="26136"/>
                        <a14:foregroundMark x1="5990" y1="26136" x2="5990" y2="26136"/>
                        <a14:foregroundMark x1="6354" y1="31119" x2="6667" y2="23951"/>
                        <a14:foregroundMark x1="6667" y1="23951" x2="6667" y2="23951"/>
                        <a14:foregroundMark x1="6667" y1="23427" x2="6667" y2="19580"/>
                        <a14:foregroundMark x1="6667" y1="19580" x2="6667" y2="19580"/>
                        <a14:foregroundMark x1="40625" y1="8566" x2="62187" y2="8566"/>
                        <a14:foregroundMark x1="37031" y1="58479" x2="46823" y2="53584"/>
                        <a14:foregroundMark x1="40938" y1="51399" x2="70052" y2="51399"/>
                        <a14:foregroundMark x1="70052" y1="51399" x2="78229" y2="50787"/>
                        <a14:foregroundMark x1="86042" y1="46941" x2="69740" y2="46416"/>
                        <a14:foregroundMark x1="69740" y1="46416" x2="69740" y2="46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5863" y="4362813"/>
            <a:ext cx="3907679" cy="23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2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7916"/>
            <a:ext cx="7079674" cy="600556"/>
          </a:xfrm>
          <a:solidFill>
            <a:srgbClr val="4590B8"/>
          </a:solidFill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 comutação de pacotes: tipos de atrasos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401084" y="1551707"/>
            <a:ext cx="6456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Atraso de  Fila (buffer)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Atraso de Processamento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Atraso de Transmissão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Atraso de Propagação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8047FC-B884-D15B-67ED-767B3962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78" y="1720630"/>
            <a:ext cx="580153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F805EA3-9EE3-0B65-C9AB-545FD1845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40" y="3415552"/>
            <a:ext cx="4734267" cy="2816746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7388"/>
            <a:ext cx="6567488" cy="601662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pt-BR" sz="2400" dirty="0"/>
              <a:t>II comutação de circuitos: conceito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595047" y="1462643"/>
            <a:ext cx="11101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Essa é uma conexão forte, na qual os comutadores no caminho entre o remetente e o destinatário mantêm o estado. No jargão da telefonia, essa conexão é denominada circuito. Quando a rede estabelece o circuito, também reserva uma taxa de transmissão constante nos enlaces da rede durante o período da </a:t>
            </a:r>
            <a:r>
              <a:rPr lang="pt-BR" sz="2000" dirty="0" err="1"/>
              <a:t>conexao</a:t>
            </a:r>
            <a:r>
              <a:rPr lang="pt-BR" sz="2000" dirty="0"/>
              <a:t> (Kurose,2013).</a:t>
            </a:r>
          </a:p>
        </p:txBody>
      </p:sp>
    </p:spTree>
    <p:extLst>
      <p:ext uri="{BB962C8B-B14F-4D97-AF65-F5344CB8AC3E}">
        <p14:creationId xmlns:p14="http://schemas.microsoft.com/office/powerpoint/2010/main" val="25536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D1E26A-973E-CC94-2CAA-88016CF87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62611"/>
            <a:ext cx="6289967" cy="614362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pt-BR" sz="2000" dirty="0"/>
              <a:t>II comutação de circuitos: tipos de atrasos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2E7B43-9D0D-055F-77C0-BD9FED118C3E}"/>
              </a:ext>
            </a:extLst>
          </p:cNvPr>
          <p:cNvSpPr txBox="1"/>
          <p:nvPr/>
        </p:nvSpPr>
        <p:spPr>
          <a:xfrm>
            <a:off x="539627" y="1694184"/>
            <a:ext cx="5362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Canais podem ficar ocioso por um determinado tempo desperdiçando largura de banda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Pacotes grande não podem aproveitar toda a largura de banda, aproveitando somente uma fração dessa o tempo todo na conexão.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Mal compartilhamento de Banda</a:t>
            </a:r>
          </a:p>
          <a:p>
            <a:pPr algn="just"/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Custo de Infra mais elevado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CEF49C-6CC5-6886-B4B8-E668C6C4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595" y="1376973"/>
            <a:ext cx="5500950" cy="40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87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737f46a-6894-432a-9c4f-e2ecb568381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8D5BD4B01534C9BE3C9F41EE4E36E" ma:contentTypeVersion="16" ma:contentTypeDescription="Create a new document." ma:contentTypeScope="" ma:versionID="8fd81c9b1602dcb3ee69bca29579af40">
  <xsd:schema xmlns:xsd="http://www.w3.org/2001/XMLSchema" xmlns:xs="http://www.w3.org/2001/XMLSchema" xmlns:p="http://schemas.microsoft.com/office/2006/metadata/properties" xmlns:ns3="a737f46a-6894-432a-9c4f-e2ecb5683817" xmlns:ns4="15baca9b-144b-4f5c-a204-f7b544db738e" targetNamespace="http://schemas.microsoft.com/office/2006/metadata/properties" ma:root="true" ma:fieldsID="5f485cbb298a3feb648c0465ee694c16" ns3:_="" ns4:_="">
    <xsd:import namespace="a737f46a-6894-432a-9c4f-e2ecb5683817"/>
    <xsd:import namespace="15baca9b-144b-4f5c-a204-f7b544db73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LengthInSeconds" minOccurs="0"/>
                <xsd:element ref="ns3:MediaServiceSearchProperties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7f46a-6894-432a-9c4f-e2ecb56838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aca9b-144b-4f5c-a204-f7b544db738e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6A4AC7-ABD2-4ADC-9BF6-E02BBF492D59}">
  <ds:schemaRefs>
    <ds:schemaRef ds:uri="http://schemas.microsoft.com/office/2006/documentManagement/types"/>
    <ds:schemaRef ds:uri="http://purl.org/dc/elements/1.1/"/>
    <ds:schemaRef ds:uri="15baca9b-144b-4f5c-a204-f7b544db738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a737f46a-6894-432a-9c4f-e2ecb568381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B28EB6A-65E9-4485-8FD2-DDACA5EAA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927C0A-FAA7-40A3-A889-B3D49759C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7f46a-6894-432a-9c4f-e2ecb5683817"/>
    <ds:schemaRef ds:uri="15baca9b-144b-4f5c-a204-f7b544db73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177</TotalTime>
  <Words>604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Helvetica</vt:lpstr>
      <vt:lpstr>Wingdings 2</vt:lpstr>
      <vt:lpstr>Dividendo</vt:lpstr>
      <vt:lpstr>1_Dividendo</vt:lpstr>
      <vt:lpstr>Comutação de pacotes e de circuitos</vt:lpstr>
      <vt:lpstr>ALUNOS:</vt:lpstr>
      <vt:lpstr>Literatura:</vt:lpstr>
      <vt:lpstr>1 comutação: conceito</vt:lpstr>
      <vt:lpstr>I comutação de pacotes: conceito</vt:lpstr>
      <vt:lpstr>I comutação de pacotes: características</vt:lpstr>
      <vt:lpstr>I comutação de pacotes: tipos de atrasos</vt:lpstr>
      <vt:lpstr>II comutação de circuitos: conceito</vt:lpstr>
      <vt:lpstr>II comutação de circuitos: tipos de atrasos</vt:lpstr>
      <vt:lpstr>II comutação de circuitos: caracteríscas</vt:lpstr>
      <vt:lpstr>Pacotes vs circuitos</vt:lpstr>
      <vt:lpstr>a final qual é melhor hoje?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SILAS MARQUES DE SOUSA</dc:creator>
  <cp:lastModifiedBy>SILAS MARQUES DE SOUSA</cp:lastModifiedBy>
  <cp:revision>4</cp:revision>
  <dcterms:created xsi:type="dcterms:W3CDTF">2024-09-01T17:11:48Z</dcterms:created>
  <dcterms:modified xsi:type="dcterms:W3CDTF">2024-09-03T02:09:07Z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0x0101002BD8D5BD4B01534C9BE3C9F41EE4E36E</vt:lpwstr>
  </property>
</Properties>
</file>