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9" r:id="rId3"/>
    <p:sldId id="293" r:id="rId4"/>
    <p:sldId id="261" r:id="rId5"/>
    <p:sldId id="260" r:id="rId6"/>
    <p:sldId id="270" r:id="rId7"/>
    <p:sldId id="271" r:id="rId8"/>
    <p:sldId id="272" r:id="rId9"/>
    <p:sldId id="275" r:id="rId10"/>
    <p:sldId id="274" r:id="rId11"/>
    <p:sldId id="273" r:id="rId12"/>
    <p:sldId id="276" r:id="rId13"/>
    <p:sldId id="277" r:id="rId14"/>
    <p:sldId id="278" r:id="rId15"/>
    <p:sldId id="279" r:id="rId16"/>
    <p:sldId id="282" r:id="rId17"/>
    <p:sldId id="283" r:id="rId18"/>
    <p:sldId id="280" r:id="rId19"/>
    <p:sldId id="284" r:id="rId20"/>
    <p:sldId id="281" r:id="rId21"/>
    <p:sldId id="285" r:id="rId22"/>
    <p:sldId id="287" r:id="rId23"/>
    <p:sldId id="288" r:id="rId24"/>
    <p:sldId id="289" r:id="rId25"/>
    <p:sldId id="290" r:id="rId26"/>
    <p:sldId id="291" r:id="rId27"/>
    <p:sldId id="286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B1B4-B7E2-4741-AFEF-30748ABD00D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05E95-8C9A-4EBA-9C76-A7204167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nchs/data/hus/hus12.pdf" TargetMode="External"/><Relationship Id="rId2" Type="http://schemas.openxmlformats.org/officeDocument/2006/relationships/hyperlink" Target="https://usa.ipums.org/us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ewrsr.ch/1aorx1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crdata.ed.gov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chb.hrsa.gov/infantmortalitysummit/disparitieslifecours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rc.irss.unc.edu/dvn/dv/NCVITAL" TargetMode="External"/><Relationship Id="rId2" Type="http://schemas.openxmlformats.org/officeDocument/2006/relationships/hyperlink" Target="http://dataferrett.census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3" y="1122363"/>
            <a:ext cx="11087100" cy="2387600"/>
          </a:xfrm>
        </p:spPr>
        <p:txBody>
          <a:bodyPr>
            <a:normAutofit/>
          </a:bodyPr>
          <a:lstStyle/>
          <a:p>
            <a:r>
              <a:rPr lang="en-US" sz="3600" cap="all" dirty="0"/>
              <a:t>melding data with social justice in undergraduate statistics and data science courses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Silas Bergen</a:t>
            </a:r>
          </a:p>
          <a:p>
            <a:r>
              <a:rPr lang="en-US" dirty="0" smtClean="0"/>
              <a:t>Winona State University; Winona, MN, USA</a:t>
            </a:r>
          </a:p>
          <a:p>
            <a:r>
              <a:rPr lang="en-US" dirty="0" smtClean="0"/>
              <a:t>IASE Roundtable 2016</a:t>
            </a:r>
          </a:p>
          <a:p>
            <a:r>
              <a:rPr lang="en-US" dirty="0" smtClean="0"/>
              <a:t>Berlin, Germany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ttp://catalog.winona.edu/mime/media/10/29/Wordmark_FlamingW_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8" y="230595"/>
            <a:ext cx="1959664" cy="13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30" y="120315"/>
            <a:ext cx="8030087" cy="6557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Historic (longitudinal)</a:t>
            </a:r>
          </a:p>
          <a:p>
            <a:pPr lvl="1"/>
            <a:r>
              <a:rPr lang="en-US" sz="3600" dirty="0" smtClean="0"/>
              <a:t>Graphical procedures to examine changes over time in racial disparity across: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Poverty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Median household income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High-school completion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Low birth weight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Teenage childbearing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Life expectancy at birth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873612" y="3194888"/>
            <a:ext cx="93773" cy="1026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989" y="3437829"/>
            <a:ext cx="483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IPUMS data from </a:t>
            </a:r>
            <a:r>
              <a:rPr lang="en-US" dirty="0" smtClean="0">
                <a:hlinkClick r:id="rId2"/>
              </a:rPr>
              <a:t>Current Population Survey Annual Social and Economic Supplement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9664" y="4807395"/>
            <a:ext cx="35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3"/>
              </a:rPr>
              <a:t>National Center for Health Statistics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873611" y="4617520"/>
            <a:ext cx="93773" cy="1026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8" y="3192779"/>
            <a:ext cx="3140392" cy="3135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178" y="3158540"/>
            <a:ext cx="3174682" cy="3169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8" y="3192779"/>
            <a:ext cx="3140392" cy="3135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418" y="148410"/>
            <a:ext cx="3014663" cy="3010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46" y="148409"/>
            <a:ext cx="3048953" cy="304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0764" y="114745"/>
            <a:ext cx="3082096" cy="30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4 Reflection Questions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109" y="1449098"/>
            <a:ext cx="10494818" cy="4727865"/>
          </a:xfrm>
        </p:spPr>
        <p:txBody>
          <a:bodyPr>
            <a:normAutofit/>
          </a:bodyPr>
          <a:lstStyle/>
          <a:p>
            <a:pPr lvl="1"/>
            <a:r>
              <a:rPr lang="en-US" sz="3500" dirty="0" smtClean="0"/>
              <a:t>2 questions asked pre- and post- project</a:t>
            </a:r>
          </a:p>
          <a:p>
            <a:pPr lvl="2"/>
            <a:r>
              <a:rPr lang="en-US" sz="3100" dirty="0" smtClean="0"/>
              <a:t>Inspired by Pew Research article </a:t>
            </a:r>
            <a:r>
              <a:rPr lang="en-US" sz="3100" b="1" dirty="0" smtClean="0"/>
              <a:t>“King’s Dream Remains an Elusive Goal”</a:t>
            </a:r>
            <a:endParaRPr lang="en-US" sz="3100" dirty="0" smtClean="0"/>
          </a:p>
          <a:p>
            <a:pPr lvl="2"/>
            <a:r>
              <a:rPr lang="en-US" sz="3000" b="1" dirty="0">
                <a:hlinkClick r:id="rId2"/>
              </a:rPr>
              <a:t>http://pewrsr.ch/1aorx1c</a:t>
            </a:r>
            <a:r>
              <a:rPr lang="en-US" sz="3000" b="1" dirty="0"/>
              <a:t> </a:t>
            </a:r>
          </a:p>
          <a:p>
            <a:pPr lvl="2"/>
            <a:endParaRPr lang="en-US" sz="3000" dirty="0" smtClean="0"/>
          </a:p>
          <a:p>
            <a:pPr lvl="1"/>
            <a:endParaRPr lang="en-US" sz="3500" b="1" dirty="0" smtClean="0"/>
          </a:p>
          <a:p>
            <a:pPr lvl="1"/>
            <a:r>
              <a:rPr lang="en-US" sz="3500" dirty="0" smtClean="0"/>
              <a:t>2 questions asked post-project only</a:t>
            </a:r>
            <a:endParaRPr lang="en-US" sz="3500" dirty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9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#1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4000" i="1" dirty="0" smtClean="0"/>
              <a:t>How much progress toward Martin Luther King’s dream of racial equality do you think the U.S. has made over the last 50 years?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A lot</a:t>
            </a:r>
          </a:p>
          <a:p>
            <a:pPr marL="457200" lvl="1" indent="0">
              <a:buNone/>
            </a:pPr>
            <a:r>
              <a:rPr lang="en-US" sz="4000" dirty="0" smtClean="0"/>
              <a:t>Some</a:t>
            </a:r>
          </a:p>
          <a:p>
            <a:pPr marL="457200" lvl="1" indent="0">
              <a:buNone/>
            </a:pPr>
            <a:r>
              <a:rPr lang="en-US" sz="4000" dirty="0" smtClean="0"/>
              <a:t>A little</a:t>
            </a:r>
          </a:p>
          <a:p>
            <a:pPr marL="457200" lvl="1" indent="0">
              <a:buNone/>
            </a:pPr>
            <a:r>
              <a:rPr lang="en-US" sz="4000" dirty="0" smtClean="0"/>
              <a:t>None at 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#2 </a:t>
            </a:r>
            <a:r>
              <a:rPr lang="en-US" sz="4800" b="1" dirty="0"/>
              <a:t>(pre- and post-project)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How much more needs to be done in order to achieve racial equality?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A lot</a:t>
            </a:r>
          </a:p>
          <a:p>
            <a:pPr marL="457200" lvl="1" indent="0">
              <a:buNone/>
            </a:pPr>
            <a:r>
              <a:rPr lang="en-US" sz="4000" dirty="0" smtClean="0"/>
              <a:t>Some</a:t>
            </a:r>
          </a:p>
          <a:p>
            <a:pPr marL="457200" lvl="1" indent="0">
              <a:buNone/>
            </a:pPr>
            <a:r>
              <a:rPr lang="en-US" sz="4000" dirty="0" smtClean="0"/>
              <a:t>A little</a:t>
            </a:r>
          </a:p>
          <a:p>
            <a:pPr marL="457200" lvl="1" indent="0">
              <a:buNone/>
            </a:pPr>
            <a:r>
              <a:rPr lang="en-US" sz="4000" dirty="0" smtClean="0"/>
              <a:t>None at 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7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#3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I am more informed about the nature of racial inequality having completed this project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Strongly agree</a:t>
            </a:r>
          </a:p>
          <a:p>
            <a:pPr marL="457200" lvl="1" indent="0">
              <a:buNone/>
            </a:pPr>
            <a:r>
              <a:rPr lang="en-US" sz="4000" dirty="0" smtClean="0"/>
              <a:t>Agree</a:t>
            </a:r>
          </a:p>
          <a:p>
            <a:pPr marL="457200" lvl="1" indent="0">
              <a:buNone/>
            </a:pPr>
            <a:r>
              <a:rPr lang="en-US" sz="4000" dirty="0" smtClean="0"/>
              <a:t>Disagree</a:t>
            </a:r>
          </a:p>
          <a:p>
            <a:pPr marL="457200" lvl="1" indent="0">
              <a:buNone/>
            </a:pPr>
            <a:r>
              <a:rPr lang="en-US" sz="4000" dirty="0" smtClean="0"/>
              <a:t>Strongly disagree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7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#4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The nature of racial inequality seems more complex after completing the project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Strongly agree</a:t>
            </a:r>
          </a:p>
          <a:p>
            <a:pPr marL="457200" lvl="1" indent="0">
              <a:buNone/>
            </a:pPr>
            <a:r>
              <a:rPr lang="en-US" sz="4000" dirty="0" smtClean="0"/>
              <a:t>Agree</a:t>
            </a:r>
          </a:p>
          <a:p>
            <a:pPr marL="457200" lvl="1" indent="0">
              <a:buNone/>
            </a:pPr>
            <a:r>
              <a:rPr lang="en-US" sz="4000" dirty="0" smtClean="0"/>
              <a:t>Disagree</a:t>
            </a:r>
          </a:p>
          <a:p>
            <a:pPr marL="457200" lvl="1" indent="0">
              <a:buNone/>
            </a:pPr>
            <a:r>
              <a:rPr lang="en-US" sz="4000" dirty="0" smtClean="0"/>
              <a:t>Strongly disagree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#1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98287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600" i="1" dirty="0" smtClean="0"/>
              <a:t>How </a:t>
            </a:r>
            <a:r>
              <a:rPr lang="en-US" sz="2600" i="1" dirty="0"/>
              <a:t>much progress toward Martin Luther King’s dream of racial equality do you think the U.S. has made over the last 50 years</a:t>
            </a:r>
            <a:r>
              <a:rPr lang="en-US" sz="2600" i="1" dirty="0" smtClean="0"/>
              <a:t>?</a:t>
            </a:r>
          </a:p>
          <a:p>
            <a:pPr marL="457200" lvl="1" indent="0">
              <a:buNone/>
            </a:pP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No change: 25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“Negative” change: 13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“Positive” change: 2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60237"/>
              </p:ext>
            </p:extLst>
          </p:nvPr>
        </p:nvGraphicFramePr>
        <p:xfrm>
          <a:off x="1887682" y="2140526"/>
          <a:ext cx="8094518" cy="27847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645"/>
                <a:gridCol w="1619938"/>
                <a:gridCol w="1618645"/>
                <a:gridCol w="1618645"/>
                <a:gridCol w="1618645"/>
              </a:tblGrid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Post-survey responses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64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Pre-survey responses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None at 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little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lot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None at all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little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lot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#2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3000" i="1" dirty="0" smtClean="0"/>
              <a:t>How </a:t>
            </a:r>
            <a:r>
              <a:rPr lang="en-US" sz="3000" i="1" dirty="0"/>
              <a:t>much </a:t>
            </a:r>
            <a:r>
              <a:rPr lang="en-US" sz="3000" i="1" dirty="0" smtClean="0"/>
              <a:t>more needs to be done in order to achieve racial equality?</a:t>
            </a:r>
            <a:endParaRPr lang="en-US" sz="3000" i="1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No change: </a:t>
            </a:r>
            <a:r>
              <a:rPr lang="en-US" b="1" dirty="0" smtClean="0">
                <a:solidFill>
                  <a:srgbClr val="FFFF00"/>
                </a:solidFill>
              </a:rPr>
              <a:t>21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“Negative” change: 13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“Positive” change: </a:t>
            </a:r>
            <a:r>
              <a:rPr lang="en-US" b="1" dirty="0" smtClean="0">
                <a:solidFill>
                  <a:srgbClr val="92D050"/>
                </a:solidFill>
              </a:rPr>
              <a:t>4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94795"/>
              </p:ext>
            </p:extLst>
          </p:nvPr>
        </p:nvGraphicFramePr>
        <p:xfrm>
          <a:off x="1887682" y="2005440"/>
          <a:ext cx="8094518" cy="27847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645"/>
                <a:gridCol w="1619938"/>
                <a:gridCol w="1618645"/>
                <a:gridCol w="1618645"/>
                <a:gridCol w="1618645"/>
              </a:tblGrid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Post-survey responses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64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Pre-survey responses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None at 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little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Some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lot</a:t>
                      </a: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None at 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little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Some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eelgrafix.com/data/united-states/United-States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47" y="160020"/>
            <a:ext cx="5499430" cy="33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spmag.com/getattachment/ba184521-212a-46f5-9431-8eb4cfadc0b4/1012-winona1_640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11" y="3554730"/>
            <a:ext cx="4756096" cy="29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theinlinegroup.com/winonahealth/images/interstate_bri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9" y="3317701"/>
            <a:ext cx="4496146" cy="33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5-Point Star 1"/>
          <p:cNvSpPr/>
          <p:nvPr/>
        </p:nvSpPr>
        <p:spPr>
          <a:xfrm>
            <a:off x="5936326" y="1108710"/>
            <a:ext cx="12573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#3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i="1" dirty="0"/>
              <a:t>I am more informed about the nature of racial inequality having completed this project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3" y="2430861"/>
            <a:ext cx="7335982" cy="41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#4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i="1" dirty="0"/>
              <a:t>The nature of racial inequality seems more complex after completing the project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44" y="2615166"/>
            <a:ext cx="7236402" cy="41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Example of Fisher’s Exact Test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lvl="1"/>
            <a:r>
              <a:rPr lang="en-US" sz="3600" dirty="0" smtClean="0"/>
              <a:t>Learn about the “School-to-prison pipeline”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Reflect on findings…</a:t>
            </a:r>
          </a:p>
          <a:p>
            <a:pPr lvl="1"/>
            <a:r>
              <a:rPr lang="en-US" sz="3200" dirty="0" smtClean="0"/>
              <a:t>…through open-ended essay-type questions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http://www.scsk12.org/schools/adolescent.alt/site/images/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07" y="1580355"/>
            <a:ext cx="2821488" cy="283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lipartpanda.com/prison-clipart-j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27" y="1373692"/>
            <a:ext cx="3404047" cy="34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17085" y="3211830"/>
            <a:ext cx="4052445" cy="34290"/>
          </a:xfrm>
          <a:prstGeom prst="straightConnector1">
            <a:avLst/>
          </a:prstGeom>
          <a:ln w="447675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7458" y="3000088"/>
            <a:ext cx="3366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School-to-prison pipeline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97897" y="4694761"/>
            <a:ext cx="11196205" cy="196722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Black children are more likely than white children to be disciplined with out-of-school suspensions</a:t>
            </a:r>
            <a:endParaRPr lang="en-US" sz="4000" dirty="0"/>
          </a:p>
          <a:p>
            <a:r>
              <a:rPr lang="en-US" sz="4000" dirty="0" smtClean="0"/>
              <a:t>Children pushed out of school more likely to end up in criminal justice system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9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06" y="4101360"/>
            <a:ext cx="6313584" cy="21514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5110" y="1805623"/>
            <a:ext cx="109017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Data from U.S. Department of Education Office of Civil Rights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hlinkClick r:id="rId3"/>
              </a:rPr>
              <a:t>http://ocrdata.ed.gov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Suspension status for all black and white students at Winona Senior High School </a:t>
            </a:r>
          </a:p>
        </p:txBody>
      </p:sp>
    </p:spTree>
    <p:extLst>
      <p:ext uri="{BB962C8B-B14F-4D97-AF65-F5344CB8AC3E}">
        <p14:creationId xmlns:p14="http://schemas.microsoft.com/office/powerpoint/2010/main" val="12346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58757"/>
          <a:stretch/>
        </p:blipFill>
        <p:spPr>
          <a:xfrm>
            <a:off x="2027872" y="1383868"/>
            <a:ext cx="8330565" cy="23476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701"/>
          <a:stretch/>
        </p:blipFill>
        <p:spPr>
          <a:xfrm>
            <a:off x="2125026" y="3424718"/>
            <a:ext cx="8136255" cy="32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748790"/>
            <a:ext cx="10576560" cy="44281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3-4 sentences summarizing your findings, as if you were reporting them to a WSHS administrator or at a parent-teacher meeting.  What “action steps” might you recommend to school administrators and teachers as a result of your findings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think about using suspension as a method of disciplining bad behavior?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944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Future work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Change pre-/post-project approach to pre-/post-course?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Attempt to better understand how student definitions of “racial inequity” change as a result of quantitative </a:t>
            </a:r>
            <a:r>
              <a:rPr lang="en-US" sz="4000" dirty="0" smtClean="0"/>
              <a:t>treatment of racial inequity across an entire course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/>
              <a:t>Include incarceration data</a:t>
            </a:r>
          </a:p>
          <a:p>
            <a:endParaRPr lang="en-US" sz="4000" dirty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7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065" y="1309255"/>
            <a:ext cx="6285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YOU!!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These slides</a:t>
            </a:r>
            <a:r>
              <a:rPr lang="en-US" sz="5400"/>
              <a:t>:  </a:t>
            </a:r>
            <a:r>
              <a:rPr lang="en-US" sz="5400" smtClean="0"/>
              <a:t>Link to be added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262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villagehouseinn.com/wp-content/uploads/2014/01/Goose-Bump-Ju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2" y="1810633"/>
            <a:ext cx="5844235" cy="39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inona-mn.us/sl-wi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6" y="1539590"/>
            <a:ext cx="5239772" cy="41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Melding data with social justice: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Introductory statistics course:</a:t>
            </a:r>
          </a:p>
          <a:p>
            <a:pPr lvl="1"/>
            <a:r>
              <a:rPr lang="en-US" dirty="0" smtClean="0"/>
              <a:t>Graphical methods</a:t>
            </a:r>
          </a:p>
          <a:p>
            <a:pPr lvl="1"/>
            <a:r>
              <a:rPr lang="en-US" dirty="0" smtClean="0"/>
              <a:t>Fisher’s Exact Test</a:t>
            </a:r>
          </a:p>
          <a:p>
            <a:pPr lvl="1"/>
            <a:r>
              <a:rPr lang="en-US" dirty="0" smtClean="0"/>
              <a:t>Chi-square test of association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wo-sample t-test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Intermediate statistics course:</a:t>
            </a:r>
          </a:p>
          <a:p>
            <a:pPr lvl="1"/>
            <a:r>
              <a:rPr lang="en-US" dirty="0" smtClean="0"/>
              <a:t>One-way ANOVA</a:t>
            </a:r>
          </a:p>
          <a:p>
            <a:pPr lvl="1"/>
            <a:r>
              <a:rPr lang="en-US" dirty="0" smtClean="0"/>
              <a:t>One- and two-variable linear regression 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~37 students per section, for both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538356" y="1773816"/>
            <a:ext cx="1745671" cy="134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84027" y="1571792"/>
            <a:ext cx="1751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Primary focus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42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Always using real, publicly-available data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Foster reflection on learning…</a:t>
            </a:r>
          </a:p>
          <a:p>
            <a:pPr lvl="1"/>
            <a:r>
              <a:rPr lang="en-US" sz="3600" dirty="0" smtClean="0"/>
              <a:t>…for both students </a:t>
            </a:r>
            <a:r>
              <a:rPr lang="en-US" sz="3600" i="1" dirty="0" smtClean="0"/>
              <a:t>and </a:t>
            </a:r>
            <a:r>
              <a:rPr lang="en-US" sz="3600" dirty="0" smtClean="0"/>
              <a:t>myself!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8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Graphical procedures</a:t>
            </a:r>
          </a:p>
          <a:p>
            <a:pPr lvl="1"/>
            <a:r>
              <a:rPr lang="en-US" sz="3600" dirty="0" smtClean="0"/>
              <a:t>Chi-square test of association</a:t>
            </a:r>
          </a:p>
          <a:p>
            <a:pPr lvl="1"/>
            <a:r>
              <a:rPr lang="en-US" sz="3600" dirty="0" smtClean="0"/>
              <a:t>Two-sample t-test</a:t>
            </a:r>
          </a:p>
          <a:p>
            <a:pPr lvl="1"/>
            <a:r>
              <a:rPr lang="en-US" sz="3600" dirty="0" smtClean="0"/>
              <a:t>95% Confidence intervals for differences in means and proportions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lvl="1"/>
            <a:r>
              <a:rPr lang="en-US" sz="3600" dirty="0" smtClean="0"/>
              <a:t>Learn about the “Life-course framework” and structural racial inequity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Reflect on findings…</a:t>
            </a:r>
          </a:p>
          <a:p>
            <a:pPr lvl="1"/>
            <a:r>
              <a:rPr lang="en-US" sz="3200" dirty="0" smtClean="0"/>
              <a:t>…through pre- and post- project questions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0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5421351" y="5156021"/>
            <a:ext cx="6770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Michael C. Lu, MD, MPH and Neal </a:t>
            </a:r>
            <a:r>
              <a:rPr lang="en-US" dirty="0" err="1" smtClean="0"/>
              <a:t>Halfon</a:t>
            </a:r>
            <a:r>
              <a:rPr lang="en-US" dirty="0" smtClean="0"/>
              <a:t>, MD, MPH, “Racial and Ethnic Disparities in Birth Outcomes: A Life-Course Perspective,” Maternal and Child Health Journal 7, no. 1 (March 2003): 13–30 </a:t>
            </a:r>
            <a:r>
              <a:rPr lang="en-US" dirty="0" smtClean="0">
                <a:hlinkClick r:id="rId2"/>
              </a:rPr>
              <a:t>http://mchb.hrsa.gov/infantmortalitysummit/disparitieslifecourse.pdf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617"/>
          <a:stretch/>
        </p:blipFill>
        <p:spPr>
          <a:xfrm>
            <a:off x="6355080" y="985180"/>
            <a:ext cx="5571423" cy="40827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1325563"/>
            <a:ext cx="48691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Life-course framework: </a:t>
            </a:r>
            <a:r>
              <a:rPr lang="en-US" sz="2200" dirty="0" smtClean="0"/>
              <a:t>Differences in protective and risk factors across race associated with differences in health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Protective/risk factors: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Nutrition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Social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Health 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Marital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Health outcomes: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Infant birth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Infant gestational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878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2 perspectives:</a:t>
            </a:r>
          </a:p>
          <a:p>
            <a:pPr marL="0" indent="0">
              <a:buNone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Snapshot (cross-sectional)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Historic (longitudinal)</a:t>
            </a:r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1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Snapshot (cross-sectional)</a:t>
            </a:r>
          </a:p>
          <a:p>
            <a:pPr lvl="1"/>
            <a:r>
              <a:rPr lang="en-US" sz="3600" dirty="0" smtClean="0"/>
              <a:t>Formal statistical tests (chi-square, t-test) to examine racial disparity across: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Employment status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Income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Risk of having a low birth weight infant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N</a:t>
            </a:r>
            <a:r>
              <a:rPr lang="en-US" sz="2800" dirty="0" smtClean="0"/>
              <a:t>umber of prenatal care visits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5273413" y="3371850"/>
            <a:ext cx="45719" cy="6839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856220" y="4290174"/>
            <a:ext cx="45719" cy="6512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2282" y="3570208"/>
            <a:ext cx="563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2"/>
              </a:rPr>
              <a:t>American Community Survey using Data </a:t>
            </a:r>
            <a:r>
              <a:rPr lang="en-US" dirty="0" err="1" smtClean="0">
                <a:hlinkClick r:id="rId2"/>
              </a:rPr>
              <a:t>Ferrett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9343" y="4295116"/>
            <a:ext cx="35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3" action="ppaction://hlinkfile"/>
              </a:rPr>
              <a:t>North Carolina Vital Statistics </a:t>
            </a:r>
            <a:r>
              <a:rPr lang="en-US" dirty="0" err="1" smtClean="0">
                <a:hlinkClick r:id="rId3" action="ppaction://hlinkfile"/>
              </a:rPr>
              <a:t>Dataverse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964</Words>
  <Application>Microsoft Office PowerPoint</Application>
  <PresentationFormat>Widescreen</PresentationFormat>
  <Paragraphs>307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</vt:lpstr>
      <vt:lpstr>Calibri Light</vt:lpstr>
      <vt:lpstr>Courier New</vt:lpstr>
      <vt:lpstr>Times New Roman</vt:lpstr>
      <vt:lpstr>Office Theme</vt:lpstr>
      <vt:lpstr>melding data with social justice in undergraduate statistics and data science courses</vt:lpstr>
      <vt:lpstr>PowerPoint Presentation</vt:lpstr>
      <vt:lpstr>PowerPoint Presentation</vt:lpstr>
      <vt:lpstr>Melding data with social justice:</vt:lpstr>
      <vt:lpstr>Goals:</vt:lpstr>
      <vt:lpstr>Introductory statistics: Project #1</vt:lpstr>
      <vt:lpstr>Introductory statistics: Project #1</vt:lpstr>
      <vt:lpstr>Introductory statistics: Project #1</vt:lpstr>
      <vt:lpstr>Introductory statistics: Project #1</vt:lpstr>
      <vt:lpstr>PowerPoint Presentation</vt:lpstr>
      <vt:lpstr>Introductory statistics: Project #1</vt:lpstr>
      <vt:lpstr>PowerPoint Presentation</vt:lpstr>
      <vt:lpstr>4 Reflection Questions</vt:lpstr>
      <vt:lpstr>Question #1 (pre- and post-project)</vt:lpstr>
      <vt:lpstr>Question #2 (pre- and post-project)</vt:lpstr>
      <vt:lpstr>Question #3 (post-project only)</vt:lpstr>
      <vt:lpstr>Question #4 (post-project only)</vt:lpstr>
      <vt:lpstr>Question #1 (pre- and post-project)</vt:lpstr>
      <vt:lpstr>Question #2 (pre- and post-project)</vt:lpstr>
      <vt:lpstr>Question #3 (post-project only)</vt:lpstr>
      <vt:lpstr>Question #4 (post-project only)</vt:lpstr>
      <vt:lpstr>Introductory statistics: Project #2</vt:lpstr>
      <vt:lpstr>Introductory statistics: Project #2</vt:lpstr>
      <vt:lpstr>Introductory statistics: Project #2</vt:lpstr>
      <vt:lpstr>Introductory statistics: Project #2</vt:lpstr>
      <vt:lpstr>Introductory statistics: Project #2</vt:lpstr>
      <vt:lpstr>Future work</vt:lpstr>
      <vt:lpstr>PowerPoint Presentation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melding data with social justice in undergraduate statistics and data science courses</dc:title>
  <dc:creator>Bergen, Silas R</dc:creator>
  <cp:lastModifiedBy>Bergen, Silas R</cp:lastModifiedBy>
  <cp:revision>28</cp:revision>
  <dcterms:created xsi:type="dcterms:W3CDTF">2016-07-11T14:35:00Z</dcterms:created>
  <dcterms:modified xsi:type="dcterms:W3CDTF">2016-07-13T18:09:00Z</dcterms:modified>
</cp:coreProperties>
</file>