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2265-859C-4DDA-B777-0CD191BEEF76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25DC-2D8F-4C1C-8CAA-62BD2D40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hecurrent.org/playl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absoft.co/2aRNVM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absoft.co/1UmY2U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absoft.co/1UmY2UQ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mviz.blogspot.co.uk/2015/03/visualizing-shelter-proble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js.gov/latestreleases.cf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339" y="2008771"/>
            <a:ext cx="9144000" cy="171414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</a:t>
            </a:r>
            <a:r>
              <a:rPr lang="en-US" sz="4400" dirty="0"/>
              <a:t>data visualization course for undergraduate data science </a:t>
            </a:r>
            <a:r>
              <a:rPr lang="en-US" sz="4400" dirty="0" smtClean="0"/>
              <a:t>students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339" y="407202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Silas Bergen</a:t>
            </a:r>
          </a:p>
          <a:p>
            <a:r>
              <a:rPr lang="en-US" dirty="0" smtClean="0"/>
              <a:t>Winona State University; Winona, MN, USA</a:t>
            </a:r>
          </a:p>
          <a:p>
            <a:r>
              <a:rPr lang="en-US" dirty="0" smtClean="0"/>
              <a:t>JSM 2016</a:t>
            </a:r>
          </a:p>
        </p:txBody>
      </p:sp>
      <p:pic>
        <p:nvPicPr>
          <p:cNvPr id="4" name="Picture 2" descr="http://catalog.winona.edu/mime/media/10/29/Wordmark_FlamingW_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8" y="261767"/>
            <a:ext cx="1959664" cy="13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Projects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50" y="1252150"/>
            <a:ext cx="7071374" cy="52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/>
          <a:lstStyle/>
          <a:p>
            <a:r>
              <a:rPr lang="en-US" dirty="0" smtClean="0"/>
              <a:t>3.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5" y="1334278"/>
            <a:ext cx="11448661" cy="523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Individual Project #2: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Visualize </a:t>
            </a:r>
            <a:r>
              <a:rPr lang="en-US" sz="2400" b="1" i="1" dirty="0" smtClean="0"/>
              <a:t>The Current’s </a:t>
            </a:r>
            <a:r>
              <a:rPr lang="en-US" sz="2400" b="1" dirty="0" smtClean="0"/>
              <a:t>2015 YTD playlist (</a:t>
            </a:r>
            <a:r>
              <a:rPr lang="en-US" sz="2400" b="1" dirty="0" smtClean="0">
                <a:hlinkClick r:id="rId2"/>
              </a:rPr>
              <a:t>www.thecurrent.org/playlist/</a:t>
            </a:r>
            <a:r>
              <a:rPr lang="en-US" sz="2400" b="1" dirty="0" smtClean="0"/>
              <a:t>) </a:t>
            </a:r>
            <a:endParaRPr lang="en-US" sz="2400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6" y="2306563"/>
            <a:ext cx="5883280" cy="426219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t="33590" b="24871"/>
          <a:stretch/>
        </p:blipFill>
        <p:spPr bwMode="auto">
          <a:xfrm>
            <a:off x="6097555" y="4071587"/>
            <a:ext cx="5943600" cy="1543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59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/>
          <a:lstStyle/>
          <a:p>
            <a:r>
              <a:rPr lang="en-US" dirty="0" smtClean="0"/>
              <a:t>3.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5" y="1334278"/>
            <a:ext cx="11448661" cy="52344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52" y="1252150"/>
            <a:ext cx="7216496" cy="52448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2311" y="5873234"/>
            <a:ext cx="287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tabsoft.co/2aRNVMD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/>
          <a:lstStyle/>
          <a:p>
            <a:r>
              <a:rPr lang="en-US" dirty="0" smtClean="0"/>
              <a:t>3.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5" y="1334278"/>
            <a:ext cx="11448661" cy="523447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Final project: Student-selected data source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One interactive dashboard, one static dashboard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55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153028"/>
            <a:ext cx="7444509" cy="61670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66778" y="6320077"/>
            <a:ext cx="288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http://tabsoft.co/1UmY2UQ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659253"/>
            <a:ext cx="6142182" cy="50188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3723" y="6181498"/>
            <a:ext cx="288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http://tabsoft.co/1UmY2UQ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23" y="659253"/>
            <a:ext cx="5897177" cy="49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challenges/possible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Challenge #1: Helping students improve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Peer review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Editing </a:t>
            </a:r>
            <a:r>
              <a:rPr lang="en-US" dirty="0" smtClean="0"/>
              <a:t>cycles (</a:t>
            </a:r>
            <a:r>
              <a:rPr lang="en-US" dirty="0" err="1" smtClean="0"/>
              <a:t>Github</a:t>
            </a:r>
            <a:r>
              <a:rPr lang="en-US" dirty="0" smtClean="0"/>
              <a:t>?)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Challenge #2: Teaching creativity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“Advanced techniques in Tableau” section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Designing “</a:t>
            </a:r>
            <a:r>
              <a:rPr lang="en-US" dirty="0" err="1" smtClean="0"/>
              <a:t>Viz</a:t>
            </a:r>
            <a:r>
              <a:rPr lang="en-US" dirty="0" smtClean="0"/>
              <a:t> of the week”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Challenge #3: Teaching </a:t>
            </a:r>
            <a:r>
              <a:rPr lang="en-US" dirty="0" smtClean="0"/>
              <a:t>intentionality: moving from exploration </a:t>
            </a:r>
            <a:r>
              <a:rPr lang="en-US" smtClean="0"/>
              <a:t>to insight</a:t>
            </a: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Pre-design visualization plans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 smtClean="0"/>
              <a:t>ggplot</a:t>
            </a:r>
            <a:r>
              <a:rPr lang="en-US" dirty="0" smtClean="0"/>
              <a:t> &amp; the power of the static </a:t>
            </a:r>
            <a:r>
              <a:rPr lang="en-US" dirty="0" err="1" smtClean="0"/>
              <a:t>viz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2379518"/>
            <a:ext cx="10515600" cy="2493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YOU!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sbergen@winona.edu</a:t>
            </a:r>
            <a:endParaRPr lang="en-US" sz="4400" dirty="0" smtClean="0"/>
          </a:p>
          <a:p>
            <a:pPr lvl="1"/>
            <a:endParaRPr lang="en-US" sz="4000" dirty="0" smtClean="0"/>
          </a:p>
          <a:p>
            <a:pPr lvl="1"/>
            <a:endParaRPr lang="en-US" sz="4000" dirty="0" smtClean="0"/>
          </a:p>
          <a:p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2015: Winona State launches Data Science major.  Core consists of: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Statistics: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Introductory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Intermediate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Regression analysis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dirty="0" smtClean="0"/>
              <a:t>Computer science: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Algorithms and Problem-Solving I and II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Databases and Management Systems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dirty="0" smtClean="0"/>
              <a:t>Data science: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Introductory Data Science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Data Summary and Visualization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Management of Structured Data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049486" y="2827175"/>
            <a:ext cx="111967" cy="6904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330890" y="4164563"/>
            <a:ext cx="45719" cy="4260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330890" y="5170763"/>
            <a:ext cx="111967" cy="6904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53339" y="2987741"/>
            <a:ext cx="6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0851" y="419294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0405" y="5331329"/>
            <a:ext cx="6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6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science: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Introductory Data Science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Data Summary and Visualization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Management of Structured Data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6528" y="5225144"/>
            <a:ext cx="8945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5503" y="5049418"/>
            <a:ext cx="3887" cy="351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192" y="5516388"/>
            <a:ext cx="135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SEMESTER 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22163" y="5522319"/>
            <a:ext cx="135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SEMESTER 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78149" y="4365660"/>
            <a:ext cx="3005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 to DSCI </a:t>
            </a:r>
          </a:p>
          <a:p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-time offering Spring 2015)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1369" y="3711073"/>
            <a:ext cx="360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viz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-time offering Fall </a:t>
            </a:r>
            <a:r>
              <a:rPr lang="en-US" dirty="0" smtClean="0"/>
              <a:t>‘</a:t>
            </a:r>
            <a:r>
              <a:rPr lang="en-US" dirty="0" smtClean="0"/>
              <a:t>15</a:t>
            </a:r>
            <a:r>
              <a:rPr lang="en-US" dirty="0" smtClean="0"/>
              <a:t>; 14 </a:t>
            </a:r>
            <a:r>
              <a:rPr lang="en-US" dirty="0" smtClean="0"/>
              <a:t>students</a:t>
            </a:r>
            <a:r>
              <a:rPr lang="en-US" dirty="0" smtClean="0"/>
              <a:t>; 20 currently enrolled for Fall ‘16)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961369" y="4722266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Course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080657"/>
            <a:ext cx="5572991" cy="38342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Visualization theory and best practices (~3 weeks)</a:t>
            </a:r>
          </a:p>
          <a:p>
            <a:pPr lvl="1"/>
            <a:r>
              <a:rPr lang="en-US" dirty="0" smtClean="0"/>
              <a:t>Draws from </a:t>
            </a:r>
            <a:r>
              <a:rPr lang="en-US" dirty="0" err="1" smtClean="0"/>
              <a:t>Tufte</a:t>
            </a:r>
            <a:r>
              <a:rPr lang="en-US" dirty="0" smtClean="0"/>
              <a:t>, Cleveland &amp; McGill, Wickham</a:t>
            </a:r>
          </a:p>
          <a:p>
            <a:pPr lvl="1"/>
            <a:r>
              <a:rPr lang="en-US" dirty="0" smtClean="0"/>
              <a:t>Critique-based; no designs</a:t>
            </a:r>
          </a:p>
          <a:p>
            <a:pPr lvl="1"/>
            <a:r>
              <a:rPr lang="en-US" dirty="0" smtClean="0"/>
              <a:t>Assessments: weekly visualization critiques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19009" y="1080656"/>
            <a:ext cx="5572991" cy="3135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2.  </a:t>
            </a:r>
            <a:r>
              <a:rPr lang="en-US" dirty="0" smtClean="0"/>
              <a:t>Visualization design (~8 weeks)</a:t>
            </a:r>
          </a:p>
          <a:p>
            <a:pPr lvl="1"/>
            <a:r>
              <a:rPr lang="en-US" dirty="0" smtClean="0"/>
              <a:t>Data visualization: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Bar graphs and variants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Scatterplots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Time-trend plots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Mapping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Interactive &amp; Static dashboards</a:t>
            </a:r>
          </a:p>
          <a:p>
            <a:pPr lvl="1"/>
            <a:r>
              <a:rPr lang="en-US" dirty="0" smtClean="0"/>
              <a:t>Tool: Tableau</a:t>
            </a:r>
          </a:p>
          <a:p>
            <a:pPr lvl="1"/>
            <a:r>
              <a:rPr lang="en-US" dirty="0" smtClean="0"/>
              <a:t>Assessments: “Design tasks”</a:t>
            </a:r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9504" y="4065741"/>
            <a:ext cx="5572991" cy="279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3.  </a:t>
            </a:r>
            <a:r>
              <a:rPr lang="en-US" dirty="0" smtClean="0"/>
              <a:t>Projects (~4 weeks)</a:t>
            </a:r>
          </a:p>
          <a:p>
            <a:pPr lvl="1"/>
            <a:r>
              <a:rPr lang="en-US" dirty="0" smtClean="0"/>
              <a:t>1 group; 2 individual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First project: data provided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Second project: data scraped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Final project: data found by student</a:t>
            </a:r>
          </a:p>
          <a:p>
            <a:pPr lvl="1"/>
            <a:r>
              <a:rPr lang="en-US" dirty="0" smtClean="0"/>
              <a:t>In-class work</a:t>
            </a:r>
          </a:p>
          <a:p>
            <a:pPr lvl="1"/>
            <a:r>
              <a:rPr lang="en-US" dirty="0" smtClean="0"/>
              <a:t>Oral presentations</a:t>
            </a:r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2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411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PROS</a:t>
            </a:r>
            <a:endParaRPr lang="en-US" b="1" dirty="0"/>
          </a:p>
          <a:p>
            <a:pPr lvl="1"/>
            <a:r>
              <a:rPr lang="en-US" dirty="0" smtClean="0"/>
              <a:t>Point-and-click interface</a:t>
            </a:r>
          </a:p>
          <a:p>
            <a:pPr lvl="1"/>
            <a:r>
              <a:rPr lang="en-US" dirty="0" smtClean="0"/>
              <a:t>Easy </a:t>
            </a:r>
            <a:r>
              <a:rPr lang="en-US" dirty="0" smtClean="0"/>
              <a:t>interactivity (crosstalk-style)</a:t>
            </a:r>
            <a:endParaRPr lang="en-US" dirty="0" smtClean="0"/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Tableau Public for online sharing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CONS</a:t>
            </a:r>
          </a:p>
          <a:p>
            <a:pPr lvl="1"/>
            <a:r>
              <a:rPr lang="en-US" dirty="0" smtClean="0"/>
              <a:t>Easy interactivity</a:t>
            </a:r>
          </a:p>
          <a:p>
            <a:pPr lvl="1"/>
            <a:r>
              <a:rPr lang="en-US" dirty="0" smtClean="0"/>
              <a:t>Only Tableau Public is free, generally</a:t>
            </a:r>
          </a:p>
          <a:p>
            <a:pPr lvl="1"/>
            <a:r>
              <a:rPr lang="en-US" dirty="0" smtClean="0"/>
              <a:t>Minimal data manipulation and analytic capabilities</a:t>
            </a:r>
            <a:endParaRPr lang="en-US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8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Visualization theory and best practices: Critique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7005" y="1772817"/>
            <a:ext cx="4204995" cy="4795935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What are the variables encoded in this </a:t>
            </a:r>
            <a:r>
              <a:rPr lang="en-US" sz="3600" dirty="0" smtClean="0"/>
              <a:t>visualization, </a:t>
            </a:r>
            <a:r>
              <a:rPr lang="en-US" sz="3600" dirty="0"/>
              <a:t>and what are the EPTs used to encode them?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smtClean="0"/>
              <a:t>Do </a:t>
            </a:r>
            <a:r>
              <a:rPr lang="en-US" sz="3600" dirty="0"/>
              <a:t>you think the bar/area chart in the lower left is effective?  If so, explain why.  If it could be improved, explain how.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How is funding encoded?  There is one relationship I would really be interested to explore, but which this visualization makes very difficult.  Can you think what that might </a:t>
            </a:r>
            <a:r>
              <a:rPr lang="en-US" sz="3600" dirty="0" smtClean="0"/>
              <a:t>be, and how could this relationship be visualized effectively?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52815"/>
            <a:ext cx="8067871" cy="4897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8240" y="6286985"/>
            <a:ext cx="777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563C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http://mmviz.blogspot.co.uk/2015/03/visualizing-shelter-problem.html</a:t>
            </a:r>
            <a:r>
              <a:rPr lang="en-US" dirty="0" smtClean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/>
          <a:lstStyle/>
          <a:p>
            <a:r>
              <a:rPr lang="en-US" dirty="0" smtClean="0"/>
              <a:t>2. Visualization design: Design task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5" y="2080727"/>
            <a:ext cx="11448661" cy="4488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Using the American Community Survey </a:t>
            </a:r>
            <a:r>
              <a:rPr lang="en-US" sz="2400" dirty="0"/>
              <a:t>data, create 3 visualizations that </a:t>
            </a:r>
            <a:r>
              <a:rPr lang="en-US" sz="2400" dirty="0" smtClean="0"/>
              <a:t>address the </a:t>
            </a:r>
            <a:r>
              <a:rPr lang="en-US" sz="2400" dirty="0"/>
              <a:t>following question: how does inequity in median income comparing </a:t>
            </a:r>
            <a:r>
              <a:rPr lang="en-US" sz="2400" u="sng" dirty="0"/>
              <a:t>employed</a:t>
            </a:r>
            <a:r>
              <a:rPr lang="en-US" sz="2400" dirty="0"/>
              <a:t> men to </a:t>
            </a:r>
            <a:r>
              <a:rPr lang="en-US" sz="2400" u="sng" dirty="0"/>
              <a:t>employed</a:t>
            </a:r>
            <a:r>
              <a:rPr lang="en-US" sz="2400" dirty="0"/>
              <a:t> women vary across the country?  The 3 visualizations should be:</a:t>
            </a:r>
          </a:p>
          <a:p>
            <a:pPr marL="0" indent="0">
              <a:buNone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A map with median income inequality encoded by color.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A map with median income inequality encoded by size.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A third visualization which is </a:t>
            </a:r>
            <a:r>
              <a:rPr lang="en-US" sz="2400" b="1" dirty="0"/>
              <a:t>not a map</a:t>
            </a:r>
            <a:r>
              <a:rPr lang="en-US" sz="2400" dirty="0"/>
              <a:t> of your own design.  </a:t>
            </a:r>
            <a:endParaRPr lang="en-US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/>
          <a:lstStyle/>
          <a:p>
            <a:r>
              <a:rPr lang="en-US" dirty="0" smtClean="0"/>
              <a:t>2. Visualization design: Design task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9" y="1059552"/>
            <a:ext cx="4415712" cy="3100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9" y="3967552"/>
            <a:ext cx="4204692" cy="2890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284" y="1434290"/>
            <a:ext cx="6468358" cy="50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195944"/>
            <a:ext cx="11269824" cy="1056206"/>
          </a:xfrm>
        </p:spPr>
        <p:txBody>
          <a:bodyPr/>
          <a:lstStyle/>
          <a:p>
            <a:r>
              <a:rPr lang="en-US" dirty="0" smtClean="0"/>
              <a:t>3.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5" y="1334278"/>
            <a:ext cx="11448661" cy="523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Group Project #1: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Task: create a visual report of the “Mortality in Local Jails and State Prisons” BJS report.</a:t>
            </a:r>
            <a:endParaRPr lang="en-US" sz="2400" dirty="0"/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4934" y="2660378"/>
            <a:ext cx="5943600" cy="1929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3967" y="5025132"/>
            <a:ext cx="360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0563C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http://www.bjs.gov/latestreleases.cfm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924" y="2423973"/>
            <a:ext cx="5556671" cy="32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584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Office Theme</vt:lpstr>
      <vt:lpstr>A data visualization course for undergraduate data science students</vt:lpstr>
      <vt:lpstr>Context</vt:lpstr>
      <vt:lpstr>Context</vt:lpstr>
      <vt:lpstr>Course outline </vt:lpstr>
      <vt:lpstr>Tableau</vt:lpstr>
      <vt:lpstr>1. Visualization theory and best practices: Critique example</vt:lpstr>
      <vt:lpstr>2. Visualization design: Design task example</vt:lpstr>
      <vt:lpstr>2. Visualization design: Design task example</vt:lpstr>
      <vt:lpstr>3. Projects</vt:lpstr>
      <vt:lpstr>3. Projects</vt:lpstr>
      <vt:lpstr>3. Projects</vt:lpstr>
      <vt:lpstr>3. Projects</vt:lpstr>
      <vt:lpstr>3. Projects</vt:lpstr>
      <vt:lpstr>PowerPoint Presentation</vt:lpstr>
      <vt:lpstr>PowerPoint Presentation</vt:lpstr>
      <vt:lpstr>Biggest challenges/possible solutions</vt:lpstr>
      <vt:lpstr>PowerPoint Presentation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visualization course for undergraduate data science students</dc:title>
  <dc:creator>Bergen, Silas R</dc:creator>
  <cp:lastModifiedBy>Bergen, Silas R</cp:lastModifiedBy>
  <cp:revision>19</cp:revision>
  <dcterms:created xsi:type="dcterms:W3CDTF">2016-07-25T14:23:26Z</dcterms:created>
  <dcterms:modified xsi:type="dcterms:W3CDTF">2016-08-03T17:01:12Z</dcterms:modified>
</cp:coreProperties>
</file>