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5" r:id="rId2"/>
    <p:sldId id="297" r:id="rId3"/>
    <p:sldId id="296" r:id="rId4"/>
    <p:sldId id="294" r:id="rId5"/>
    <p:sldId id="260" r:id="rId6"/>
    <p:sldId id="270" r:id="rId7"/>
    <p:sldId id="271" r:id="rId8"/>
    <p:sldId id="272" r:id="rId9"/>
    <p:sldId id="275" r:id="rId10"/>
    <p:sldId id="274" r:id="rId11"/>
    <p:sldId id="273" r:id="rId12"/>
    <p:sldId id="276" r:id="rId13"/>
    <p:sldId id="277" r:id="rId14"/>
    <p:sldId id="278" r:id="rId15"/>
    <p:sldId id="279" r:id="rId16"/>
    <p:sldId id="282" r:id="rId17"/>
    <p:sldId id="283" r:id="rId18"/>
    <p:sldId id="280" r:id="rId19"/>
    <p:sldId id="284" r:id="rId20"/>
    <p:sldId id="281" r:id="rId21"/>
    <p:sldId id="285" r:id="rId22"/>
    <p:sldId id="287" r:id="rId23"/>
    <p:sldId id="288" r:id="rId24"/>
    <p:sldId id="289" r:id="rId25"/>
    <p:sldId id="290" r:id="rId26"/>
    <p:sldId id="291" r:id="rId27"/>
    <p:sldId id="304" r:id="rId28"/>
    <p:sldId id="310" r:id="rId29"/>
    <p:sldId id="305" r:id="rId30"/>
    <p:sldId id="306" r:id="rId31"/>
    <p:sldId id="307" r:id="rId32"/>
    <p:sldId id="308" r:id="rId33"/>
    <p:sldId id="309" r:id="rId34"/>
    <p:sldId id="286"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40" d="100"/>
          <a:sy n="40" d="100"/>
        </p:scale>
        <p:origin x="2496"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EB1B4-B7E2-4741-AFEF-30748ABD00D0}" type="datetimeFigureOut">
              <a:rPr lang="en-US" smtClean="0"/>
              <a:t>7/22/2016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05E95-8C9A-4EBA-9C76-A72041675F03}" type="slidenum">
              <a:rPr lang="en-US" smtClean="0"/>
              <a:t>‹#›</a:t>
            </a:fld>
            <a:endParaRPr lang="en-US"/>
          </a:p>
        </p:txBody>
      </p:sp>
    </p:spTree>
    <p:extLst>
      <p:ext uri="{BB962C8B-B14F-4D97-AF65-F5344CB8AC3E}">
        <p14:creationId xmlns:p14="http://schemas.microsoft.com/office/powerpoint/2010/main" val="272566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42100B-909A-4E9A-ABD3-FFD5A5D10F4C}"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422323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2100B-909A-4E9A-ABD3-FFD5A5D10F4C}"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128399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2100B-909A-4E9A-ABD3-FFD5A5D10F4C}"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327669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2100B-909A-4E9A-ABD3-FFD5A5D10F4C}"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60802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42100B-909A-4E9A-ABD3-FFD5A5D10F4C}"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102925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42100B-909A-4E9A-ABD3-FFD5A5D10F4C}"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8896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42100B-909A-4E9A-ABD3-FFD5A5D10F4C}" type="datetimeFigureOut">
              <a:rPr lang="en-US" smtClean="0"/>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243634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2100B-909A-4E9A-ABD3-FFD5A5D10F4C}" type="datetimeFigureOut">
              <a:rPr lang="en-US" smtClean="0"/>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184525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2100B-909A-4E9A-ABD3-FFD5A5D10F4C}" type="datetimeFigureOut">
              <a:rPr lang="en-US" smtClean="0"/>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112552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42100B-909A-4E9A-ABD3-FFD5A5D10F4C}"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395903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42100B-909A-4E9A-ABD3-FFD5A5D10F4C}"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78AFD-E6A8-4A2F-BC66-2C02298C31DA}" type="slidenum">
              <a:rPr lang="en-US" smtClean="0"/>
              <a:t>‹#›</a:t>
            </a:fld>
            <a:endParaRPr lang="en-US"/>
          </a:p>
        </p:txBody>
      </p:sp>
    </p:spTree>
    <p:extLst>
      <p:ext uri="{BB962C8B-B14F-4D97-AF65-F5344CB8AC3E}">
        <p14:creationId xmlns:p14="http://schemas.microsoft.com/office/powerpoint/2010/main" val="318092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2100B-909A-4E9A-ABD3-FFD5A5D10F4C}" type="datetimeFigureOut">
              <a:rPr lang="en-US" smtClean="0"/>
              <a:t>7/22/2016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78AFD-E6A8-4A2F-BC66-2C02298C31DA}" type="slidenum">
              <a:rPr lang="en-US" smtClean="0"/>
              <a:t>‹#›</a:t>
            </a:fld>
            <a:endParaRPr lang="en-US"/>
          </a:p>
        </p:txBody>
      </p:sp>
    </p:spTree>
    <p:extLst>
      <p:ext uri="{BB962C8B-B14F-4D97-AF65-F5344CB8AC3E}">
        <p14:creationId xmlns:p14="http://schemas.microsoft.com/office/powerpoint/2010/main" val="369548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cdc.gov/nchs/data/hus/hus12.pdf" TargetMode="External"/><Relationship Id="rId2" Type="http://schemas.openxmlformats.org/officeDocument/2006/relationships/hyperlink" Target="https://usa.ipums.org/us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pewrsr.ch/1aorx1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ocrdata.ed.gov/"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chb.hrsa.gov/infantmortalitysummit/disparitieslifecours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rc.irss.unc.edu/dvn/dv/NCVITAL" TargetMode="External"/><Relationship Id="rId2" Type="http://schemas.openxmlformats.org/officeDocument/2006/relationships/hyperlink" Target="http://dataferrett.census.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283" y="1122363"/>
            <a:ext cx="11087100" cy="2387600"/>
          </a:xfrm>
        </p:spPr>
        <p:txBody>
          <a:bodyPr>
            <a:normAutofit/>
          </a:bodyPr>
          <a:lstStyle/>
          <a:p>
            <a:r>
              <a:rPr lang="en-US" sz="3600" cap="all" dirty="0"/>
              <a:t>melding data with social justice in undergraduate statistics and data science courses</a:t>
            </a:r>
          </a:p>
        </p:txBody>
      </p:sp>
      <p:sp>
        <p:nvSpPr>
          <p:cNvPr id="4" name="Slide Number Placeholder 3"/>
          <p:cNvSpPr>
            <a:spLocks noGrp="1"/>
          </p:cNvSpPr>
          <p:nvPr>
            <p:ph type="sldNum" sz="quarter" idx="12"/>
          </p:nvPr>
        </p:nvSpPr>
        <p:spPr/>
        <p:txBody>
          <a:bodyPr/>
          <a:lstStyle/>
          <a:p>
            <a:fld id="{FB882541-102A-4FCD-9FC7-F3C6CA417EB7}" type="slidenum">
              <a:rPr lang="en-US" smtClean="0"/>
              <a:t>1</a:t>
            </a:fld>
            <a:endParaRPr lang="en-US" dirty="0"/>
          </a:p>
        </p:txBody>
      </p:sp>
      <p:sp>
        <p:nvSpPr>
          <p:cNvPr id="7" name="Oval 6"/>
          <p:cNvSpPr/>
          <p:nvPr/>
        </p:nvSpPr>
        <p:spPr>
          <a:xfrm>
            <a:off x="2259106" y="2958353"/>
            <a:ext cx="2259106" cy="55161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p:cNvSpPr>
            <a:spLocks noGrp="1"/>
          </p:cNvSpPr>
          <p:nvPr>
            <p:ph type="subTitle" idx="1"/>
          </p:nvPr>
        </p:nvSpPr>
        <p:spPr>
          <a:xfrm>
            <a:off x="1563833" y="3786425"/>
            <a:ext cx="9144000" cy="1655762"/>
          </a:xfrm>
        </p:spPr>
        <p:txBody>
          <a:bodyPr>
            <a:noAutofit/>
          </a:bodyPr>
          <a:lstStyle/>
          <a:p>
            <a:endParaRPr lang="en-US" dirty="0" smtClean="0"/>
          </a:p>
          <a:p>
            <a:r>
              <a:rPr lang="en-US" dirty="0" smtClean="0"/>
              <a:t>Silas Bergen</a:t>
            </a:r>
          </a:p>
          <a:p>
            <a:r>
              <a:rPr lang="en-US" dirty="0" smtClean="0"/>
              <a:t>Winona State University; Winona, MN, USA</a:t>
            </a:r>
          </a:p>
          <a:p>
            <a:r>
              <a:rPr lang="en-US" dirty="0" smtClean="0"/>
              <a:t>IASE Roundtable 2016</a:t>
            </a:r>
          </a:p>
          <a:p>
            <a:r>
              <a:rPr lang="en-US" dirty="0" smtClean="0"/>
              <a:t>Berlin, Germany</a:t>
            </a:r>
            <a:endParaRPr lang="en-US" dirty="0"/>
          </a:p>
        </p:txBody>
      </p:sp>
      <p:pic>
        <p:nvPicPr>
          <p:cNvPr id="6" name="Picture 2" descr="http://catalog.winona.edu/mime/media/10/29/Wordmark_FlamingW_Col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168" y="261767"/>
            <a:ext cx="1959664" cy="139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6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2930" y="120315"/>
            <a:ext cx="8030087" cy="6557211"/>
          </a:xfrm>
          <a:prstGeom prst="rect">
            <a:avLst/>
          </a:prstGeom>
        </p:spPr>
      </p:pic>
      <p:sp>
        <p:nvSpPr>
          <p:cNvPr id="3" name="Slide Number Placeholder 2"/>
          <p:cNvSpPr>
            <a:spLocks noGrp="1"/>
          </p:cNvSpPr>
          <p:nvPr>
            <p:ph type="sldNum" sz="quarter" idx="12"/>
          </p:nvPr>
        </p:nvSpPr>
        <p:spPr/>
        <p:txBody>
          <a:bodyPr/>
          <a:lstStyle/>
          <a:p>
            <a:fld id="{FB882541-102A-4FCD-9FC7-F3C6CA417EB7}" type="slidenum">
              <a:rPr lang="en-US" smtClean="0"/>
              <a:t>10</a:t>
            </a:fld>
            <a:endParaRPr lang="en-US"/>
          </a:p>
        </p:txBody>
      </p:sp>
    </p:spTree>
    <p:extLst>
      <p:ext uri="{BB962C8B-B14F-4D97-AF65-F5344CB8AC3E}">
        <p14:creationId xmlns:p14="http://schemas.microsoft.com/office/powerpoint/2010/main" val="2056216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Part B: Historic </a:t>
            </a:r>
            <a:r>
              <a:rPr lang="en-US" sz="4800" b="1" dirty="0"/>
              <a:t>(longitudinal)</a:t>
            </a:r>
          </a:p>
        </p:txBody>
      </p:sp>
      <p:sp>
        <p:nvSpPr>
          <p:cNvPr id="3" name="Slide Number Placeholder 2"/>
          <p:cNvSpPr>
            <a:spLocks noGrp="1"/>
          </p:cNvSpPr>
          <p:nvPr>
            <p:ph type="sldNum" sz="quarter" idx="12"/>
          </p:nvPr>
        </p:nvSpPr>
        <p:spPr/>
        <p:txBody>
          <a:bodyPr/>
          <a:lstStyle/>
          <a:p>
            <a:fld id="{FB882541-102A-4FCD-9FC7-F3C6CA417EB7}" type="slidenum">
              <a:rPr lang="en-US" smtClean="0"/>
              <a:t>11</a:t>
            </a:fld>
            <a:endParaRPr lang="en-US"/>
          </a:p>
        </p:txBody>
      </p:sp>
      <p:sp>
        <p:nvSpPr>
          <p:cNvPr id="5" name="Content Placeholder 2"/>
          <p:cNvSpPr>
            <a:spLocks noGrp="1"/>
          </p:cNvSpPr>
          <p:nvPr>
            <p:ph idx="1"/>
          </p:nvPr>
        </p:nvSpPr>
        <p:spPr>
          <a:xfrm>
            <a:off x="838199" y="1548245"/>
            <a:ext cx="10872355" cy="4628718"/>
          </a:xfrm>
        </p:spPr>
        <p:txBody>
          <a:bodyPr>
            <a:normAutofit lnSpcReduction="10000"/>
          </a:bodyPr>
          <a:lstStyle/>
          <a:p>
            <a:pPr marL="0" indent="0">
              <a:buNone/>
            </a:pPr>
            <a:endParaRPr lang="en-US" sz="4000" b="1" dirty="0" smtClean="0"/>
          </a:p>
          <a:p>
            <a:pPr lvl="1"/>
            <a:r>
              <a:rPr lang="en-US" sz="3600" dirty="0" smtClean="0"/>
              <a:t>Graphical procedures to examine changes over time in racial disparity across: </a:t>
            </a:r>
          </a:p>
          <a:p>
            <a:pPr lvl="2">
              <a:buFont typeface="Courier New" panose="02070309020205020404" pitchFamily="49" charset="0"/>
              <a:buChar char="o"/>
            </a:pPr>
            <a:r>
              <a:rPr lang="en-US" sz="3200" dirty="0" smtClean="0"/>
              <a:t>Poverty Rate</a:t>
            </a:r>
          </a:p>
          <a:p>
            <a:pPr lvl="2">
              <a:buFont typeface="Courier New" panose="02070309020205020404" pitchFamily="49" charset="0"/>
              <a:buChar char="o"/>
            </a:pPr>
            <a:r>
              <a:rPr lang="en-US" sz="3200" dirty="0" smtClean="0"/>
              <a:t>Median household income</a:t>
            </a:r>
          </a:p>
          <a:p>
            <a:pPr lvl="2">
              <a:buFont typeface="Courier New" panose="02070309020205020404" pitchFamily="49" charset="0"/>
              <a:buChar char="o"/>
            </a:pPr>
            <a:r>
              <a:rPr lang="en-US" sz="3200" dirty="0" smtClean="0"/>
              <a:t>High-school completion rate</a:t>
            </a:r>
          </a:p>
          <a:p>
            <a:pPr lvl="2">
              <a:buFont typeface="Courier New" panose="02070309020205020404" pitchFamily="49" charset="0"/>
              <a:buChar char="o"/>
            </a:pPr>
            <a:r>
              <a:rPr lang="en-US" sz="3200" dirty="0" smtClean="0"/>
              <a:t>Low birth weight rate</a:t>
            </a:r>
          </a:p>
          <a:p>
            <a:pPr lvl="2">
              <a:buFont typeface="Courier New" panose="02070309020205020404" pitchFamily="49" charset="0"/>
              <a:buChar char="o"/>
            </a:pPr>
            <a:r>
              <a:rPr lang="en-US" sz="3200" dirty="0" smtClean="0"/>
              <a:t>Teenage childbearing rate</a:t>
            </a:r>
          </a:p>
          <a:p>
            <a:pPr lvl="2">
              <a:buFont typeface="Courier New" panose="02070309020205020404" pitchFamily="49" charset="0"/>
              <a:buChar char="o"/>
            </a:pPr>
            <a:r>
              <a:rPr lang="en-US" sz="3200" dirty="0" smtClean="0"/>
              <a:t>Life expectancy at birth</a:t>
            </a:r>
          </a:p>
          <a:p>
            <a:pPr marL="914400" lvl="2" indent="0">
              <a:buNone/>
            </a:pPr>
            <a:endParaRPr lang="en-US" sz="3200" dirty="0" smtClean="0"/>
          </a:p>
          <a:p>
            <a:pPr lvl="1"/>
            <a:endParaRPr lang="en-US" b="1"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
        <p:nvSpPr>
          <p:cNvPr id="4" name="Right Brace 3"/>
          <p:cNvSpPr/>
          <p:nvPr/>
        </p:nvSpPr>
        <p:spPr>
          <a:xfrm>
            <a:off x="6873612" y="3194888"/>
            <a:ext cx="93773" cy="10260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175989" y="3437829"/>
            <a:ext cx="4836942" cy="646331"/>
          </a:xfrm>
          <a:prstGeom prst="rect">
            <a:avLst/>
          </a:prstGeom>
          <a:noFill/>
        </p:spPr>
        <p:txBody>
          <a:bodyPr wrap="square" rtlCol="0">
            <a:spAutoFit/>
          </a:bodyPr>
          <a:lstStyle/>
          <a:p>
            <a:r>
              <a:rPr lang="en-US" dirty="0" smtClean="0"/>
              <a:t>IPUMS data from </a:t>
            </a:r>
            <a:r>
              <a:rPr lang="en-US" dirty="0" smtClean="0">
                <a:hlinkClick r:id="rId2"/>
              </a:rPr>
              <a:t>Current Population Survey Annual Social and Economic Supplement </a:t>
            </a:r>
            <a:endParaRPr lang="en-US" dirty="0"/>
          </a:p>
        </p:txBody>
      </p:sp>
      <p:sp>
        <p:nvSpPr>
          <p:cNvPr id="8" name="TextBox 7"/>
          <p:cNvSpPr txBox="1"/>
          <p:nvPr/>
        </p:nvSpPr>
        <p:spPr>
          <a:xfrm>
            <a:off x="7319664" y="4807395"/>
            <a:ext cx="3545713" cy="646331"/>
          </a:xfrm>
          <a:prstGeom prst="rect">
            <a:avLst/>
          </a:prstGeom>
          <a:noFill/>
        </p:spPr>
        <p:txBody>
          <a:bodyPr wrap="square" rtlCol="0">
            <a:spAutoFit/>
          </a:bodyPr>
          <a:lstStyle/>
          <a:p>
            <a:r>
              <a:rPr lang="en-US" dirty="0" smtClean="0"/>
              <a:t>Data from </a:t>
            </a:r>
            <a:r>
              <a:rPr lang="en-US" dirty="0" smtClean="0">
                <a:hlinkClick r:id="rId3"/>
              </a:rPr>
              <a:t>National Center for Health Statistics</a:t>
            </a:r>
            <a:endParaRPr lang="en-US" dirty="0"/>
          </a:p>
        </p:txBody>
      </p:sp>
      <p:sp>
        <p:nvSpPr>
          <p:cNvPr id="9" name="Right Brace 8"/>
          <p:cNvSpPr/>
          <p:nvPr/>
        </p:nvSpPr>
        <p:spPr>
          <a:xfrm>
            <a:off x="6873611" y="4617520"/>
            <a:ext cx="93773" cy="10260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4960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88658" y="3192779"/>
            <a:ext cx="3140392" cy="3135669"/>
          </a:xfrm>
          <a:prstGeom prst="rect">
            <a:avLst/>
          </a:prstGeom>
        </p:spPr>
      </p:pic>
      <p:pic>
        <p:nvPicPr>
          <p:cNvPr id="7" name="Picture 6"/>
          <p:cNvPicPr>
            <a:picLocks noChangeAspect="1"/>
          </p:cNvPicPr>
          <p:nvPr/>
        </p:nvPicPr>
        <p:blipFill>
          <a:blip r:embed="rId3"/>
          <a:stretch>
            <a:fillRect/>
          </a:stretch>
        </p:blipFill>
        <p:spPr>
          <a:xfrm>
            <a:off x="8278178" y="3158540"/>
            <a:ext cx="3174682" cy="3169908"/>
          </a:xfrm>
          <a:prstGeom prst="rect">
            <a:avLst/>
          </a:prstGeom>
        </p:spPr>
      </p:pic>
      <p:pic>
        <p:nvPicPr>
          <p:cNvPr id="8" name="Picture 7"/>
          <p:cNvPicPr>
            <a:picLocks noChangeAspect="1"/>
          </p:cNvPicPr>
          <p:nvPr/>
        </p:nvPicPr>
        <p:blipFill>
          <a:blip r:embed="rId4"/>
          <a:stretch>
            <a:fillRect/>
          </a:stretch>
        </p:blipFill>
        <p:spPr>
          <a:xfrm>
            <a:off x="4483418" y="3192779"/>
            <a:ext cx="3140392" cy="3135669"/>
          </a:xfrm>
          <a:prstGeom prst="rect">
            <a:avLst/>
          </a:prstGeom>
        </p:spPr>
      </p:pic>
      <p:pic>
        <p:nvPicPr>
          <p:cNvPr id="10" name="Picture 9"/>
          <p:cNvPicPr>
            <a:picLocks noChangeAspect="1"/>
          </p:cNvPicPr>
          <p:nvPr/>
        </p:nvPicPr>
        <p:blipFill>
          <a:blip r:embed="rId5"/>
          <a:stretch>
            <a:fillRect/>
          </a:stretch>
        </p:blipFill>
        <p:spPr>
          <a:xfrm>
            <a:off x="4483418" y="148410"/>
            <a:ext cx="3014663" cy="3010130"/>
          </a:xfrm>
          <a:prstGeom prst="rect">
            <a:avLst/>
          </a:prstGeom>
        </p:spPr>
      </p:pic>
      <p:pic>
        <p:nvPicPr>
          <p:cNvPr id="12" name="Picture 11"/>
          <p:cNvPicPr>
            <a:picLocks noChangeAspect="1"/>
          </p:cNvPicPr>
          <p:nvPr/>
        </p:nvPicPr>
        <p:blipFill>
          <a:blip r:embed="rId6"/>
          <a:stretch>
            <a:fillRect/>
          </a:stretch>
        </p:blipFill>
        <p:spPr>
          <a:xfrm>
            <a:off x="766046" y="148409"/>
            <a:ext cx="3048953" cy="3044369"/>
          </a:xfrm>
          <a:prstGeom prst="rect">
            <a:avLst/>
          </a:prstGeom>
        </p:spPr>
      </p:pic>
      <p:pic>
        <p:nvPicPr>
          <p:cNvPr id="13" name="Picture 12"/>
          <p:cNvPicPr>
            <a:picLocks noChangeAspect="1"/>
          </p:cNvPicPr>
          <p:nvPr/>
        </p:nvPicPr>
        <p:blipFill>
          <a:blip r:embed="rId7"/>
          <a:stretch>
            <a:fillRect/>
          </a:stretch>
        </p:blipFill>
        <p:spPr>
          <a:xfrm>
            <a:off x="8370764" y="114745"/>
            <a:ext cx="3082096" cy="3077460"/>
          </a:xfrm>
          <a:prstGeom prst="rect">
            <a:avLst/>
          </a:prstGeom>
        </p:spPr>
      </p:pic>
    </p:spTree>
    <p:extLst>
      <p:ext uri="{BB962C8B-B14F-4D97-AF65-F5344CB8AC3E}">
        <p14:creationId xmlns:p14="http://schemas.microsoft.com/office/powerpoint/2010/main" val="3576835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4 Reflection Questions</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13</a:t>
            </a:fld>
            <a:endParaRPr lang="en-US"/>
          </a:p>
        </p:txBody>
      </p:sp>
      <p:sp>
        <p:nvSpPr>
          <p:cNvPr id="5" name="Content Placeholder 2"/>
          <p:cNvSpPr>
            <a:spLocks noGrp="1"/>
          </p:cNvSpPr>
          <p:nvPr>
            <p:ph idx="1"/>
          </p:nvPr>
        </p:nvSpPr>
        <p:spPr>
          <a:xfrm>
            <a:off x="561109" y="1449098"/>
            <a:ext cx="7076820" cy="4727865"/>
          </a:xfrm>
        </p:spPr>
        <p:txBody>
          <a:bodyPr>
            <a:normAutofit lnSpcReduction="10000"/>
          </a:bodyPr>
          <a:lstStyle/>
          <a:p>
            <a:pPr lvl="1"/>
            <a:r>
              <a:rPr lang="en-US" sz="3500" dirty="0" smtClean="0"/>
              <a:t>2 questions asked pre- and post- project</a:t>
            </a:r>
          </a:p>
          <a:p>
            <a:pPr lvl="2"/>
            <a:r>
              <a:rPr lang="en-US" sz="3100" dirty="0" smtClean="0"/>
              <a:t>Taken from Pew </a:t>
            </a:r>
            <a:r>
              <a:rPr lang="en-US" sz="3100" dirty="0" smtClean="0"/>
              <a:t>Research article </a:t>
            </a:r>
            <a:r>
              <a:rPr lang="en-US" sz="3100" b="1" dirty="0" smtClean="0"/>
              <a:t>“King’s Dream Remains an Elusive Goal”</a:t>
            </a:r>
            <a:endParaRPr lang="en-US" sz="3100" dirty="0" smtClean="0"/>
          </a:p>
          <a:p>
            <a:pPr lvl="2"/>
            <a:r>
              <a:rPr lang="en-US" sz="3000" b="1" dirty="0">
                <a:hlinkClick r:id="rId2"/>
              </a:rPr>
              <a:t>http://pewrsr.ch/1aorx1c</a:t>
            </a:r>
            <a:r>
              <a:rPr lang="en-US" sz="3000" b="1" dirty="0"/>
              <a:t> </a:t>
            </a:r>
          </a:p>
          <a:p>
            <a:pPr lvl="2"/>
            <a:endParaRPr lang="en-US" sz="3000" dirty="0" smtClean="0"/>
          </a:p>
          <a:p>
            <a:pPr lvl="1"/>
            <a:endParaRPr lang="en-US" sz="3500" b="1" dirty="0" smtClean="0"/>
          </a:p>
          <a:p>
            <a:pPr lvl="1"/>
            <a:r>
              <a:rPr lang="en-US" sz="3500" dirty="0" smtClean="0"/>
              <a:t>2 questions asked post-project only</a:t>
            </a:r>
            <a:endParaRPr lang="en-US" sz="3500" dirty="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pic>
        <p:nvPicPr>
          <p:cNvPr id="4" name="Picture 3"/>
          <p:cNvPicPr>
            <a:picLocks noChangeAspect="1"/>
          </p:cNvPicPr>
          <p:nvPr/>
        </p:nvPicPr>
        <p:blipFill>
          <a:blip r:embed="rId3"/>
          <a:stretch>
            <a:fillRect/>
          </a:stretch>
        </p:blipFill>
        <p:spPr>
          <a:xfrm>
            <a:off x="7986737" y="1631576"/>
            <a:ext cx="3846563" cy="2941824"/>
          </a:xfrm>
          <a:prstGeom prst="rect">
            <a:avLst/>
          </a:prstGeom>
        </p:spPr>
      </p:pic>
    </p:spTree>
    <p:extLst>
      <p:ext uri="{BB962C8B-B14F-4D97-AF65-F5344CB8AC3E}">
        <p14:creationId xmlns:p14="http://schemas.microsoft.com/office/powerpoint/2010/main" val="2381992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Question #1 (pre- and post-project)</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14</a:t>
            </a:fld>
            <a:endParaRPr lang="en-US"/>
          </a:p>
        </p:txBody>
      </p:sp>
      <p:sp>
        <p:nvSpPr>
          <p:cNvPr id="5" name="Content Placeholder 2"/>
          <p:cNvSpPr>
            <a:spLocks noGrp="1"/>
          </p:cNvSpPr>
          <p:nvPr>
            <p:ph idx="1"/>
          </p:nvPr>
        </p:nvSpPr>
        <p:spPr>
          <a:xfrm>
            <a:off x="838199" y="1449098"/>
            <a:ext cx="10747665" cy="4577629"/>
          </a:xfrm>
        </p:spPr>
        <p:txBody>
          <a:bodyPr>
            <a:normAutofit lnSpcReduction="10000"/>
          </a:bodyPr>
          <a:lstStyle/>
          <a:p>
            <a:pPr marL="457200" lvl="1" indent="0">
              <a:buNone/>
            </a:pPr>
            <a:r>
              <a:rPr lang="en-US" sz="4000" i="1" dirty="0" smtClean="0"/>
              <a:t>How much progress toward Martin Luther King’s dream of racial equality do you think the U.S. has made over the last 50 years?</a:t>
            </a:r>
          </a:p>
          <a:p>
            <a:pPr marL="457200" lvl="1" indent="0">
              <a:buNone/>
            </a:pPr>
            <a:endParaRPr lang="en-US" sz="4000" b="1" i="1" dirty="0"/>
          </a:p>
          <a:p>
            <a:pPr marL="457200" lvl="1" indent="0">
              <a:buNone/>
            </a:pPr>
            <a:r>
              <a:rPr lang="en-US" sz="4000" dirty="0" smtClean="0"/>
              <a:t>A lot</a:t>
            </a:r>
          </a:p>
          <a:p>
            <a:pPr marL="457200" lvl="1" indent="0">
              <a:buNone/>
            </a:pPr>
            <a:r>
              <a:rPr lang="en-US" sz="4000" dirty="0" smtClean="0"/>
              <a:t>Some</a:t>
            </a:r>
          </a:p>
          <a:p>
            <a:pPr marL="457200" lvl="1" indent="0">
              <a:buNone/>
            </a:pPr>
            <a:r>
              <a:rPr lang="en-US" sz="4000" dirty="0" smtClean="0"/>
              <a:t>A little</a:t>
            </a:r>
          </a:p>
          <a:p>
            <a:pPr marL="457200" lvl="1" indent="0">
              <a:buNone/>
            </a:pPr>
            <a:r>
              <a:rPr lang="en-US" sz="4000" dirty="0" smtClean="0"/>
              <a:t>None at all</a:t>
            </a:r>
            <a:endParaRPr lang="en-US"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567508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a:t>Question </a:t>
            </a:r>
            <a:r>
              <a:rPr lang="en-US" sz="4800" b="1" dirty="0" smtClean="0"/>
              <a:t>#2 </a:t>
            </a:r>
            <a:r>
              <a:rPr lang="en-US" sz="4800" b="1" dirty="0"/>
              <a:t>(pre- and post-project)</a:t>
            </a:r>
          </a:p>
        </p:txBody>
      </p:sp>
      <p:sp>
        <p:nvSpPr>
          <p:cNvPr id="3" name="Slide Number Placeholder 2"/>
          <p:cNvSpPr>
            <a:spLocks noGrp="1"/>
          </p:cNvSpPr>
          <p:nvPr>
            <p:ph type="sldNum" sz="quarter" idx="12"/>
          </p:nvPr>
        </p:nvSpPr>
        <p:spPr/>
        <p:txBody>
          <a:bodyPr/>
          <a:lstStyle/>
          <a:p>
            <a:fld id="{FB882541-102A-4FCD-9FC7-F3C6CA417EB7}" type="slidenum">
              <a:rPr lang="en-US" smtClean="0"/>
              <a:t>15</a:t>
            </a:fld>
            <a:endParaRPr lang="en-US"/>
          </a:p>
        </p:txBody>
      </p:sp>
      <p:sp>
        <p:nvSpPr>
          <p:cNvPr id="5" name="Content Placeholder 2"/>
          <p:cNvSpPr>
            <a:spLocks noGrp="1"/>
          </p:cNvSpPr>
          <p:nvPr>
            <p:ph idx="1"/>
          </p:nvPr>
        </p:nvSpPr>
        <p:spPr>
          <a:xfrm>
            <a:off x="838199" y="1449098"/>
            <a:ext cx="10747665" cy="4577629"/>
          </a:xfrm>
        </p:spPr>
        <p:txBody>
          <a:bodyPr>
            <a:normAutofit/>
          </a:bodyPr>
          <a:lstStyle/>
          <a:p>
            <a:pPr marL="457200" lvl="1" indent="0">
              <a:buNone/>
            </a:pPr>
            <a:r>
              <a:rPr lang="en-US" sz="4000" i="1" dirty="0" smtClean="0"/>
              <a:t>How much more needs to be done in order to achieve racial equality?</a:t>
            </a:r>
          </a:p>
          <a:p>
            <a:pPr marL="457200" lvl="1" indent="0">
              <a:buNone/>
            </a:pPr>
            <a:endParaRPr lang="en-US" sz="4000" b="1" i="1" dirty="0"/>
          </a:p>
          <a:p>
            <a:pPr marL="457200" lvl="1" indent="0">
              <a:buNone/>
            </a:pPr>
            <a:r>
              <a:rPr lang="en-US" sz="4000" dirty="0" smtClean="0"/>
              <a:t>A lot</a:t>
            </a:r>
          </a:p>
          <a:p>
            <a:pPr marL="457200" lvl="1" indent="0">
              <a:buNone/>
            </a:pPr>
            <a:r>
              <a:rPr lang="en-US" sz="4000" dirty="0" smtClean="0"/>
              <a:t>Some</a:t>
            </a:r>
          </a:p>
          <a:p>
            <a:pPr marL="457200" lvl="1" indent="0">
              <a:buNone/>
            </a:pPr>
            <a:r>
              <a:rPr lang="en-US" sz="4000" dirty="0" smtClean="0"/>
              <a:t>A little</a:t>
            </a:r>
          </a:p>
          <a:p>
            <a:pPr marL="457200" lvl="1" indent="0">
              <a:buNone/>
            </a:pPr>
            <a:r>
              <a:rPr lang="en-US" sz="4000" dirty="0" smtClean="0"/>
              <a:t>None at all</a:t>
            </a:r>
            <a:endParaRPr lang="en-US"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3108743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a:t>Question </a:t>
            </a:r>
            <a:r>
              <a:rPr lang="en-US" sz="4800" b="1" dirty="0" smtClean="0"/>
              <a:t>#3 (post-project only)</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16</a:t>
            </a:fld>
            <a:endParaRPr lang="en-US"/>
          </a:p>
        </p:txBody>
      </p:sp>
      <p:sp>
        <p:nvSpPr>
          <p:cNvPr id="5" name="Content Placeholder 2"/>
          <p:cNvSpPr>
            <a:spLocks noGrp="1"/>
          </p:cNvSpPr>
          <p:nvPr>
            <p:ph idx="1"/>
          </p:nvPr>
        </p:nvSpPr>
        <p:spPr>
          <a:xfrm>
            <a:off x="838199" y="1449098"/>
            <a:ext cx="10747665" cy="4577629"/>
          </a:xfrm>
        </p:spPr>
        <p:txBody>
          <a:bodyPr>
            <a:normAutofit/>
          </a:bodyPr>
          <a:lstStyle/>
          <a:p>
            <a:pPr marL="457200" lvl="1" indent="0">
              <a:buNone/>
            </a:pPr>
            <a:r>
              <a:rPr lang="en-US" sz="4000" i="1" dirty="0" smtClean="0"/>
              <a:t>I am more informed about the nature of racial inequality having completed this project</a:t>
            </a:r>
          </a:p>
          <a:p>
            <a:pPr marL="457200" lvl="1" indent="0">
              <a:buNone/>
            </a:pPr>
            <a:endParaRPr lang="en-US" sz="4000" b="1" i="1" dirty="0"/>
          </a:p>
          <a:p>
            <a:pPr marL="457200" lvl="1" indent="0">
              <a:buNone/>
            </a:pPr>
            <a:r>
              <a:rPr lang="en-US" sz="4000" dirty="0" smtClean="0"/>
              <a:t>Strongly agree</a:t>
            </a:r>
          </a:p>
          <a:p>
            <a:pPr marL="457200" lvl="1" indent="0">
              <a:buNone/>
            </a:pPr>
            <a:r>
              <a:rPr lang="en-US" sz="4000" dirty="0" smtClean="0"/>
              <a:t>Agree</a:t>
            </a:r>
          </a:p>
          <a:p>
            <a:pPr marL="457200" lvl="1" indent="0">
              <a:buNone/>
            </a:pPr>
            <a:r>
              <a:rPr lang="en-US" sz="4000" dirty="0" smtClean="0"/>
              <a:t>Disagree</a:t>
            </a:r>
          </a:p>
          <a:p>
            <a:pPr marL="457200" lvl="1" indent="0">
              <a:buNone/>
            </a:pPr>
            <a:r>
              <a:rPr lang="en-US" sz="4000" dirty="0" smtClean="0"/>
              <a:t>Strongly disagree</a:t>
            </a:r>
            <a:endParaRPr lang="en-US"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1848729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a:t>Question </a:t>
            </a:r>
            <a:r>
              <a:rPr lang="en-US" sz="4800" b="1" dirty="0" smtClean="0"/>
              <a:t>#4 (post-project only)</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17</a:t>
            </a:fld>
            <a:endParaRPr lang="en-US"/>
          </a:p>
        </p:txBody>
      </p:sp>
      <p:sp>
        <p:nvSpPr>
          <p:cNvPr id="5" name="Content Placeholder 2"/>
          <p:cNvSpPr>
            <a:spLocks noGrp="1"/>
          </p:cNvSpPr>
          <p:nvPr>
            <p:ph idx="1"/>
          </p:nvPr>
        </p:nvSpPr>
        <p:spPr>
          <a:xfrm>
            <a:off x="838199" y="1449098"/>
            <a:ext cx="10747665" cy="4577629"/>
          </a:xfrm>
        </p:spPr>
        <p:txBody>
          <a:bodyPr>
            <a:normAutofit/>
          </a:bodyPr>
          <a:lstStyle/>
          <a:p>
            <a:pPr marL="457200" lvl="1" indent="0">
              <a:buNone/>
            </a:pPr>
            <a:r>
              <a:rPr lang="en-US" sz="4000" i="1" dirty="0" smtClean="0"/>
              <a:t>The nature of racial inequality seems more complex after completing the project</a:t>
            </a:r>
          </a:p>
          <a:p>
            <a:pPr marL="457200" lvl="1" indent="0">
              <a:buNone/>
            </a:pPr>
            <a:endParaRPr lang="en-US" sz="4000" b="1" i="1" dirty="0"/>
          </a:p>
          <a:p>
            <a:pPr marL="457200" lvl="1" indent="0">
              <a:buNone/>
            </a:pPr>
            <a:r>
              <a:rPr lang="en-US" sz="4000" dirty="0" smtClean="0"/>
              <a:t>Strongly agree</a:t>
            </a:r>
          </a:p>
          <a:p>
            <a:pPr marL="457200" lvl="1" indent="0">
              <a:buNone/>
            </a:pPr>
            <a:r>
              <a:rPr lang="en-US" sz="4000" dirty="0" smtClean="0"/>
              <a:t>Agree</a:t>
            </a:r>
          </a:p>
          <a:p>
            <a:pPr marL="457200" lvl="1" indent="0">
              <a:buNone/>
            </a:pPr>
            <a:r>
              <a:rPr lang="en-US" sz="4000" dirty="0" smtClean="0"/>
              <a:t>Disagree</a:t>
            </a:r>
          </a:p>
          <a:p>
            <a:pPr marL="457200" lvl="1" indent="0">
              <a:buNone/>
            </a:pPr>
            <a:r>
              <a:rPr lang="en-US" sz="4000" dirty="0" smtClean="0"/>
              <a:t>Strongly disagree</a:t>
            </a:r>
            <a:endParaRPr lang="en-US"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283883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Question #1 (pre- and post-project)</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18</a:t>
            </a:fld>
            <a:endParaRPr lang="en-US"/>
          </a:p>
        </p:txBody>
      </p:sp>
      <p:sp>
        <p:nvSpPr>
          <p:cNvPr id="5" name="Content Placeholder 2"/>
          <p:cNvSpPr>
            <a:spLocks noGrp="1"/>
          </p:cNvSpPr>
          <p:nvPr>
            <p:ph idx="1"/>
          </p:nvPr>
        </p:nvSpPr>
        <p:spPr>
          <a:xfrm>
            <a:off x="838199" y="1449098"/>
            <a:ext cx="10747665" cy="4982875"/>
          </a:xfrm>
        </p:spPr>
        <p:txBody>
          <a:bodyPr>
            <a:normAutofit fontScale="92500" lnSpcReduction="10000"/>
          </a:bodyPr>
          <a:lstStyle/>
          <a:p>
            <a:pPr marL="457200" lvl="1" indent="0">
              <a:buNone/>
            </a:pPr>
            <a:r>
              <a:rPr lang="en-US" sz="2600" i="1" dirty="0" smtClean="0"/>
              <a:t>How </a:t>
            </a:r>
            <a:r>
              <a:rPr lang="en-US" sz="2600" i="1" dirty="0"/>
              <a:t>much progress toward Martin Luther King’s dream of racial equality do you think the U.S. has made over the last 50 years</a:t>
            </a:r>
            <a:r>
              <a:rPr lang="en-US" sz="2600" i="1" dirty="0" smtClean="0"/>
              <a:t>?</a:t>
            </a:r>
          </a:p>
          <a:p>
            <a:pPr marL="457200" lvl="1" indent="0">
              <a:buNone/>
            </a:pPr>
            <a:r>
              <a:rPr lang="en-US" i="1" dirty="0"/>
              <a:t/>
            </a:r>
            <a:br>
              <a:rPr lang="en-US" i="1" dirty="0"/>
            </a:br>
            <a:endParaRPr lang="en-US" i="1" dirty="0" smtClean="0"/>
          </a:p>
          <a:p>
            <a:pPr marL="457200" lvl="1" indent="0">
              <a:buNone/>
            </a:pPr>
            <a:endParaRPr lang="en-US" i="1" dirty="0"/>
          </a:p>
          <a:p>
            <a:pPr marL="457200" lvl="1" indent="0">
              <a:buNone/>
            </a:pPr>
            <a:endParaRPr lang="en-US" i="1" dirty="0" smtClean="0"/>
          </a:p>
          <a:p>
            <a:pPr marL="457200" lvl="1" indent="0">
              <a:buNone/>
            </a:pPr>
            <a:endParaRPr lang="en-US" i="1" dirty="0"/>
          </a:p>
          <a:p>
            <a:pPr marL="457200" lvl="1" indent="0">
              <a:buNone/>
            </a:pPr>
            <a:endParaRPr lang="en-US" i="1" dirty="0" smtClean="0"/>
          </a:p>
          <a:p>
            <a:pPr marL="457200" lvl="1" indent="0">
              <a:buNone/>
            </a:pPr>
            <a:endParaRPr lang="en-US" i="1" dirty="0"/>
          </a:p>
          <a:p>
            <a:pPr marL="457200" lvl="1" indent="0">
              <a:buNone/>
            </a:pPr>
            <a:endParaRPr lang="en-US" i="1" dirty="0" smtClean="0"/>
          </a:p>
          <a:p>
            <a:pPr marL="457200" lvl="1" indent="0">
              <a:buNone/>
            </a:pPr>
            <a:endParaRPr lang="en-US" i="1" dirty="0" smtClean="0"/>
          </a:p>
          <a:p>
            <a:pPr marL="457200" lvl="1" indent="0">
              <a:buNone/>
            </a:pPr>
            <a:endParaRPr lang="en-US" i="1" dirty="0"/>
          </a:p>
          <a:p>
            <a:pPr lvl="1"/>
            <a:r>
              <a:rPr lang="en-US" b="1" dirty="0" smtClean="0">
                <a:solidFill>
                  <a:srgbClr val="FFFF00"/>
                </a:solidFill>
                <a:effectLst>
                  <a:outerShdw blurRad="38100" dist="38100" dir="2700000" algn="tl">
                    <a:srgbClr val="000000">
                      <a:alpha val="43137"/>
                    </a:srgbClr>
                  </a:outerShdw>
                </a:effectLst>
              </a:rPr>
              <a:t>No change: 25</a:t>
            </a:r>
          </a:p>
          <a:p>
            <a:pPr lvl="1"/>
            <a:r>
              <a:rPr lang="en-US" b="1" dirty="0" smtClean="0">
                <a:solidFill>
                  <a:srgbClr val="FF0000"/>
                </a:solidFill>
              </a:rPr>
              <a:t>“Pessimistic” change: 13</a:t>
            </a:r>
          </a:p>
          <a:p>
            <a:pPr lvl="1"/>
            <a:r>
              <a:rPr lang="en-US" b="1" dirty="0" smtClean="0">
                <a:solidFill>
                  <a:srgbClr val="92D050"/>
                </a:solidFill>
              </a:rPr>
              <a:t>“Optimistic” change: 2</a:t>
            </a:r>
            <a:endParaRPr lang="en-US" b="1" dirty="0">
              <a:solidFill>
                <a:srgbClr val="92D050"/>
              </a:solidFill>
            </a:endParaRPr>
          </a:p>
          <a:p>
            <a:pPr marL="0" indent="0">
              <a:buNone/>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58906045"/>
              </p:ext>
            </p:extLst>
          </p:nvPr>
        </p:nvGraphicFramePr>
        <p:xfrm>
          <a:off x="1887682" y="2140526"/>
          <a:ext cx="7888640" cy="2784762"/>
        </p:xfrm>
        <a:graphic>
          <a:graphicData uri="http://schemas.openxmlformats.org/drawingml/2006/table">
            <a:tbl>
              <a:tblPr firstRow="1" firstCol="1" bandRow="1">
                <a:tableStyleId>{5940675A-B579-460E-94D1-54222C63F5DA}</a:tableStyleId>
              </a:tblPr>
              <a:tblGrid>
                <a:gridCol w="1577476"/>
                <a:gridCol w="1578736"/>
                <a:gridCol w="1577476"/>
                <a:gridCol w="1577476"/>
                <a:gridCol w="1577476"/>
              </a:tblGrid>
              <a:tr h="397823">
                <a:tc>
                  <a:txBody>
                    <a:bodyPr/>
                    <a:lstStyle/>
                    <a:p>
                      <a:pPr marL="0" marR="0" indent="0" algn="just">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gridSpan="4">
                  <a:txBody>
                    <a:bodyPr/>
                    <a:lstStyle/>
                    <a:p>
                      <a:pPr marL="0" marR="0" indent="0" algn="ctr">
                        <a:spcBef>
                          <a:spcPts val="0"/>
                        </a:spcBef>
                        <a:spcAft>
                          <a:spcPts val="0"/>
                        </a:spcAft>
                      </a:pPr>
                      <a:r>
                        <a:rPr lang="en-US" sz="2400" dirty="0" smtClean="0">
                          <a:effectLst/>
                        </a:rPr>
                        <a:t>Post-project responses</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795647">
                <a:tc>
                  <a:txBody>
                    <a:bodyPr/>
                    <a:lstStyle/>
                    <a:p>
                      <a:pPr marL="0" marR="0" indent="0" algn="just">
                        <a:spcBef>
                          <a:spcPts val="0"/>
                        </a:spcBef>
                        <a:spcAft>
                          <a:spcPts val="0"/>
                        </a:spcAft>
                      </a:pPr>
                      <a:r>
                        <a:rPr lang="en-US" sz="2400" dirty="0" smtClean="0">
                          <a:effectLst/>
                        </a:rPr>
                        <a:t>Pre-project </a:t>
                      </a:r>
                      <a:r>
                        <a:rPr lang="en-US" sz="2400" dirty="0">
                          <a:effectLst/>
                        </a:rPr>
                        <a:t>responses</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None at all</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A little</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Some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A lot</a:t>
                      </a:r>
                      <a:endParaRPr lang="en-US" sz="2400" dirty="0">
                        <a:effectLst/>
                        <a:latin typeface="Times New Roman" panose="02020603050405020304" pitchFamily="18" charset="0"/>
                        <a:ea typeface="Times New Roman" panose="02020603050405020304" pitchFamily="18" charset="0"/>
                      </a:endParaRPr>
                    </a:p>
                  </a:txBody>
                  <a:tcPr marL="68580" marR="68580" marT="0" marB="0"/>
                </a:tc>
              </a:tr>
              <a:tr h="397823">
                <a:tc>
                  <a:txBody>
                    <a:bodyPr/>
                    <a:lstStyle/>
                    <a:p>
                      <a:pPr marL="0" marR="0" indent="0" algn="just">
                        <a:spcBef>
                          <a:spcPts val="0"/>
                        </a:spcBef>
                        <a:spcAft>
                          <a:spcPts val="0"/>
                        </a:spcAft>
                      </a:pPr>
                      <a:r>
                        <a:rPr lang="en-US" sz="2400">
                          <a:effectLst/>
                        </a:rPr>
                        <a:t>None at all</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0</a:t>
                      </a:r>
                      <a:endParaRPr lang="en-US" sz="2400">
                        <a:effectLst/>
                        <a:latin typeface="Times New Roman" panose="02020603050405020304" pitchFamily="18" charset="0"/>
                        <a:ea typeface="Times New Roman" panose="02020603050405020304" pitchFamily="18" charset="0"/>
                      </a:endParaRPr>
                    </a:p>
                  </a:txBody>
                  <a:tcPr marL="68580" marR="68580" marT="0" marB="0"/>
                </a:tc>
              </a:tr>
              <a:tr h="397823">
                <a:tc>
                  <a:txBody>
                    <a:bodyPr/>
                    <a:lstStyle/>
                    <a:p>
                      <a:pPr marL="0" marR="0" indent="0" algn="just">
                        <a:spcBef>
                          <a:spcPts val="0"/>
                        </a:spcBef>
                        <a:spcAft>
                          <a:spcPts val="0"/>
                        </a:spcAft>
                      </a:pPr>
                      <a:r>
                        <a:rPr lang="en-US" sz="2400">
                          <a:effectLst/>
                        </a:rPr>
                        <a:t>A little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0</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1</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92D050"/>
                    </a:solidFill>
                  </a:tcPr>
                </a:tc>
                <a:tc>
                  <a:txBody>
                    <a:bodyPr/>
                    <a:lstStyle/>
                    <a:p>
                      <a:pPr marL="0" marR="0" indent="0" algn="ctr">
                        <a:spcBef>
                          <a:spcPts val="0"/>
                        </a:spcBef>
                        <a:spcAft>
                          <a:spcPts val="0"/>
                        </a:spcAft>
                      </a:pPr>
                      <a:r>
                        <a:rPr lang="en-US" sz="2400" dirty="0">
                          <a:effectLst/>
                        </a:rPr>
                        <a:t>0</a:t>
                      </a:r>
                      <a:endParaRPr lang="en-US" sz="2400" dirty="0">
                        <a:effectLst/>
                        <a:latin typeface="Times New Roman" panose="02020603050405020304" pitchFamily="18" charset="0"/>
                        <a:ea typeface="Times New Roman" panose="02020603050405020304" pitchFamily="18" charset="0"/>
                      </a:endParaRPr>
                    </a:p>
                  </a:txBody>
                  <a:tcPr marL="68580" marR="68580" marT="0" marB="0"/>
                </a:tc>
              </a:tr>
              <a:tr h="397823">
                <a:tc>
                  <a:txBody>
                    <a:bodyPr/>
                    <a:lstStyle/>
                    <a:p>
                      <a:pPr marL="0" marR="0" indent="0" algn="just">
                        <a:spcBef>
                          <a:spcPts val="0"/>
                        </a:spcBef>
                        <a:spcAft>
                          <a:spcPts val="0"/>
                        </a:spcAft>
                      </a:pPr>
                      <a:r>
                        <a:rPr lang="en-US" sz="2400">
                          <a:effectLst/>
                        </a:rPr>
                        <a:t>Some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0</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5</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FF0000"/>
                    </a:solidFill>
                  </a:tcPr>
                </a:tc>
                <a:tc>
                  <a:txBody>
                    <a:bodyPr/>
                    <a:lstStyle/>
                    <a:p>
                      <a:pPr marL="0" marR="0" indent="0" algn="ctr">
                        <a:spcBef>
                          <a:spcPts val="0"/>
                        </a:spcBef>
                        <a:spcAft>
                          <a:spcPts val="0"/>
                        </a:spcAft>
                      </a:pPr>
                      <a:r>
                        <a:rPr lang="en-US" sz="2400" dirty="0">
                          <a:effectLst/>
                        </a:rPr>
                        <a:t>14</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FFFF00"/>
                    </a:solidFill>
                  </a:tcPr>
                </a:tc>
                <a:tc>
                  <a:txBody>
                    <a:bodyPr/>
                    <a:lstStyle/>
                    <a:p>
                      <a:pPr marL="0" marR="0" indent="0" algn="ctr">
                        <a:spcBef>
                          <a:spcPts val="0"/>
                        </a:spcBef>
                        <a:spcAft>
                          <a:spcPts val="0"/>
                        </a:spcAft>
                      </a:pPr>
                      <a:r>
                        <a:rPr lang="en-US" sz="2400" dirty="0">
                          <a:effectLst/>
                        </a:rPr>
                        <a:t>1</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92D050"/>
                    </a:solidFill>
                  </a:tcPr>
                </a:tc>
              </a:tr>
              <a:tr h="397823">
                <a:tc>
                  <a:txBody>
                    <a:bodyPr/>
                    <a:lstStyle/>
                    <a:p>
                      <a:pPr marL="0" marR="0" indent="0" algn="just">
                        <a:spcBef>
                          <a:spcPts val="0"/>
                        </a:spcBef>
                        <a:spcAft>
                          <a:spcPts val="0"/>
                        </a:spcAft>
                      </a:pPr>
                      <a:r>
                        <a:rPr lang="en-US" sz="2400" dirty="0">
                          <a:effectLst/>
                        </a:rPr>
                        <a:t>A lot</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a:effectLst/>
                        </a:rPr>
                        <a:t>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400" dirty="0">
                          <a:effectLst/>
                        </a:rPr>
                        <a:t>1</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FF0000"/>
                    </a:solidFill>
                  </a:tcPr>
                </a:tc>
                <a:tc>
                  <a:txBody>
                    <a:bodyPr/>
                    <a:lstStyle/>
                    <a:p>
                      <a:pPr marL="0" marR="0" indent="0" algn="ctr">
                        <a:spcBef>
                          <a:spcPts val="0"/>
                        </a:spcBef>
                        <a:spcAft>
                          <a:spcPts val="0"/>
                        </a:spcAft>
                      </a:pPr>
                      <a:r>
                        <a:rPr lang="en-US" sz="2400" dirty="0">
                          <a:effectLst/>
                        </a:rPr>
                        <a:t>7</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FF0000"/>
                    </a:solidFill>
                  </a:tcPr>
                </a:tc>
                <a:tc>
                  <a:txBody>
                    <a:bodyPr/>
                    <a:lstStyle/>
                    <a:p>
                      <a:pPr marL="0" marR="0" indent="0" algn="ctr">
                        <a:spcBef>
                          <a:spcPts val="0"/>
                        </a:spcBef>
                        <a:spcAft>
                          <a:spcPts val="0"/>
                        </a:spcAft>
                      </a:pPr>
                      <a:r>
                        <a:rPr lang="en-US" sz="2400" dirty="0">
                          <a:effectLst/>
                        </a:rPr>
                        <a:t>9</a:t>
                      </a:r>
                      <a:endParaRPr lang="en-US" sz="2400" dirty="0">
                        <a:effectLst/>
                        <a:latin typeface="Times New Roman" panose="02020603050405020304" pitchFamily="18" charset="0"/>
                        <a:ea typeface="Times New Roman" panose="02020603050405020304" pitchFamily="18" charset="0"/>
                      </a:endParaRPr>
                    </a:p>
                  </a:txBody>
                  <a:tcPr marL="68580" marR="68580" marT="0" marB="0">
                    <a:solidFill>
                      <a:srgbClr val="FFFF00"/>
                    </a:solidFill>
                  </a:tcPr>
                </a:tc>
              </a:tr>
            </a:tbl>
          </a:graphicData>
        </a:graphic>
      </p:graphicFrame>
    </p:spTree>
    <p:extLst>
      <p:ext uri="{BB962C8B-B14F-4D97-AF65-F5344CB8AC3E}">
        <p14:creationId xmlns:p14="http://schemas.microsoft.com/office/powerpoint/2010/main" val="629231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Question #2 (pre- and post-project)</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19</a:t>
            </a:fld>
            <a:endParaRPr lang="en-US"/>
          </a:p>
        </p:txBody>
      </p:sp>
      <p:sp>
        <p:nvSpPr>
          <p:cNvPr id="5" name="Content Placeholder 2"/>
          <p:cNvSpPr>
            <a:spLocks noGrp="1"/>
          </p:cNvSpPr>
          <p:nvPr>
            <p:ph idx="1"/>
          </p:nvPr>
        </p:nvSpPr>
        <p:spPr>
          <a:xfrm>
            <a:off x="838199" y="1449098"/>
            <a:ext cx="10747665" cy="4577629"/>
          </a:xfrm>
        </p:spPr>
        <p:txBody>
          <a:bodyPr>
            <a:normAutofit fontScale="92500" lnSpcReduction="20000"/>
          </a:bodyPr>
          <a:lstStyle/>
          <a:p>
            <a:pPr marL="457200" lvl="1" indent="0">
              <a:buNone/>
            </a:pPr>
            <a:r>
              <a:rPr lang="en-US" sz="3000" i="1" dirty="0" smtClean="0"/>
              <a:t>How </a:t>
            </a:r>
            <a:r>
              <a:rPr lang="en-US" sz="3000" i="1" dirty="0"/>
              <a:t>much </a:t>
            </a:r>
            <a:r>
              <a:rPr lang="en-US" sz="3000" i="1" dirty="0" smtClean="0"/>
              <a:t>more needs to be done in order to achieve racial equality?</a:t>
            </a:r>
            <a:endParaRPr lang="en-US" sz="3000" i="1" dirty="0"/>
          </a:p>
          <a:p>
            <a:pPr marL="0" indent="0">
              <a:buNone/>
            </a:pPr>
            <a:endParaRPr lang="en-US" sz="4000" dirty="0" smtClean="0"/>
          </a:p>
          <a:p>
            <a:pPr marL="0" indent="0">
              <a:buNone/>
            </a:pPr>
            <a:endParaRPr lang="en-US" sz="4000" dirty="0"/>
          </a:p>
          <a:p>
            <a:pPr marL="0" indent="0">
              <a:buNone/>
            </a:pPr>
            <a:endParaRPr lang="en-US" sz="4000" dirty="0" smtClean="0"/>
          </a:p>
          <a:p>
            <a:pPr marL="0" indent="0">
              <a:buNone/>
            </a:pPr>
            <a:endParaRPr lang="en-US" sz="4000" dirty="0"/>
          </a:p>
          <a:p>
            <a:pPr marL="0" indent="0">
              <a:buNone/>
            </a:pPr>
            <a:endParaRPr lang="en-US" sz="4000" dirty="0" smtClean="0"/>
          </a:p>
          <a:p>
            <a:pPr marL="0" indent="0">
              <a:buNone/>
            </a:pPr>
            <a:endParaRPr lang="en-US" sz="4000" dirty="0"/>
          </a:p>
          <a:p>
            <a:pPr lvl="1"/>
            <a:r>
              <a:rPr lang="en-US" b="1" dirty="0">
                <a:solidFill>
                  <a:srgbClr val="FFFF00"/>
                </a:solidFill>
                <a:effectLst>
                  <a:outerShdw blurRad="38100" dist="38100" dir="2700000" algn="tl">
                    <a:srgbClr val="000000">
                      <a:alpha val="43137"/>
                    </a:srgbClr>
                  </a:outerShdw>
                </a:effectLst>
              </a:rPr>
              <a:t>No change: </a:t>
            </a:r>
            <a:r>
              <a:rPr lang="en-US" b="1" dirty="0" smtClean="0">
                <a:solidFill>
                  <a:srgbClr val="FFFF00"/>
                </a:solidFill>
                <a:effectLst>
                  <a:outerShdw blurRad="38100" dist="38100" dir="2700000" algn="tl">
                    <a:srgbClr val="000000">
                      <a:alpha val="43137"/>
                    </a:srgbClr>
                  </a:outerShdw>
                </a:effectLst>
              </a:rPr>
              <a:t>21</a:t>
            </a:r>
            <a:endParaRPr lang="en-US" b="1" dirty="0">
              <a:solidFill>
                <a:srgbClr val="FFFF00"/>
              </a:solidFill>
              <a:effectLst>
                <a:outerShdw blurRad="38100" dist="38100" dir="2700000" algn="tl">
                  <a:srgbClr val="000000">
                    <a:alpha val="43137"/>
                  </a:srgbClr>
                </a:outerShdw>
              </a:effectLst>
            </a:endParaRPr>
          </a:p>
          <a:p>
            <a:pPr lvl="1"/>
            <a:r>
              <a:rPr lang="en-US" b="1" dirty="0" smtClean="0">
                <a:solidFill>
                  <a:srgbClr val="FF0000"/>
                </a:solidFill>
              </a:rPr>
              <a:t>“Pessimistic” </a:t>
            </a:r>
            <a:r>
              <a:rPr lang="en-US" b="1" dirty="0">
                <a:solidFill>
                  <a:srgbClr val="FF0000"/>
                </a:solidFill>
              </a:rPr>
              <a:t>change: 13</a:t>
            </a:r>
          </a:p>
          <a:p>
            <a:pPr lvl="1"/>
            <a:r>
              <a:rPr lang="en-US" b="1" dirty="0" smtClean="0">
                <a:solidFill>
                  <a:srgbClr val="92D050"/>
                </a:solidFill>
              </a:rPr>
              <a:t>“Optimistic” </a:t>
            </a:r>
            <a:r>
              <a:rPr lang="en-US" b="1" dirty="0">
                <a:solidFill>
                  <a:srgbClr val="92D050"/>
                </a:solidFill>
              </a:rPr>
              <a:t>change: </a:t>
            </a:r>
            <a:r>
              <a:rPr lang="en-US" b="1" dirty="0" smtClean="0">
                <a:solidFill>
                  <a:srgbClr val="92D050"/>
                </a:solidFill>
              </a:rPr>
              <a:t>4</a:t>
            </a:r>
            <a:endParaRPr lang="en-US" b="1" dirty="0">
              <a:solidFill>
                <a:srgbClr val="92D050"/>
              </a:solidFill>
            </a:endParaRPr>
          </a:p>
          <a:p>
            <a:pPr marL="0" indent="0">
              <a:buNone/>
            </a:pPr>
            <a:endParaRPr lang="en-US" sz="4000" dirty="0" smtClean="0"/>
          </a:p>
          <a:p>
            <a:pPr marL="0" indent="0">
              <a:buNone/>
            </a:pPr>
            <a:endParaRPr lang="en-US" sz="4000" dirty="0"/>
          </a:p>
          <a:p>
            <a:pPr marL="0" indent="0">
              <a:buNone/>
            </a:pPr>
            <a:endParaRPr lang="en-US" sz="4000" dirty="0" smtClean="0"/>
          </a:p>
          <a:p>
            <a:pPr marL="0" indent="0">
              <a:buNone/>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144837410"/>
              </p:ext>
            </p:extLst>
          </p:nvPr>
        </p:nvGraphicFramePr>
        <p:xfrm>
          <a:off x="1610592" y="2005440"/>
          <a:ext cx="8371608" cy="2784762"/>
        </p:xfrm>
        <a:graphic>
          <a:graphicData uri="http://schemas.openxmlformats.org/drawingml/2006/table">
            <a:tbl>
              <a:tblPr firstRow="1" firstCol="1" bandRow="1">
                <a:tableStyleId>{5940675A-B579-460E-94D1-54222C63F5DA}</a:tableStyleId>
              </a:tblPr>
              <a:tblGrid>
                <a:gridCol w="1674054"/>
                <a:gridCol w="1675392"/>
                <a:gridCol w="1674054"/>
                <a:gridCol w="1674054"/>
                <a:gridCol w="1674054"/>
              </a:tblGrid>
              <a:tr h="397823">
                <a:tc>
                  <a:txBody>
                    <a:bodyPr/>
                    <a:lstStyle/>
                    <a:p>
                      <a:pPr marL="0" marR="0" indent="0" algn="just">
                        <a:spcBef>
                          <a:spcPts val="0"/>
                        </a:spcBef>
                        <a:spcAft>
                          <a:spcPts val="0"/>
                        </a:spcAft>
                      </a:pPr>
                      <a:r>
                        <a:rPr lang="en-US" sz="2400" dirty="0">
                          <a:effectLst/>
                          <a:latin typeface="Calibri "/>
                          <a:ea typeface="Times New Roman" panose="02020603050405020304" pitchFamily="18" charset="0"/>
                        </a:rPr>
                        <a:t> </a:t>
                      </a:r>
                    </a:p>
                  </a:txBody>
                  <a:tcPr marL="68580" marR="68580" marT="0" marB="0"/>
                </a:tc>
                <a:tc gridSpan="4">
                  <a:txBody>
                    <a:bodyPr/>
                    <a:lstStyle/>
                    <a:p>
                      <a:pPr marL="0" marR="0" indent="0" algn="ctr">
                        <a:spcBef>
                          <a:spcPts val="0"/>
                        </a:spcBef>
                        <a:spcAft>
                          <a:spcPts val="0"/>
                        </a:spcAft>
                      </a:pPr>
                      <a:r>
                        <a:rPr lang="en-US" sz="2400" dirty="0" smtClean="0">
                          <a:effectLst/>
                          <a:latin typeface="Calibri "/>
                          <a:ea typeface="Times New Roman" panose="02020603050405020304" pitchFamily="18" charset="0"/>
                        </a:rPr>
                        <a:t>Post-project </a:t>
                      </a:r>
                      <a:r>
                        <a:rPr lang="en-US" sz="2400" dirty="0">
                          <a:effectLst/>
                          <a:latin typeface="Calibri "/>
                          <a:ea typeface="Times New Roman" panose="02020603050405020304" pitchFamily="18" charset="0"/>
                        </a:rPr>
                        <a:t>responses</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795647">
                <a:tc>
                  <a:txBody>
                    <a:bodyPr/>
                    <a:lstStyle/>
                    <a:p>
                      <a:pPr marL="0" marR="0" indent="0" algn="just">
                        <a:spcBef>
                          <a:spcPts val="0"/>
                        </a:spcBef>
                        <a:spcAft>
                          <a:spcPts val="0"/>
                        </a:spcAft>
                      </a:pPr>
                      <a:r>
                        <a:rPr lang="en-US" sz="2400" dirty="0" smtClean="0">
                          <a:effectLst/>
                          <a:latin typeface="Calibri "/>
                          <a:ea typeface="Times New Roman" panose="02020603050405020304" pitchFamily="18" charset="0"/>
                        </a:rPr>
                        <a:t>Pre-project </a:t>
                      </a:r>
                      <a:r>
                        <a:rPr lang="en-US" sz="2400" dirty="0">
                          <a:effectLst/>
                          <a:latin typeface="Calibri "/>
                          <a:ea typeface="Times New Roman" panose="02020603050405020304" pitchFamily="18" charset="0"/>
                        </a:rPr>
                        <a:t>responses</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None at all</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A little</a:t>
                      </a:r>
                    </a:p>
                  </a:txBody>
                  <a:tcPr marL="68580" marR="68580" marT="0" marB="0"/>
                </a:tc>
                <a:tc>
                  <a:txBody>
                    <a:bodyPr/>
                    <a:lstStyle/>
                    <a:p>
                      <a:pPr marL="0" marR="0" indent="0" algn="ctr">
                        <a:spcBef>
                          <a:spcPts val="0"/>
                        </a:spcBef>
                        <a:spcAft>
                          <a:spcPts val="0"/>
                        </a:spcAft>
                      </a:pPr>
                      <a:r>
                        <a:rPr lang="en-US" sz="2400">
                          <a:effectLst/>
                          <a:latin typeface="Calibri "/>
                          <a:ea typeface="Times New Roman" panose="02020603050405020304" pitchFamily="18" charset="0"/>
                        </a:rPr>
                        <a:t>Some</a:t>
                      </a:r>
                    </a:p>
                  </a:txBody>
                  <a:tcPr marL="68580" marR="68580" marT="0" marB="0"/>
                </a:tc>
                <a:tc>
                  <a:txBody>
                    <a:bodyPr/>
                    <a:lstStyle/>
                    <a:p>
                      <a:pPr marL="0" marR="0" indent="0" algn="ctr">
                        <a:spcBef>
                          <a:spcPts val="0"/>
                        </a:spcBef>
                        <a:spcAft>
                          <a:spcPts val="0"/>
                        </a:spcAft>
                      </a:pPr>
                      <a:r>
                        <a:rPr lang="en-US" sz="2400">
                          <a:effectLst/>
                          <a:latin typeface="Calibri "/>
                          <a:ea typeface="Times New Roman" panose="02020603050405020304" pitchFamily="18" charset="0"/>
                        </a:rPr>
                        <a:t>A lot</a:t>
                      </a:r>
                    </a:p>
                  </a:txBody>
                  <a:tcPr marL="68580" marR="68580" marT="0" marB="0"/>
                </a:tc>
              </a:tr>
              <a:tr h="397823">
                <a:tc>
                  <a:txBody>
                    <a:bodyPr/>
                    <a:lstStyle/>
                    <a:p>
                      <a:pPr marL="0" marR="0" indent="0" algn="just">
                        <a:spcBef>
                          <a:spcPts val="0"/>
                        </a:spcBef>
                        <a:spcAft>
                          <a:spcPts val="0"/>
                        </a:spcAft>
                      </a:pPr>
                      <a:r>
                        <a:rPr lang="en-US" sz="2400">
                          <a:effectLst/>
                          <a:latin typeface="Calibri "/>
                          <a:ea typeface="Times New Roman" panose="02020603050405020304" pitchFamily="18" charset="0"/>
                        </a:rPr>
                        <a:t>None at all</a:t>
                      </a:r>
                    </a:p>
                  </a:txBody>
                  <a:tcPr marL="68580" marR="68580" marT="0" marB="0"/>
                </a:tc>
                <a:tc>
                  <a:txBody>
                    <a:bodyPr/>
                    <a:lstStyle/>
                    <a:p>
                      <a:pPr marL="0" marR="0" indent="0" algn="ctr">
                        <a:spcBef>
                          <a:spcPts val="0"/>
                        </a:spcBef>
                        <a:spcAft>
                          <a:spcPts val="0"/>
                        </a:spcAft>
                      </a:pPr>
                      <a:r>
                        <a:rPr lang="en-US" sz="240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1</a:t>
                      </a:r>
                    </a:p>
                  </a:txBody>
                  <a:tcPr marL="68580" marR="68580" marT="0" marB="0">
                    <a:solidFill>
                      <a:srgbClr val="FF0000"/>
                    </a:solidFill>
                  </a:tcPr>
                </a:tc>
              </a:tr>
              <a:tr h="397823">
                <a:tc>
                  <a:txBody>
                    <a:bodyPr/>
                    <a:lstStyle/>
                    <a:p>
                      <a:pPr marL="0" marR="0" indent="0" algn="just">
                        <a:spcBef>
                          <a:spcPts val="0"/>
                        </a:spcBef>
                        <a:spcAft>
                          <a:spcPts val="0"/>
                        </a:spcAft>
                      </a:pPr>
                      <a:r>
                        <a:rPr lang="en-US" sz="2400">
                          <a:effectLst/>
                          <a:latin typeface="Calibri "/>
                          <a:ea typeface="Times New Roman" panose="02020603050405020304" pitchFamily="18" charset="0"/>
                        </a:rPr>
                        <a:t>A little</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4</a:t>
                      </a:r>
                    </a:p>
                  </a:txBody>
                  <a:tcPr marL="68580" marR="68580" marT="0" marB="0">
                    <a:solidFill>
                      <a:srgbClr val="FF0000"/>
                    </a:solidFill>
                  </a:tcPr>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0</a:t>
                      </a:r>
                    </a:p>
                  </a:txBody>
                  <a:tcPr marL="68580" marR="68580" marT="0" marB="0"/>
                </a:tc>
              </a:tr>
              <a:tr h="397823">
                <a:tc>
                  <a:txBody>
                    <a:bodyPr/>
                    <a:lstStyle/>
                    <a:p>
                      <a:pPr marL="0" marR="0" indent="0" algn="just">
                        <a:spcBef>
                          <a:spcPts val="0"/>
                        </a:spcBef>
                        <a:spcAft>
                          <a:spcPts val="0"/>
                        </a:spcAft>
                      </a:pPr>
                      <a:r>
                        <a:rPr lang="en-US" sz="2400">
                          <a:effectLst/>
                          <a:latin typeface="Calibri "/>
                          <a:ea typeface="Times New Roman" panose="02020603050405020304" pitchFamily="18" charset="0"/>
                        </a:rPr>
                        <a:t>Some</a:t>
                      </a:r>
                    </a:p>
                  </a:txBody>
                  <a:tcPr marL="68580" marR="68580" marT="0" marB="0"/>
                </a:tc>
                <a:tc>
                  <a:txBody>
                    <a:bodyPr/>
                    <a:lstStyle/>
                    <a:p>
                      <a:pPr marL="0" marR="0" indent="0" algn="ctr">
                        <a:spcBef>
                          <a:spcPts val="0"/>
                        </a:spcBef>
                        <a:spcAft>
                          <a:spcPts val="0"/>
                        </a:spcAft>
                      </a:pPr>
                      <a:r>
                        <a:rPr lang="en-US" sz="240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2</a:t>
                      </a:r>
                    </a:p>
                  </a:txBody>
                  <a:tcPr marL="68580" marR="68580" marT="0" marB="0">
                    <a:solidFill>
                      <a:srgbClr val="92D050"/>
                    </a:solidFill>
                  </a:tcPr>
                </a:tc>
                <a:tc>
                  <a:txBody>
                    <a:bodyPr/>
                    <a:lstStyle/>
                    <a:p>
                      <a:pPr marL="0" marR="0" indent="0" algn="ctr">
                        <a:spcBef>
                          <a:spcPts val="0"/>
                        </a:spcBef>
                        <a:spcAft>
                          <a:spcPts val="0"/>
                        </a:spcAft>
                      </a:pPr>
                      <a:r>
                        <a:rPr lang="en-US" sz="2400">
                          <a:effectLst/>
                          <a:latin typeface="Calibri "/>
                          <a:ea typeface="Times New Roman" panose="02020603050405020304" pitchFamily="18" charset="0"/>
                        </a:rPr>
                        <a:t>8</a:t>
                      </a:r>
                    </a:p>
                  </a:txBody>
                  <a:tcPr marL="68580" marR="68580" marT="0" marB="0">
                    <a:solidFill>
                      <a:srgbClr val="FFFF00"/>
                    </a:solidFill>
                  </a:tcPr>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8</a:t>
                      </a:r>
                    </a:p>
                  </a:txBody>
                  <a:tcPr marL="68580" marR="68580" marT="0" marB="0">
                    <a:solidFill>
                      <a:srgbClr val="FF0000"/>
                    </a:solidFill>
                  </a:tcPr>
                </a:tc>
              </a:tr>
              <a:tr h="397823">
                <a:tc>
                  <a:txBody>
                    <a:bodyPr/>
                    <a:lstStyle/>
                    <a:p>
                      <a:pPr marL="0" marR="0" indent="0" algn="just">
                        <a:spcBef>
                          <a:spcPts val="0"/>
                        </a:spcBef>
                        <a:spcAft>
                          <a:spcPts val="0"/>
                        </a:spcAft>
                      </a:pPr>
                      <a:r>
                        <a:rPr lang="en-US" sz="2400">
                          <a:effectLst/>
                          <a:latin typeface="Calibri "/>
                          <a:ea typeface="Times New Roman" panose="02020603050405020304" pitchFamily="18" charset="0"/>
                        </a:rPr>
                        <a:t>A lot</a:t>
                      </a:r>
                    </a:p>
                  </a:txBody>
                  <a:tcPr marL="68580" marR="68580" marT="0" marB="0"/>
                </a:tc>
                <a:tc>
                  <a:txBody>
                    <a:bodyPr/>
                    <a:lstStyle/>
                    <a:p>
                      <a:pPr marL="0" marR="0" indent="0" algn="ctr">
                        <a:spcBef>
                          <a:spcPts val="0"/>
                        </a:spcBef>
                        <a:spcAft>
                          <a:spcPts val="0"/>
                        </a:spcAft>
                      </a:pPr>
                      <a:r>
                        <a:rPr lang="en-US" sz="2400">
                          <a:effectLst/>
                          <a:latin typeface="Calibri "/>
                          <a:ea typeface="Times New Roman" panose="02020603050405020304" pitchFamily="18" charset="0"/>
                        </a:rPr>
                        <a:t>0</a:t>
                      </a:r>
                    </a:p>
                  </a:txBody>
                  <a:tcPr marL="68580" marR="68580" marT="0" marB="0"/>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1</a:t>
                      </a:r>
                    </a:p>
                  </a:txBody>
                  <a:tcPr marL="68580" marR="68580" marT="0" marB="0">
                    <a:solidFill>
                      <a:srgbClr val="92D050"/>
                    </a:solidFill>
                  </a:tcPr>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1</a:t>
                      </a:r>
                    </a:p>
                  </a:txBody>
                  <a:tcPr marL="68580" marR="68580" marT="0" marB="0">
                    <a:solidFill>
                      <a:srgbClr val="92D050"/>
                    </a:solidFill>
                  </a:tcPr>
                </a:tc>
                <a:tc>
                  <a:txBody>
                    <a:bodyPr/>
                    <a:lstStyle/>
                    <a:p>
                      <a:pPr marL="0" marR="0" indent="0" algn="ctr">
                        <a:spcBef>
                          <a:spcPts val="0"/>
                        </a:spcBef>
                        <a:spcAft>
                          <a:spcPts val="0"/>
                        </a:spcAft>
                      </a:pPr>
                      <a:r>
                        <a:rPr lang="en-US" sz="2400" dirty="0">
                          <a:effectLst/>
                          <a:latin typeface="Calibri "/>
                          <a:ea typeface="Times New Roman" panose="02020603050405020304" pitchFamily="18" charset="0"/>
                        </a:rPr>
                        <a:t>13</a:t>
                      </a:r>
                    </a:p>
                  </a:txBody>
                  <a:tcPr marL="68580" marR="68580" marT="0" marB="0">
                    <a:solidFill>
                      <a:srgbClr val="FFFF00"/>
                    </a:solidFill>
                  </a:tcPr>
                </a:tc>
              </a:tr>
            </a:tbl>
          </a:graphicData>
        </a:graphic>
      </p:graphicFrame>
    </p:spTree>
    <p:extLst>
      <p:ext uri="{BB962C8B-B14F-4D97-AF65-F5344CB8AC3E}">
        <p14:creationId xmlns:p14="http://schemas.microsoft.com/office/powerpoint/2010/main" val="1673321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smtClean="0"/>
              <a:t>JUSTICE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4000" dirty="0" smtClean="0"/>
              <a:t>“justice </a:t>
            </a:r>
            <a:r>
              <a:rPr lang="en-US" sz="4000" dirty="0"/>
              <a:t>in terms of the distribution of wealth, opportunities, and privileges within a society</a:t>
            </a:r>
            <a:r>
              <a:rPr lang="en-US" sz="4000" dirty="0" smtClean="0"/>
              <a:t>.”</a:t>
            </a:r>
            <a:endParaRPr lang="en-US" sz="4000" dirty="0"/>
          </a:p>
        </p:txBody>
      </p:sp>
    </p:spTree>
    <p:extLst>
      <p:ext uri="{BB962C8B-B14F-4D97-AF65-F5344CB8AC3E}">
        <p14:creationId xmlns:p14="http://schemas.microsoft.com/office/powerpoint/2010/main" val="2409364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Question #3 (post-project only)</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20</a:t>
            </a:fld>
            <a:endParaRPr lang="en-US"/>
          </a:p>
        </p:txBody>
      </p:sp>
      <p:sp>
        <p:nvSpPr>
          <p:cNvPr id="5" name="Content Placeholder 2"/>
          <p:cNvSpPr>
            <a:spLocks noGrp="1"/>
          </p:cNvSpPr>
          <p:nvPr>
            <p:ph idx="1"/>
          </p:nvPr>
        </p:nvSpPr>
        <p:spPr>
          <a:xfrm>
            <a:off x="838199" y="1449098"/>
            <a:ext cx="10747665" cy="4577629"/>
          </a:xfrm>
        </p:spPr>
        <p:txBody>
          <a:bodyPr>
            <a:normAutofit/>
          </a:bodyPr>
          <a:lstStyle/>
          <a:p>
            <a:pPr marL="457200" lvl="1" indent="0">
              <a:buNone/>
            </a:pPr>
            <a:r>
              <a:rPr lang="en-US" sz="3200" i="1" dirty="0"/>
              <a:t>I am more informed about the nature of racial inequality having completed this project</a:t>
            </a:r>
          </a:p>
          <a:p>
            <a:pPr marL="0" indent="0">
              <a:buNone/>
            </a:pPr>
            <a:endParaRPr lang="en-US" sz="4000" dirty="0" smtClean="0"/>
          </a:p>
          <a:p>
            <a:pPr marL="0" indent="0">
              <a:buNone/>
            </a:pPr>
            <a:endParaRPr lang="en-US" sz="4000" dirty="0"/>
          </a:p>
          <a:p>
            <a:pPr marL="0" indent="0">
              <a:buNone/>
            </a:pPr>
            <a:endParaRPr lang="en-US" sz="4000" dirty="0" smtClean="0"/>
          </a:p>
          <a:p>
            <a:pPr marL="0" indent="0">
              <a:buNone/>
            </a:pPr>
            <a:endParaRPr lang="en-US" sz="4000" dirty="0" smtClean="0"/>
          </a:p>
          <a:p>
            <a:pPr marL="0" indent="0">
              <a:buNone/>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pic>
        <p:nvPicPr>
          <p:cNvPr id="10" name="Picture 9"/>
          <p:cNvPicPr>
            <a:picLocks noChangeAspect="1"/>
          </p:cNvPicPr>
          <p:nvPr/>
        </p:nvPicPr>
        <p:blipFill>
          <a:blip r:embed="rId2"/>
          <a:stretch>
            <a:fillRect/>
          </a:stretch>
        </p:blipFill>
        <p:spPr>
          <a:xfrm>
            <a:off x="2202873" y="2430861"/>
            <a:ext cx="7335982" cy="4162817"/>
          </a:xfrm>
          <a:prstGeom prst="rect">
            <a:avLst/>
          </a:prstGeom>
        </p:spPr>
      </p:pic>
    </p:spTree>
    <p:extLst>
      <p:ext uri="{BB962C8B-B14F-4D97-AF65-F5344CB8AC3E}">
        <p14:creationId xmlns:p14="http://schemas.microsoft.com/office/powerpoint/2010/main" val="1415137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Question #4 (post-project only)</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21</a:t>
            </a:fld>
            <a:endParaRPr lang="en-US"/>
          </a:p>
        </p:txBody>
      </p:sp>
      <p:sp>
        <p:nvSpPr>
          <p:cNvPr id="5" name="Content Placeholder 2"/>
          <p:cNvSpPr>
            <a:spLocks noGrp="1"/>
          </p:cNvSpPr>
          <p:nvPr>
            <p:ph idx="1"/>
          </p:nvPr>
        </p:nvSpPr>
        <p:spPr>
          <a:xfrm>
            <a:off x="838199" y="1449098"/>
            <a:ext cx="10747665" cy="4577629"/>
          </a:xfrm>
        </p:spPr>
        <p:txBody>
          <a:bodyPr>
            <a:normAutofit/>
          </a:bodyPr>
          <a:lstStyle/>
          <a:p>
            <a:pPr marL="457200" lvl="1" indent="0">
              <a:buNone/>
            </a:pPr>
            <a:r>
              <a:rPr lang="en-US" sz="3200" i="1" dirty="0"/>
              <a:t>The nature of racial inequality seems more complex after completing the project</a:t>
            </a:r>
          </a:p>
          <a:p>
            <a:pPr marL="0" indent="0">
              <a:buNone/>
            </a:pPr>
            <a:endParaRPr lang="en-US" sz="4000" dirty="0" smtClean="0"/>
          </a:p>
          <a:p>
            <a:pPr marL="0" indent="0">
              <a:buNone/>
            </a:pPr>
            <a:endParaRPr lang="en-US" sz="4000" dirty="0"/>
          </a:p>
          <a:p>
            <a:pPr marL="0" indent="0">
              <a:buNone/>
            </a:pPr>
            <a:endParaRPr lang="en-US" sz="4000" dirty="0" smtClean="0"/>
          </a:p>
          <a:p>
            <a:pPr marL="0" indent="0">
              <a:buNone/>
            </a:pPr>
            <a:endParaRPr lang="en-US" sz="4000" dirty="0" smtClean="0"/>
          </a:p>
          <a:p>
            <a:pPr marL="0" indent="0">
              <a:buNone/>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pic>
        <p:nvPicPr>
          <p:cNvPr id="6" name="Picture 5"/>
          <p:cNvPicPr>
            <a:picLocks noChangeAspect="1"/>
          </p:cNvPicPr>
          <p:nvPr/>
        </p:nvPicPr>
        <p:blipFill>
          <a:blip r:embed="rId2"/>
          <a:stretch>
            <a:fillRect/>
          </a:stretch>
        </p:blipFill>
        <p:spPr>
          <a:xfrm>
            <a:off x="2312844" y="2615166"/>
            <a:ext cx="7236402" cy="4106309"/>
          </a:xfrm>
          <a:prstGeom prst="rect">
            <a:avLst/>
          </a:prstGeom>
        </p:spPr>
      </p:pic>
    </p:spTree>
    <p:extLst>
      <p:ext uri="{BB962C8B-B14F-4D97-AF65-F5344CB8AC3E}">
        <p14:creationId xmlns:p14="http://schemas.microsoft.com/office/powerpoint/2010/main" val="1511549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Introductory statistics: Project #2</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22</a:t>
            </a:fld>
            <a:endParaRPr lang="en-US"/>
          </a:p>
        </p:txBody>
      </p:sp>
      <p:sp>
        <p:nvSpPr>
          <p:cNvPr id="5" name="Content Placeholder 2"/>
          <p:cNvSpPr>
            <a:spLocks noGrp="1"/>
          </p:cNvSpPr>
          <p:nvPr>
            <p:ph idx="1"/>
          </p:nvPr>
        </p:nvSpPr>
        <p:spPr>
          <a:xfrm>
            <a:off x="838199" y="1548245"/>
            <a:ext cx="10872355" cy="4628718"/>
          </a:xfrm>
        </p:spPr>
        <p:txBody>
          <a:bodyPr>
            <a:normAutofit lnSpcReduction="10000"/>
          </a:bodyPr>
          <a:lstStyle/>
          <a:p>
            <a:pPr marL="514350" indent="-514350">
              <a:buFont typeface="+mj-lt"/>
              <a:buAutoNum type="arabicPeriod"/>
            </a:pPr>
            <a:r>
              <a:rPr lang="en-US" sz="4000" dirty="0" smtClean="0"/>
              <a:t>Promote growth in quantitative proficiency</a:t>
            </a:r>
          </a:p>
          <a:p>
            <a:pPr lvl="1"/>
            <a:r>
              <a:rPr lang="en-US" sz="3600" dirty="0" smtClean="0"/>
              <a:t>Example of Fisher’s Exact Test</a:t>
            </a:r>
          </a:p>
          <a:p>
            <a:pPr marL="971550" lvl="1" indent="-514350">
              <a:buFont typeface="+mj-lt"/>
              <a:buAutoNum type="arabicPeriod"/>
            </a:pPr>
            <a:endParaRPr lang="en-US" sz="3600" dirty="0" smtClean="0"/>
          </a:p>
          <a:p>
            <a:pPr marL="514350" indent="-514350">
              <a:buFont typeface="+mj-lt"/>
              <a:buAutoNum type="arabicPeriod"/>
            </a:pPr>
            <a:r>
              <a:rPr lang="en-US" sz="4000" dirty="0" smtClean="0"/>
              <a:t>Educate about social inequity</a:t>
            </a:r>
          </a:p>
          <a:p>
            <a:pPr lvl="1"/>
            <a:r>
              <a:rPr lang="en-US" sz="3600" dirty="0" smtClean="0"/>
              <a:t>Learn about the “School-to-prison pipeline”</a:t>
            </a:r>
          </a:p>
          <a:p>
            <a:pPr marL="971550" lvl="1" indent="-514350">
              <a:buFont typeface="+mj-lt"/>
              <a:buAutoNum type="arabicPeriod"/>
            </a:pPr>
            <a:endParaRPr lang="en-US" sz="3600" dirty="0" smtClean="0"/>
          </a:p>
          <a:p>
            <a:pPr marL="514350" indent="-514350">
              <a:buFont typeface="+mj-lt"/>
              <a:buAutoNum type="arabicPeriod"/>
            </a:pPr>
            <a:r>
              <a:rPr lang="en-US" sz="4000" dirty="0" smtClean="0"/>
              <a:t>Reflect on findings…</a:t>
            </a:r>
          </a:p>
          <a:p>
            <a:pPr lvl="1"/>
            <a:r>
              <a:rPr lang="en-US" sz="3200" dirty="0" smtClean="0"/>
              <a:t>…through open-ended essay-type questions</a:t>
            </a:r>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286472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Introductory statistics: Project #2</a:t>
            </a:r>
            <a:endParaRPr lang="en-US" sz="4800" dirty="0"/>
          </a:p>
        </p:txBody>
      </p:sp>
      <p:sp>
        <p:nvSpPr>
          <p:cNvPr id="3" name="Slide Number Placeholder 2"/>
          <p:cNvSpPr>
            <a:spLocks noGrp="1"/>
          </p:cNvSpPr>
          <p:nvPr>
            <p:ph type="sldNum" sz="quarter" idx="12"/>
          </p:nvPr>
        </p:nvSpPr>
        <p:spPr/>
        <p:txBody>
          <a:bodyPr/>
          <a:lstStyle/>
          <a:p>
            <a:fld id="{FB882541-102A-4FCD-9FC7-F3C6CA417EB7}" type="slidenum">
              <a:rPr lang="en-US" smtClean="0"/>
              <a:t>23</a:t>
            </a:fld>
            <a:endParaRPr lang="en-US"/>
          </a:p>
        </p:txBody>
      </p:sp>
      <p:pic>
        <p:nvPicPr>
          <p:cNvPr id="1026" name="Picture 2" descr="http://www.scsk12.org/schools/adolescent.alt/site/images/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07" y="1580355"/>
            <a:ext cx="2821488" cy="28340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clipartpanda.com/prison-clipart-ja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627" y="1373692"/>
            <a:ext cx="3404047" cy="340404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617085" y="3211830"/>
            <a:ext cx="4052445" cy="34290"/>
          </a:xfrm>
          <a:prstGeom prst="straightConnector1">
            <a:avLst/>
          </a:prstGeom>
          <a:ln w="447675">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47458" y="3000088"/>
            <a:ext cx="3366961" cy="430887"/>
          </a:xfrm>
          <a:prstGeom prst="rect">
            <a:avLst/>
          </a:prstGeom>
          <a:noFill/>
        </p:spPr>
        <p:txBody>
          <a:bodyPr wrap="square" rtlCol="0">
            <a:spAutoFit/>
          </a:bodyPr>
          <a:lstStyle/>
          <a:p>
            <a:r>
              <a:rPr lang="en-US" sz="2200" dirty="0" smtClean="0">
                <a:solidFill>
                  <a:schemeClr val="bg1"/>
                </a:solidFill>
              </a:rPr>
              <a:t>School-to-prison pipeline</a:t>
            </a:r>
            <a:endParaRPr lang="en-US" sz="2200" dirty="0">
              <a:solidFill>
                <a:schemeClr val="bg1"/>
              </a:solidFill>
            </a:endParaRPr>
          </a:p>
        </p:txBody>
      </p:sp>
      <p:sp>
        <p:nvSpPr>
          <p:cNvPr id="17" name="Content Placeholder 2"/>
          <p:cNvSpPr>
            <a:spLocks noGrp="1"/>
          </p:cNvSpPr>
          <p:nvPr>
            <p:ph idx="1"/>
          </p:nvPr>
        </p:nvSpPr>
        <p:spPr>
          <a:xfrm>
            <a:off x="497897" y="4694761"/>
            <a:ext cx="11196205" cy="1967229"/>
          </a:xfrm>
        </p:spPr>
        <p:txBody>
          <a:bodyPr>
            <a:normAutofit lnSpcReduction="10000"/>
          </a:bodyPr>
          <a:lstStyle/>
          <a:p>
            <a:r>
              <a:rPr lang="en-US" sz="3200" dirty="0" smtClean="0"/>
              <a:t>Children </a:t>
            </a:r>
            <a:r>
              <a:rPr lang="en-US" sz="3200" dirty="0" smtClean="0"/>
              <a:t>pushed out of school more likely to end up in criminal justice </a:t>
            </a:r>
            <a:r>
              <a:rPr lang="en-US" sz="3200" dirty="0" smtClean="0"/>
              <a:t>system</a:t>
            </a:r>
          </a:p>
          <a:p>
            <a:r>
              <a:rPr lang="en-US" sz="3200" dirty="0"/>
              <a:t>Black children are more likely than white children to be disciplined with out-of-school suspensions</a:t>
            </a:r>
          </a:p>
          <a:p>
            <a:endParaRPr lang="en-US" sz="3200"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629998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Introductory statistics: Project #2</a:t>
            </a:r>
            <a:endParaRPr lang="en-US" sz="4800" dirty="0"/>
          </a:p>
        </p:txBody>
      </p:sp>
      <p:pic>
        <p:nvPicPr>
          <p:cNvPr id="6" name="Picture 5"/>
          <p:cNvPicPr>
            <a:picLocks noChangeAspect="1"/>
          </p:cNvPicPr>
          <p:nvPr/>
        </p:nvPicPr>
        <p:blipFill>
          <a:blip r:embed="rId2"/>
          <a:stretch>
            <a:fillRect/>
          </a:stretch>
        </p:blipFill>
        <p:spPr>
          <a:xfrm>
            <a:off x="2902806" y="4101360"/>
            <a:ext cx="6313584" cy="2151485"/>
          </a:xfrm>
          <a:prstGeom prst="rect">
            <a:avLst/>
          </a:prstGeom>
        </p:spPr>
      </p:pic>
      <p:sp>
        <p:nvSpPr>
          <p:cNvPr id="3" name="Slide Number Placeholder 2"/>
          <p:cNvSpPr>
            <a:spLocks noGrp="1"/>
          </p:cNvSpPr>
          <p:nvPr>
            <p:ph type="sldNum" sz="quarter" idx="12"/>
          </p:nvPr>
        </p:nvSpPr>
        <p:spPr/>
        <p:txBody>
          <a:bodyPr/>
          <a:lstStyle/>
          <a:p>
            <a:fld id="{FB882541-102A-4FCD-9FC7-F3C6CA417EB7}" type="slidenum">
              <a:rPr lang="en-US" smtClean="0"/>
              <a:t>24</a:t>
            </a:fld>
            <a:endParaRPr lang="en-US"/>
          </a:p>
        </p:txBody>
      </p:sp>
      <p:sp>
        <p:nvSpPr>
          <p:cNvPr id="4" name="TextBox 3"/>
          <p:cNvSpPr txBox="1"/>
          <p:nvPr/>
        </p:nvSpPr>
        <p:spPr>
          <a:xfrm>
            <a:off x="645110" y="1805623"/>
            <a:ext cx="10901779"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Data from U.S. Department of Education Office of Civil Rights</a:t>
            </a:r>
          </a:p>
          <a:p>
            <a:pPr marL="914400" lvl="1" indent="-457200">
              <a:buFont typeface="Courier New" panose="02070309020205020404" pitchFamily="49" charset="0"/>
              <a:buChar char="o"/>
            </a:pPr>
            <a:r>
              <a:rPr lang="en-US" sz="3200" dirty="0" smtClean="0">
                <a:hlinkClick r:id="rId3"/>
              </a:rPr>
              <a:t>http://ocrdata.ed.gov</a:t>
            </a:r>
            <a:endParaRPr lang="en-US" sz="3200" dirty="0"/>
          </a:p>
          <a:p>
            <a:pPr marL="457200" indent="-457200">
              <a:buFont typeface="Arial" panose="020B0604020202020204" pitchFamily="34" charset="0"/>
              <a:buChar char="•"/>
            </a:pPr>
            <a:r>
              <a:rPr lang="en-US" sz="3200" dirty="0" smtClean="0"/>
              <a:t>Suspension status for all black and white students at Winona Senior High School </a:t>
            </a:r>
          </a:p>
        </p:txBody>
      </p:sp>
    </p:spTree>
    <p:extLst>
      <p:ext uri="{BB962C8B-B14F-4D97-AF65-F5344CB8AC3E}">
        <p14:creationId xmlns:p14="http://schemas.microsoft.com/office/powerpoint/2010/main" val="1234631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b="58757"/>
          <a:stretch/>
        </p:blipFill>
        <p:spPr>
          <a:xfrm>
            <a:off x="2027872" y="1383868"/>
            <a:ext cx="8330565" cy="2347670"/>
          </a:xfrm>
          <a:prstGeom prst="rect">
            <a:avLst/>
          </a:prstGeom>
        </p:spPr>
      </p:pic>
      <p:sp>
        <p:nvSpPr>
          <p:cNvPr id="2" name="Slide Number Placeholder 1"/>
          <p:cNvSpPr>
            <a:spLocks noGrp="1"/>
          </p:cNvSpPr>
          <p:nvPr>
            <p:ph type="sldNum" sz="quarter" idx="12"/>
          </p:nvPr>
        </p:nvSpPr>
        <p:spPr/>
        <p:txBody>
          <a:bodyPr/>
          <a:lstStyle/>
          <a:p>
            <a:fld id="{FB882541-102A-4FCD-9FC7-F3C6CA417EB7}" type="slidenum">
              <a:rPr lang="en-US" smtClean="0"/>
              <a:t>25</a:t>
            </a:fld>
            <a:endParaRPr lang="en-US"/>
          </a:p>
        </p:txBody>
      </p:sp>
      <p:sp>
        <p:nvSpPr>
          <p:cNvPr id="4" name="Title 1"/>
          <p:cNvSpPr>
            <a:spLocks noGrp="1"/>
          </p:cNvSpPr>
          <p:nvPr>
            <p:ph type="title"/>
          </p:nvPr>
        </p:nvSpPr>
        <p:spPr>
          <a:xfrm>
            <a:off x="838200" y="365125"/>
            <a:ext cx="10515600" cy="1325563"/>
          </a:xfrm>
        </p:spPr>
        <p:txBody>
          <a:bodyPr>
            <a:normAutofit/>
          </a:bodyPr>
          <a:lstStyle/>
          <a:p>
            <a:r>
              <a:rPr lang="en-US" sz="4800" b="1" dirty="0" smtClean="0"/>
              <a:t>Introductory statistics: Project #2</a:t>
            </a:r>
            <a:endParaRPr lang="en-US" sz="4800" dirty="0"/>
          </a:p>
        </p:txBody>
      </p:sp>
      <p:pic>
        <p:nvPicPr>
          <p:cNvPr id="5" name="Picture 4"/>
          <p:cNvPicPr>
            <a:picLocks noChangeAspect="1"/>
          </p:cNvPicPr>
          <p:nvPr/>
        </p:nvPicPr>
        <p:blipFill rotWithShape="1">
          <a:blip r:embed="rId2"/>
          <a:srcRect t="40701"/>
          <a:stretch/>
        </p:blipFill>
        <p:spPr>
          <a:xfrm>
            <a:off x="2125026" y="3424718"/>
            <a:ext cx="8136255" cy="3296757"/>
          </a:xfrm>
          <a:prstGeom prst="rect">
            <a:avLst/>
          </a:prstGeom>
        </p:spPr>
      </p:pic>
    </p:spTree>
    <p:extLst>
      <p:ext uri="{BB962C8B-B14F-4D97-AF65-F5344CB8AC3E}">
        <p14:creationId xmlns:p14="http://schemas.microsoft.com/office/powerpoint/2010/main" val="247595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748790"/>
            <a:ext cx="10576560" cy="4428173"/>
          </a:xfrm>
        </p:spPr>
        <p:txBody>
          <a:bodyPr/>
          <a:lstStyle/>
          <a:p>
            <a:pPr marL="514350" indent="-514350">
              <a:buFont typeface="+mj-lt"/>
              <a:buAutoNum type="arabicPeriod"/>
            </a:pPr>
            <a:r>
              <a:rPr lang="en-US" dirty="0"/>
              <a:t>Write 3-4 sentences summarizing your findings, as if you were reporting them to a WSHS administrator or at a parent-teacher meeting.  What “action steps” might you recommend to school administrators and teachers as a result of your findings</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dirty="0" smtClean="0"/>
              <a:t>What do you think about using suspension as a method of disciplining bad behavior?  </a:t>
            </a:r>
            <a:endParaRPr lang="en-US" dirty="0"/>
          </a:p>
        </p:txBody>
      </p:sp>
      <p:sp>
        <p:nvSpPr>
          <p:cNvPr id="2" name="Slide Number Placeholder 1"/>
          <p:cNvSpPr>
            <a:spLocks noGrp="1"/>
          </p:cNvSpPr>
          <p:nvPr>
            <p:ph type="sldNum" sz="quarter" idx="12"/>
          </p:nvPr>
        </p:nvSpPr>
        <p:spPr/>
        <p:txBody>
          <a:bodyPr/>
          <a:lstStyle/>
          <a:p>
            <a:fld id="{FB882541-102A-4FCD-9FC7-F3C6CA417EB7}" type="slidenum">
              <a:rPr lang="en-US" smtClean="0"/>
              <a:t>26</a:t>
            </a:fld>
            <a:endParaRPr lang="en-US"/>
          </a:p>
        </p:txBody>
      </p:sp>
      <p:sp>
        <p:nvSpPr>
          <p:cNvPr id="4" name="Title 1"/>
          <p:cNvSpPr>
            <a:spLocks noGrp="1"/>
          </p:cNvSpPr>
          <p:nvPr>
            <p:ph type="title"/>
          </p:nvPr>
        </p:nvSpPr>
        <p:spPr>
          <a:xfrm>
            <a:off x="838200" y="365125"/>
            <a:ext cx="10515600" cy="1325563"/>
          </a:xfrm>
        </p:spPr>
        <p:txBody>
          <a:bodyPr>
            <a:normAutofit/>
          </a:bodyPr>
          <a:lstStyle/>
          <a:p>
            <a:r>
              <a:rPr lang="en-US" sz="4800" b="1" dirty="0" smtClean="0"/>
              <a:t>Introductory statistics: Project #2</a:t>
            </a:r>
            <a:endParaRPr lang="en-US" sz="4800" dirty="0"/>
          </a:p>
        </p:txBody>
      </p:sp>
    </p:spTree>
    <p:extLst>
      <p:ext uri="{BB962C8B-B14F-4D97-AF65-F5344CB8AC3E}">
        <p14:creationId xmlns:p14="http://schemas.microsoft.com/office/powerpoint/2010/main" val="3994473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3338"/>
          </a:xfrm>
        </p:spPr>
        <p:txBody>
          <a:bodyPr>
            <a:normAutofit fontScale="90000"/>
          </a:bodyPr>
          <a:lstStyle/>
          <a:p>
            <a:r>
              <a:rPr lang="en-US" dirty="0" smtClean="0"/>
              <a:t>Project 3: State expenditure on developmentally disabled Californians</a:t>
            </a:r>
            <a:endParaRPr lang="en-US" dirty="0"/>
          </a:p>
        </p:txBody>
      </p:sp>
      <p:pic>
        <p:nvPicPr>
          <p:cNvPr id="4" name="Picture 3"/>
          <p:cNvPicPr>
            <a:picLocks noChangeAspect="1"/>
          </p:cNvPicPr>
          <p:nvPr/>
        </p:nvPicPr>
        <p:blipFill>
          <a:blip r:embed="rId2"/>
          <a:stretch>
            <a:fillRect/>
          </a:stretch>
        </p:blipFill>
        <p:spPr>
          <a:xfrm>
            <a:off x="737703" y="2339665"/>
            <a:ext cx="11134902" cy="3285484"/>
          </a:xfrm>
          <a:prstGeom prst="rect">
            <a:avLst/>
          </a:prstGeom>
        </p:spPr>
      </p:pic>
      <p:sp>
        <p:nvSpPr>
          <p:cNvPr id="5" name="Slide Number Placeholder 4"/>
          <p:cNvSpPr>
            <a:spLocks noGrp="1"/>
          </p:cNvSpPr>
          <p:nvPr>
            <p:ph type="sldNum" sz="quarter" idx="12"/>
          </p:nvPr>
        </p:nvSpPr>
        <p:spPr/>
        <p:txBody>
          <a:bodyPr/>
          <a:lstStyle/>
          <a:p>
            <a:fld id="{FB882541-102A-4FCD-9FC7-F3C6CA417EB7}" type="slidenum">
              <a:rPr lang="en-US" smtClean="0"/>
              <a:t>27</a:t>
            </a:fld>
            <a:endParaRPr lang="en-US"/>
          </a:p>
        </p:txBody>
      </p:sp>
    </p:spTree>
    <p:extLst>
      <p:ext uri="{BB962C8B-B14F-4D97-AF65-F5344CB8AC3E}">
        <p14:creationId xmlns:p14="http://schemas.microsoft.com/office/powerpoint/2010/main" val="431297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Project </a:t>
            </a:r>
            <a:r>
              <a:rPr lang="en-US" sz="4800" b="1" dirty="0" smtClean="0"/>
              <a:t>#2</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28</a:t>
            </a:fld>
            <a:endParaRPr lang="en-US"/>
          </a:p>
        </p:txBody>
      </p:sp>
      <p:sp>
        <p:nvSpPr>
          <p:cNvPr id="5" name="Content Placeholder 2"/>
          <p:cNvSpPr>
            <a:spLocks noGrp="1"/>
          </p:cNvSpPr>
          <p:nvPr>
            <p:ph idx="1"/>
          </p:nvPr>
        </p:nvSpPr>
        <p:spPr>
          <a:xfrm>
            <a:off x="838199" y="1548245"/>
            <a:ext cx="10872355" cy="4628718"/>
          </a:xfrm>
        </p:spPr>
        <p:txBody>
          <a:bodyPr>
            <a:normAutofit lnSpcReduction="10000"/>
          </a:bodyPr>
          <a:lstStyle/>
          <a:p>
            <a:pPr marL="514350" indent="-514350">
              <a:buFont typeface="+mj-lt"/>
              <a:buAutoNum type="arabicPeriod"/>
            </a:pPr>
            <a:r>
              <a:rPr lang="en-US" sz="4000" dirty="0" smtClean="0"/>
              <a:t>Promote growth in quantitative proficiency</a:t>
            </a:r>
          </a:p>
          <a:p>
            <a:pPr lvl="1"/>
            <a:r>
              <a:rPr lang="en-US" sz="3600" dirty="0" smtClean="0"/>
              <a:t>Importance of the “third variable”</a:t>
            </a:r>
            <a:endParaRPr lang="en-US" sz="3600" dirty="0" smtClean="0"/>
          </a:p>
          <a:p>
            <a:pPr marL="971550" lvl="1" indent="-514350">
              <a:buFont typeface="+mj-lt"/>
              <a:buAutoNum type="arabicPeriod"/>
            </a:pPr>
            <a:endParaRPr lang="en-US" sz="3600" dirty="0" smtClean="0"/>
          </a:p>
          <a:p>
            <a:pPr marL="514350" indent="-514350">
              <a:buFont typeface="+mj-lt"/>
              <a:buAutoNum type="arabicPeriod"/>
            </a:pPr>
            <a:r>
              <a:rPr lang="en-US" sz="4000" dirty="0" smtClean="0"/>
              <a:t>Educate about social inequity</a:t>
            </a:r>
          </a:p>
          <a:p>
            <a:pPr lvl="1"/>
            <a:r>
              <a:rPr lang="en-US" sz="3600" dirty="0" smtClean="0"/>
              <a:t>Discrimination is not always what it seems</a:t>
            </a:r>
            <a:endParaRPr lang="en-US" sz="3600" dirty="0" smtClean="0"/>
          </a:p>
          <a:p>
            <a:pPr marL="971550" lvl="1" indent="-514350">
              <a:buFont typeface="+mj-lt"/>
              <a:buAutoNum type="arabicPeriod"/>
            </a:pPr>
            <a:endParaRPr lang="en-US" sz="3600" dirty="0" smtClean="0"/>
          </a:p>
          <a:p>
            <a:pPr marL="514350" indent="-514350">
              <a:buFont typeface="+mj-lt"/>
              <a:buAutoNum type="arabicPeriod"/>
            </a:pPr>
            <a:r>
              <a:rPr lang="en-US" sz="4000" dirty="0" smtClean="0"/>
              <a:t>Reflect on findings…</a:t>
            </a:r>
          </a:p>
          <a:p>
            <a:pPr lvl="1"/>
            <a:r>
              <a:rPr lang="en-US" sz="3200" dirty="0" smtClean="0"/>
              <a:t>…through </a:t>
            </a:r>
            <a:r>
              <a:rPr lang="en-US" sz="3200" dirty="0" smtClean="0"/>
              <a:t>one “synthesis paragraph”</a:t>
            </a:r>
            <a:endParaRPr lang="en-US" sz="3200"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3143280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33525" y="357187"/>
            <a:ext cx="9124950" cy="6143625"/>
          </a:xfrm>
          <a:prstGeom prst="rect">
            <a:avLst/>
          </a:prstGeom>
        </p:spPr>
      </p:pic>
      <p:sp>
        <p:nvSpPr>
          <p:cNvPr id="4" name="Slide Number Placeholder 3"/>
          <p:cNvSpPr>
            <a:spLocks noGrp="1"/>
          </p:cNvSpPr>
          <p:nvPr>
            <p:ph type="sldNum" sz="quarter" idx="12"/>
          </p:nvPr>
        </p:nvSpPr>
        <p:spPr/>
        <p:txBody>
          <a:bodyPr/>
          <a:lstStyle/>
          <a:p>
            <a:fld id="{FB882541-102A-4FCD-9FC7-F3C6CA417EB7}" type="slidenum">
              <a:rPr lang="en-US" smtClean="0"/>
              <a:t>29</a:t>
            </a:fld>
            <a:endParaRPr lang="en-US"/>
          </a:p>
        </p:txBody>
      </p:sp>
    </p:spTree>
    <p:extLst>
      <p:ext uri="{BB962C8B-B14F-4D97-AF65-F5344CB8AC3E}">
        <p14:creationId xmlns:p14="http://schemas.microsoft.com/office/powerpoint/2010/main" val="1089197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6188" y="260205"/>
            <a:ext cx="3294910" cy="2749887"/>
          </a:xfrm>
          <a:prstGeom prst="rect">
            <a:avLst/>
          </a:prstGeom>
        </p:spPr>
      </p:pic>
      <p:pic>
        <p:nvPicPr>
          <p:cNvPr id="3" name="Picture 2"/>
          <p:cNvPicPr>
            <a:picLocks noChangeAspect="1"/>
          </p:cNvPicPr>
          <p:nvPr/>
        </p:nvPicPr>
        <p:blipFill>
          <a:blip r:embed="rId3"/>
          <a:stretch>
            <a:fillRect/>
          </a:stretch>
        </p:blipFill>
        <p:spPr>
          <a:xfrm>
            <a:off x="5160549" y="166687"/>
            <a:ext cx="6821676" cy="2470098"/>
          </a:xfrm>
          <a:prstGeom prst="rect">
            <a:avLst/>
          </a:prstGeom>
        </p:spPr>
      </p:pic>
      <p:pic>
        <p:nvPicPr>
          <p:cNvPr id="4" name="Picture 3"/>
          <p:cNvPicPr>
            <a:picLocks noChangeAspect="1"/>
          </p:cNvPicPr>
          <p:nvPr/>
        </p:nvPicPr>
        <p:blipFill>
          <a:blip r:embed="rId4"/>
          <a:stretch>
            <a:fillRect/>
          </a:stretch>
        </p:blipFill>
        <p:spPr>
          <a:xfrm>
            <a:off x="1039989" y="3200399"/>
            <a:ext cx="3787308" cy="3345873"/>
          </a:xfrm>
          <a:prstGeom prst="rect">
            <a:avLst/>
          </a:prstGeom>
        </p:spPr>
      </p:pic>
      <p:pic>
        <p:nvPicPr>
          <p:cNvPr id="5" name="Picture 4"/>
          <p:cNvPicPr>
            <a:picLocks noChangeAspect="1"/>
          </p:cNvPicPr>
          <p:nvPr/>
        </p:nvPicPr>
        <p:blipFill>
          <a:blip r:embed="rId5"/>
          <a:stretch>
            <a:fillRect/>
          </a:stretch>
        </p:blipFill>
        <p:spPr>
          <a:xfrm>
            <a:off x="5160549" y="2865727"/>
            <a:ext cx="5977978" cy="3763673"/>
          </a:xfrm>
          <a:prstGeom prst="rect">
            <a:avLst/>
          </a:prstGeom>
        </p:spPr>
      </p:pic>
      <p:sp>
        <p:nvSpPr>
          <p:cNvPr id="6" name="TextBox 5"/>
          <p:cNvSpPr txBox="1"/>
          <p:nvPr/>
        </p:nvSpPr>
        <p:spPr>
          <a:xfrm>
            <a:off x="2958128" y="1443300"/>
            <a:ext cx="6106209" cy="1015663"/>
          </a:xfrm>
          <a:prstGeom prst="rect">
            <a:avLst/>
          </a:prstGeom>
          <a:solidFill>
            <a:schemeClr val="bg1"/>
          </a:solidFill>
        </p:spPr>
        <p:txBody>
          <a:bodyPr wrap="square" rtlCol="0">
            <a:spAutoFit/>
          </a:bodyPr>
          <a:lstStyle/>
          <a:p>
            <a:r>
              <a:rPr lang="en-US" sz="6000" b="1" dirty="0" smtClean="0">
                <a:solidFill>
                  <a:srgbClr val="FF0000"/>
                </a:solidFill>
              </a:rPr>
              <a:t>#</a:t>
            </a:r>
            <a:r>
              <a:rPr lang="en-US" sz="6000" b="1" dirty="0" err="1" smtClean="0">
                <a:solidFill>
                  <a:srgbClr val="FF0000"/>
                </a:solidFill>
              </a:rPr>
              <a:t>BlackLivesMatter</a:t>
            </a:r>
            <a:endParaRPr lang="en-US" sz="6000" b="1" dirty="0">
              <a:solidFill>
                <a:srgbClr val="FF0000"/>
              </a:solidFill>
            </a:endParaRPr>
          </a:p>
        </p:txBody>
      </p:sp>
      <p:sp>
        <p:nvSpPr>
          <p:cNvPr id="7" name="TextBox 6"/>
          <p:cNvSpPr txBox="1"/>
          <p:nvPr/>
        </p:nvSpPr>
        <p:spPr>
          <a:xfrm>
            <a:off x="3365105" y="3913398"/>
            <a:ext cx="5292254" cy="1015663"/>
          </a:xfrm>
          <a:prstGeom prst="rect">
            <a:avLst/>
          </a:prstGeom>
          <a:solidFill>
            <a:schemeClr val="bg1"/>
          </a:solidFill>
        </p:spPr>
        <p:txBody>
          <a:bodyPr wrap="square" rtlCol="0">
            <a:spAutoFit/>
          </a:bodyPr>
          <a:lstStyle/>
          <a:p>
            <a:r>
              <a:rPr lang="en-US" sz="6000" b="1" dirty="0" smtClean="0">
                <a:solidFill>
                  <a:srgbClr val="FF0000"/>
                </a:solidFill>
              </a:rPr>
              <a:t>#</a:t>
            </a:r>
            <a:r>
              <a:rPr lang="en-US" sz="6000" b="1" dirty="0" err="1" smtClean="0">
                <a:solidFill>
                  <a:srgbClr val="FF0000"/>
                </a:solidFill>
              </a:rPr>
              <a:t>AllLivesMatter</a:t>
            </a:r>
            <a:endParaRPr lang="en-US" sz="6000" b="1" dirty="0">
              <a:solidFill>
                <a:srgbClr val="FF0000"/>
              </a:solidFill>
            </a:endParaRPr>
          </a:p>
        </p:txBody>
      </p:sp>
    </p:spTree>
    <p:extLst>
      <p:ext uri="{BB962C8B-B14F-4D97-AF65-F5344CB8AC3E}">
        <p14:creationId xmlns:p14="http://schemas.microsoft.com/office/powerpoint/2010/main" val="305488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5412" y="304800"/>
            <a:ext cx="9401175" cy="6248400"/>
          </a:xfrm>
          <a:prstGeom prst="rect">
            <a:avLst/>
          </a:prstGeom>
        </p:spPr>
      </p:pic>
      <p:sp>
        <p:nvSpPr>
          <p:cNvPr id="4" name="Slide Number Placeholder 3"/>
          <p:cNvSpPr>
            <a:spLocks noGrp="1"/>
          </p:cNvSpPr>
          <p:nvPr>
            <p:ph type="sldNum" sz="quarter" idx="12"/>
          </p:nvPr>
        </p:nvSpPr>
        <p:spPr/>
        <p:txBody>
          <a:bodyPr/>
          <a:lstStyle/>
          <a:p>
            <a:fld id="{FB882541-102A-4FCD-9FC7-F3C6CA417EB7}" type="slidenum">
              <a:rPr lang="en-US" smtClean="0"/>
              <a:t>30</a:t>
            </a:fld>
            <a:endParaRPr lang="en-US"/>
          </a:p>
        </p:txBody>
      </p:sp>
    </p:spTree>
    <p:extLst>
      <p:ext uri="{BB962C8B-B14F-4D97-AF65-F5344CB8AC3E}">
        <p14:creationId xmlns:p14="http://schemas.microsoft.com/office/powerpoint/2010/main" val="4187905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6812" y="304800"/>
            <a:ext cx="9858375" cy="6248400"/>
          </a:xfrm>
          <a:prstGeom prst="rect">
            <a:avLst/>
          </a:prstGeom>
        </p:spPr>
      </p:pic>
      <p:sp>
        <p:nvSpPr>
          <p:cNvPr id="3" name="Slide Number Placeholder 2"/>
          <p:cNvSpPr>
            <a:spLocks noGrp="1"/>
          </p:cNvSpPr>
          <p:nvPr>
            <p:ph type="sldNum" sz="quarter" idx="12"/>
          </p:nvPr>
        </p:nvSpPr>
        <p:spPr/>
        <p:txBody>
          <a:bodyPr/>
          <a:lstStyle/>
          <a:p>
            <a:fld id="{FB882541-102A-4FCD-9FC7-F3C6CA417EB7}" type="slidenum">
              <a:rPr lang="en-US" smtClean="0"/>
              <a:t>31</a:t>
            </a:fld>
            <a:endParaRPr lang="en-US"/>
          </a:p>
        </p:txBody>
      </p:sp>
    </p:spTree>
    <p:extLst>
      <p:ext uri="{BB962C8B-B14F-4D97-AF65-F5344CB8AC3E}">
        <p14:creationId xmlns:p14="http://schemas.microsoft.com/office/powerpoint/2010/main" val="443390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B882541-102A-4FCD-9FC7-F3C6CA417EB7}" type="slidenum">
              <a:rPr lang="en-US" smtClean="0"/>
              <a:t>32</a:t>
            </a:fld>
            <a:endParaRPr lang="en-US"/>
          </a:p>
        </p:txBody>
      </p:sp>
      <p:pic>
        <p:nvPicPr>
          <p:cNvPr id="4" name="Picture 3"/>
          <p:cNvPicPr>
            <a:picLocks noChangeAspect="1"/>
          </p:cNvPicPr>
          <p:nvPr/>
        </p:nvPicPr>
        <p:blipFill>
          <a:blip r:embed="rId2"/>
          <a:stretch>
            <a:fillRect/>
          </a:stretch>
        </p:blipFill>
        <p:spPr>
          <a:xfrm>
            <a:off x="912008" y="267446"/>
            <a:ext cx="10441792" cy="5824882"/>
          </a:xfrm>
          <a:prstGeom prst="rect">
            <a:avLst/>
          </a:prstGeom>
        </p:spPr>
      </p:pic>
    </p:spTree>
    <p:extLst>
      <p:ext uri="{BB962C8B-B14F-4D97-AF65-F5344CB8AC3E}">
        <p14:creationId xmlns:p14="http://schemas.microsoft.com/office/powerpoint/2010/main" val="1639733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0817" y="1496290"/>
            <a:ext cx="9185563" cy="3046988"/>
          </a:xfrm>
          <a:prstGeom prst="rect">
            <a:avLst/>
          </a:prstGeom>
          <a:noFill/>
        </p:spPr>
        <p:txBody>
          <a:bodyPr wrap="square" rtlCol="0">
            <a:spAutoFit/>
          </a:bodyPr>
          <a:lstStyle/>
          <a:p>
            <a:r>
              <a:rPr lang="en-US" sz="3200" i="1" dirty="0"/>
              <a:t>Write a paragraph clearly summarizing your “big picture” findings, and stating whether you believe these data provide evidence of discrimination.  If you think there is discrimination, describe the nature of the discrimination.  If you do not, clearly explain why not.  </a:t>
            </a:r>
            <a:endParaRPr lang="en-US" sz="3200" dirty="0"/>
          </a:p>
        </p:txBody>
      </p:sp>
    </p:spTree>
    <p:extLst>
      <p:ext uri="{BB962C8B-B14F-4D97-AF65-F5344CB8AC3E}">
        <p14:creationId xmlns:p14="http://schemas.microsoft.com/office/powerpoint/2010/main" val="2868339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Future work</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34</a:t>
            </a:fld>
            <a:endParaRPr lang="en-US"/>
          </a:p>
        </p:txBody>
      </p:sp>
      <p:sp>
        <p:nvSpPr>
          <p:cNvPr id="5" name="Content Placeholder 2"/>
          <p:cNvSpPr>
            <a:spLocks noGrp="1"/>
          </p:cNvSpPr>
          <p:nvPr>
            <p:ph idx="1"/>
          </p:nvPr>
        </p:nvSpPr>
        <p:spPr>
          <a:xfrm>
            <a:off x="838199" y="1449098"/>
            <a:ext cx="10747665" cy="4577629"/>
          </a:xfrm>
        </p:spPr>
        <p:txBody>
          <a:bodyPr>
            <a:normAutofit fontScale="55000" lnSpcReduction="20000"/>
          </a:bodyPr>
          <a:lstStyle/>
          <a:p>
            <a:r>
              <a:rPr lang="en-US" sz="4400" dirty="0" smtClean="0"/>
              <a:t>Move from the “what” to the “why”, i.e. </a:t>
            </a:r>
            <a:r>
              <a:rPr lang="en-US" sz="4400" i="1" dirty="0" smtClean="0"/>
              <a:t>WHY DOES THE OBSERVED INEQUITY EXIST?</a:t>
            </a:r>
            <a:endParaRPr lang="en-US" sz="4400" dirty="0" smtClean="0"/>
          </a:p>
          <a:p>
            <a:pPr lvl="1"/>
            <a:r>
              <a:rPr lang="en-US" sz="3600" dirty="0" smtClean="0"/>
              <a:t>Lesser (2007): “….social </a:t>
            </a:r>
            <a:r>
              <a:rPr lang="en-US" sz="3600" dirty="0"/>
              <a:t>justice, however, does not necessarily require or guarantee equal </a:t>
            </a:r>
            <a:r>
              <a:rPr lang="en-US" sz="3600" dirty="0" smtClean="0"/>
              <a:t>outcomes”.  Are inequities due to…</a:t>
            </a:r>
          </a:p>
          <a:p>
            <a:pPr lvl="1"/>
            <a:r>
              <a:rPr lang="en-US" sz="3600" dirty="0"/>
              <a:t>Confounding factors?</a:t>
            </a:r>
          </a:p>
          <a:p>
            <a:pPr lvl="1"/>
            <a:r>
              <a:rPr lang="en-US" sz="3600" dirty="0"/>
              <a:t>Systemic </a:t>
            </a:r>
            <a:r>
              <a:rPr lang="en-US" sz="3600" dirty="0" smtClean="0"/>
              <a:t>discrimination</a:t>
            </a:r>
            <a:r>
              <a:rPr lang="en-US" sz="3600" dirty="0"/>
              <a:t>?</a:t>
            </a:r>
          </a:p>
          <a:p>
            <a:pPr marL="457200" lvl="1" indent="0">
              <a:buNone/>
            </a:pPr>
            <a:r>
              <a:rPr lang="en-US" sz="3600" dirty="0" smtClean="0"/>
              <a:t> </a:t>
            </a:r>
            <a:endParaRPr lang="en-US" sz="4400" dirty="0" smtClean="0"/>
          </a:p>
          <a:p>
            <a:r>
              <a:rPr lang="en-US" sz="4400" dirty="0" smtClean="0"/>
              <a:t>Help students to reflect on the “what’s next”/ “so what”</a:t>
            </a:r>
          </a:p>
          <a:p>
            <a:pPr marL="0" indent="0">
              <a:buNone/>
            </a:pPr>
            <a:endParaRPr lang="en-US" sz="4400" dirty="0"/>
          </a:p>
          <a:p>
            <a:r>
              <a:rPr lang="en-US" sz="4400" dirty="0"/>
              <a:t>Attempt to better understand how student definitions of “racial inequity” change as a result of quantitative treatment of racial inequity across an entire </a:t>
            </a:r>
            <a:r>
              <a:rPr lang="en-US" sz="4400" dirty="0" smtClean="0"/>
              <a:t>course</a:t>
            </a:r>
          </a:p>
          <a:p>
            <a:endParaRPr lang="en-US" sz="4400" dirty="0"/>
          </a:p>
          <a:p>
            <a:r>
              <a:rPr lang="en-US" sz="4400" dirty="0"/>
              <a:t>Change pre-/post-project approach to pre-/post-course?</a:t>
            </a:r>
          </a:p>
          <a:p>
            <a:endParaRPr lang="en-US" sz="4400" dirty="0" smtClean="0"/>
          </a:p>
          <a:p>
            <a:pPr marL="0" indent="0">
              <a:buNone/>
            </a:pPr>
            <a:endParaRPr lang="en-US" sz="4000" dirty="0"/>
          </a:p>
          <a:p>
            <a:pPr marL="0" indent="0">
              <a:buNone/>
            </a:pPr>
            <a:endParaRPr lang="en-US" sz="4000" dirty="0" smtClean="0"/>
          </a:p>
          <a:p>
            <a:pPr marL="0" indent="0">
              <a:buNone/>
            </a:pPr>
            <a:endParaRPr lang="en-US" sz="4000" dirty="0" smtClean="0"/>
          </a:p>
          <a:p>
            <a:pPr marL="0" indent="0">
              <a:buNone/>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505727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5547" y="2743200"/>
            <a:ext cx="6285066" cy="923330"/>
          </a:xfrm>
          <a:prstGeom prst="rect">
            <a:avLst/>
          </a:prstGeom>
          <a:noFill/>
        </p:spPr>
        <p:txBody>
          <a:bodyPr wrap="square" rtlCol="0">
            <a:spAutoFit/>
          </a:bodyPr>
          <a:lstStyle/>
          <a:p>
            <a:pPr algn="ctr"/>
            <a:r>
              <a:rPr lang="en-US" sz="5400" dirty="0" smtClean="0"/>
              <a:t>THANK YOU!!</a:t>
            </a:r>
          </a:p>
        </p:txBody>
      </p:sp>
    </p:spTree>
    <p:extLst>
      <p:ext uri="{BB962C8B-B14F-4D97-AF65-F5344CB8AC3E}">
        <p14:creationId xmlns:p14="http://schemas.microsoft.com/office/powerpoint/2010/main" val="3626242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description</a:t>
            </a:r>
            <a:endParaRPr lang="en-US" dirty="0"/>
          </a:p>
        </p:txBody>
      </p:sp>
      <p:sp>
        <p:nvSpPr>
          <p:cNvPr id="3" name="Content Placeholder 2"/>
          <p:cNvSpPr>
            <a:spLocks noGrp="1"/>
          </p:cNvSpPr>
          <p:nvPr>
            <p:ph idx="1"/>
          </p:nvPr>
        </p:nvSpPr>
        <p:spPr>
          <a:xfrm>
            <a:off x="838199" y="1548245"/>
            <a:ext cx="10872355" cy="4628718"/>
          </a:xfrm>
        </p:spPr>
        <p:txBody>
          <a:bodyPr>
            <a:normAutofit/>
          </a:bodyPr>
          <a:lstStyle/>
          <a:p>
            <a:endParaRPr lang="en-US" b="1" u="sng" dirty="0"/>
          </a:p>
          <a:p>
            <a:r>
              <a:rPr lang="en-US" dirty="0" smtClean="0"/>
              <a:t>Introductory statistics course:</a:t>
            </a:r>
          </a:p>
          <a:p>
            <a:pPr lvl="1"/>
            <a:r>
              <a:rPr lang="en-US" dirty="0" smtClean="0"/>
              <a:t>Graphical methods</a:t>
            </a:r>
          </a:p>
          <a:p>
            <a:pPr lvl="1"/>
            <a:r>
              <a:rPr lang="en-US" dirty="0" smtClean="0"/>
              <a:t>Fisher’s Exact Test</a:t>
            </a:r>
          </a:p>
          <a:p>
            <a:pPr lvl="1"/>
            <a:r>
              <a:rPr lang="en-US" dirty="0" smtClean="0"/>
              <a:t>Chi-square test of association</a:t>
            </a:r>
          </a:p>
          <a:p>
            <a:pPr lvl="1"/>
            <a:r>
              <a:rPr lang="en-US" dirty="0"/>
              <a:t>T</a:t>
            </a:r>
            <a:r>
              <a:rPr lang="en-US" dirty="0" smtClean="0"/>
              <a:t>wo-sample t-test</a:t>
            </a:r>
          </a:p>
          <a:p>
            <a:pPr lvl="1"/>
            <a:r>
              <a:rPr lang="en-US" dirty="0" smtClean="0"/>
              <a:t>~37 students per section</a:t>
            </a:r>
          </a:p>
          <a:p>
            <a:pPr lvl="1"/>
            <a:endParaRPr lang="en-US" dirty="0" smtClean="0"/>
          </a:p>
        </p:txBody>
      </p:sp>
    </p:spTree>
    <p:extLst>
      <p:ext uri="{BB962C8B-B14F-4D97-AF65-F5344CB8AC3E}">
        <p14:creationId xmlns:p14="http://schemas.microsoft.com/office/powerpoint/2010/main" val="1381861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838199" y="1548245"/>
            <a:ext cx="10872355" cy="4628718"/>
          </a:xfrm>
        </p:spPr>
        <p:txBody>
          <a:bodyPr>
            <a:normAutofit fontScale="92500" lnSpcReduction="10000"/>
          </a:bodyPr>
          <a:lstStyle/>
          <a:p>
            <a:pPr marL="0" indent="0">
              <a:buNone/>
            </a:pPr>
            <a:endParaRPr lang="en-US" sz="4000" dirty="0"/>
          </a:p>
          <a:p>
            <a:pPr marL="514350" indent="-514350">
              <a:buFont typeface="+mj-lt"/>
              <a:buAutoNum type="arabicPeriod"/>
            </a:pPr>
            <a:r>
              <a:rPr lang="en-US" sz="4000" dirty="0" smtClean="0"/>
              <a:t>Promote growth in quantitative proficiency</a:t>
            </a:r>
          </a:p>
          <a:p>
            <a:pPr lvl="1"/>
            <a:r>
              <a:rPr lang="en-US" sz="3600" dirty="0" smtClean="0"/>
              <a:t>Always using real, publicly-available data</a:t>
            </a:r>
          </a:p>
          <a:p>
            <a:pPr marL="514350" indent="-514350">
              <a:buFont typeface="+mj-lt"/>
              <a:buAutoNum type="arabicPeriod"/>
            </a:pPr>
            <a:endParaRPr lang="en-US" sz="4000" dirty="0"/>
          </a:p>
          <a:p>
            <a:pPr marL="514350" indent="-514350">
              <a:buFont typeface="+mj-lt"/>
              <a:buAutoNum type="arabicPeriod"/>
            </a:pPr>
            <a:r>
              <a:rPr lang="en-US" sz="4000" dirty="0" smtClean="0"/>
              <a:t>Educate about social </a:t>
            </a:r>
            <a:r>
              <a:rPr lang="en-US" sz="4000" dirty="0" smtClean="0"/>
              <a:t>inequity</a:t>
            </a:r>
            <a:endParaRPr lang="en-US" sz="4000" dirty="0" smtClean="0"/>
          </a:p>
          <a:p>
            <a:pPr marL="514350" indent="-514350">
              <a:buFont typeface="+mj-lt"/>
              <a:buAutoNum type="arabicPeriod"/>
            </a:pPr>
            <a:endParaRPr lang="en-US" sz="4000" dirty="0"/>
          </a:p>
          <a:p>
            <a:pPr marL="514350" indent="-514350">
              <a:buFont typeface="+mj-lt"/>
              <a:buAutoNum type="arabicPeriod"/>
            </a:pPr>
            <a:r>
              <a:rPr lang="en-US" sz="4000" dirty="0" smtClean="0"/>
              <a:t>Foster reflection on learning…</a:t>
            </a:r>
          </a:p>
          <a:p>
            <a:pPr lvl="1"/>
            <a:r>
              <a:rPr lang="en-US" sz="3600" dirty="0" smtClean="0"/>
              <a:t>…for both students </a:t>
            </a:r>
            <a:r>
              <a:rPr lang="en-US" sz="3600" i="1" dirty="0" smtClean="0"/>
              <a:t>and </a:t>
            </a:r>
            <a:r>
              <a:rPr lang="en-US" sz="3600" dirty="0" smtClean="0"/>
              <a:t>myself!</a:t>
            </a:r>
          </a:p>
          <a:p>
            <a:endParaRPr lang="en-US" dirty="0" smtClean="0"/>
          </a:p>
          <a:p>
            <a:pPr lvl="1"/>
            <a:endParaRPr lang="en-US" dirty="0" smtClean="0"/>
          </a:p>
        </p:txBody>
      </p:sp>
    </p:spTree>
    <p:extLst>
      <p:ext uri="{BB962C8B-B14F-4D97-AF65-F5344CB8AC3E}">
        <p14:creationId xmlns:p14="http://schemas.microsoft.com/office/powerpoint/2010/main" val="1824887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Introductory statistics: Project #1</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6</a:t>
            </a:fld>
            <a:endParaRPr lang="en-US"/>
          </a:p>
        </p:txBody>
      </p:sp>
      <p:sp>
        <p:nvSpPr>
          <p:cNvPr id="5" name="Content Placeholder 2"/>
          <p:cNvSpPr>
            <a:spLocks noGrp="1"/>
          </p:cNvSpPr>
          <p:nvPr>
            <p:ph idx="1"/>
          </p:nvPr>
        </p:nvSpPr>
        <p:spPr>
          <a:xfrm>
            <a:off x="838199" y="1548245"/>
            <a:ext cx="10872355" cy="4628718"/>
          </a:xfrm>
        </p:spPr>
        <p:txBody>
          <a:bodyPr>
            <a:normAutofit fontScale="77500" lnSpcReduction="20000"/>
          </a:bodyPr>
          <a:lstStyle/>
          <a:p>
            <a:pPr marL="514350" indent="-514350">
              <a:buFont typeface="+mj-lt"/>
              <a:buAutoNum type="arabicPeriod"/>
            </a:pPr>
            <a:r>
              <a:rPr lang="en-US" sz="4000" dirty="0" smtClean="0"/>
              <a:t>Promote growth in quantitative proficiency</a:t>
            </a:r>
          </a:p>
          <a:p>
            <a:pPr lvl="1"/>
            <a:r>
              <a:rPr lang="en-US" sz="3600" dirty="0" smtClean="0"/>
              <a:t>Graphical procedures</a:t>
            </a:r>
          </a:p>
          <a:p>
            <a:pPr lvl="1"/>
            <a:r>
              <a:rPr lang="en-US" sz="3600" dirty="0" smtClean="0"/>
              <a:t>Chi-square test of association</a:t>
            </a:r>
          </a:p>
          <a:p>
            <a:pPr lvl="1"/>
            <a:r>
              <a:rPr lang="en-US" sz="3600" dirty="0" smtClean="0"/>
              <a:t>Two-sample t-test</a:t>
            </a:r>
          </a:p>
          <a:p>
            <a:pPr lvl="1"/>
            <a:r>
              <a:rPr lang="en-US" sz="3600" dirty="0" smtClean="0"/>
              <a:t>95% Confidence intervals for differences in means and proportions</a:t>
            </a:r>
          </a:p>
          <a:p>
            <a:pPr marL="971550" lvl="1" indent="-514350">
              <a:buFont typeface="+mj-lt"/>
              <a:buAutoNum type="arabicPeriod"/>
            </a:pPr>
            <a:endParaRPr lang="en-US" sz="3600" dirty="0" smtClean="0"/>
          </a:p>
          <a:p>
            <a:pPr marL="514350" indent="-514350">
              <a:buFont typeface="+mj-lt"/>
              <a:buAutoNum type="arabicPeriod"/>
            </a:pPr>
            <a:r>
              <a:rPr lang="en-US" sz="4000" dirty="0" smtClean="0"/>
              <a:t>Educate about social inequity</a:t>
            </a:r>
          </a:p>
          <a:p>
            <a:pPr lvl="1"/>
            <a:r>
              <a:rPr lang="en-US" sz="3600" dirty="0" smtClean="0"/>
              <a:t>Learn about the “Life-course framework” and structural racial inequity</a:t>
            </a:r>
          </a:p>
          <a:p>
            <a:pPr marL="971550" lvl="1" indent="-514350">
              <a:buFont typeface="+mj-lt"/>
              <a:buAutoNum type="arabicPeriod"/>
            </a:pPr>
            <a:endParaRPr lang="en-US" sz="3600" dirty="0" smtClean="0"/>
          </a:p>
          <a:p>
            <a:pPr marL="514350" indent="-514350">
              <a:buFont typeface="+mj-lt"/>
              <a:buAutoNum type="arabicPeriod"/>
            </a:pPr>
            <a:r>
              <a:rPr lang="en-US" sz="4000" dirty="0" smtClean="0"/>
              <a:t>Reflect on findings…</a:t>
            </a:r>
          </a:p>
          <a:p>
            <a:pPr lvl="1"/>
            <a:r>
              <a:rPr lang="en-US" sz="3200" dirty="0" smtClean="0"/>
              <a:t>…through pre- and post- project questions</a:t>
            </a:r>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232908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3" y="0"/>
            <a:ext cx="10515600" cy="1325563"/>
          </a:xfrm>
        </p:spPr>
        <p:txBody>
          <a:bodyPr>
            <a:normAutofit/>
          </a:bodyPr>
          <a:lstStyle/>
          <a:p>
            <a:r>
              <a:rPr lang="en-US" sz="4800" b="1" dirty="0" smtClean="0"/>
              <a:t>Introductory statistics: Project #1</a:t>
            </a:r>
            <a:endParaRPr lang="en-US" sz="4800" dirty="0"/>
          </a:p>
        </p:txBody>
      </p:sp>
      <p:sp>
        <p:nvSpPr>
          <p:cNvPr id="3" name="Rectangle 2"/>
          <p:cNvSpPr/>
          <p:nvPr/>
        </p:nvSpPr>
        <p:spPr>
          <a:xfrm>
            <a:off x="5421351" y="5156021"/>
            <a:ext cx="6770649" cy="1200329"/>
          </a:xfrm>
          <a:prstGeom prst="rect">
            <a:avLst/>
          </a:prstGeom>
        </p:spPr>
        <p:txBody>
          <a:bodyPr wrap="square">
            <a:spAutoFit/>
          </a:bodyPr>
          <a:lstStyle/>
          <a:p>
            <a:pPr algn="just"/>
            <a:r>
              <a:rPr lang="en-US" dirty="0" smtClean="0"/>
              <a:t>Michael C. Lu, MD, MPH and Neal </a:t>
            </a:r>
            <a:r>
              <a:rPr lang="en-US" dirty="0" err="1" smtClean="0"/>
              <a:t>Halfon</a:t>
            </a:r>
            <a:r>
              <a:rPr lang="en-US" dirty="0" smtClean="0"/>
              <a:t>, MD, MPH, “Racial and Ethnic Disparities in Birth Outcomes: A Life-Course Perspective,” Maternal and Child Health Journal 7, no. 1 (March 2003): 13–30 </a:t>
            </a:r>
            <a:r>
              <a:rPr lang="en-US" dirty="0" smtClean="0">
                <a:hlinkClick r:id="rId2"/>
              </a:rPr>
              <a:t>http://mchb.hrsa.gov/infantmortalitysummit/disparitieslifecourse.pdf</a:t>
            </a:r>
            <a:r>
              <a:rPr lang="en-US" dirty="0" smtClean="0"/>
              <a:t> </a:t>
            </a:r>
          </a:p>
        </p:txBody>
      </p:sp>
      <p:pic>
        <p:nvPicPr>
          <p:cNvPr id="4" name="Picture 3"/>
          <p:cNvPicPr>
            <a:picLocks noChangeAspect="1"/>
          </p:cNvPicPr>
          <p:nvPr/>
        </p:nvPicPr>
        <p:blipFill rotWithShape="1">
          <a:blip r:embed="rId3"/>
          <a:srcRect l="37617"/>
          <a:stretch/>
        </p:blipFill>
        <p:spPr>
          <a:xfrm>
            <a:off x="6355080" y="985180"/>
            <a:ext cx="5571423" cy="4082715"/>
          </a:xfrm>
          <a:prstGeom prst="rect">
            <a:avLst/>
          </a:prstGeom>
        </p:spPr>
      </p:pic>
      <p:sp>
        <p:nvSpPr>
          <p:cNvPr id="5" name="Slide Number Placeholder 4"/>
          <p:cNvSpPr>
            <a:spLocks noGrp="1"/>
          </p:cNvSpPr>
          <p:nvPr>
            <p:ph type="sldNum" sz="quarter" idx="12"/>
          </p:nvPr>
        </p:nvSpPr>
        <p:spPr/>
        <p:txBody>
          <a:bodyPr/>
          <a:lstStyle/>
          <a:p>
            <a:fld id="{FB882541-102A-4FCD-9FC7-F3C6CA417EB7}" type="slidenum">
              <a:rPr lang="en-US" smtClean="0"/>
              <a:t>7</a:t>
            </a:fld>
            <a:endParaRPr lang="en-US"/>
          </a:p>
        </p:txBody>
      </p:sp>
      <p:sp>
        <p:nvSpPr>
          <p:cNvPr id="6" name="TextBox 5"/>
          <p:cNvSpPr txBox="1"/>
          <p:nvPr/>
        </p:nvSpPr>
        <p:spPr>
          <a:xfrm>
            <a:off x="731520" y="1325563"/>
            <a:ext cx="4869180" cy="6186309"/>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t>Life-course framework: </a:t>
            </a:r>
            <a:r>
              <a:rPr lang="en-US" sz="2200" dirty="0" smtClean="0"/>
              <a:t>Differences in protective and risk factors across race associated with differences in health outcomes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Protective/risk factors:</a:t>
            </a:r>
          </a:p>
          <a:p>
            <a:pPr marL="742950" lvl="1" indent="-285750">
              <a:buFont typeface="Arial" panose="020B0604020202020204" pitchFamily="34" charset="0"/>
              <a:buChar char="•"/>
            </a:pPr>
            <a:r>
              <a:rPr lang="en-US" sz="2200" dirty="0" smtClean="0"/>
              <a:t>Nutrition</a:t>
            </a:r>
          </a:p>
          <a:p>
            <a:pPr marL="742950" lvl="1" indent="-285750">
              <a:buFont typeface="Arial" panose="020B0604020202020204" pitchFamily="34" charset="0"/>
              <a:buChar char="•"/>
            </a:pPr>
            <a:r>
              <a:rPr lang="en-US" sz="2200" dirty="0" smtClean="0"/>
              <a:t>Social support</a:t>
            </a:r>
          </a:p>
          <a:p>
            <a:pPr marL="742950" lvl="1" indent="-285750">
              <a:buFont typeface="Arial" panose="020B0604020202020204" pitchFamily="34" charset="0"/>
              <a:buChar char="•"/>
            </a:pPr>
            <a:r>
              <a:rPr lang="en-US" sz="2200" dirty="0" smtClean="0"/>
              <a:t>Income</a:t>
            </a:r>
          </a:p>
          <a:p>
            <a:pPr marL="742950" lvl="1" indent="-285750">
              <a:buFont typeface="Arial" panose="020B0604020202020204" pitchFamily="34" charset="0"/>
              <a:buChar char="•"/>
            </a:pPr>
            <a:r>
              <a:rPr lang="en-US" sz="2200" dirty="0" smtClean="0"/>
              <a:t>Health care</a:t>
            </a:r>
          </a:p>
          <a:p>
            <a:pPr marL="742950" lvl="1" indent="-285750">
              <a:buFont typeface="Arial" panose="020B0604020202020204" pitchFamily="34" charset="0"/>
              <a:buChar char="•"/>
            </a:pPr>
            <a:r>
              <a:rPr lang="en-US" sz="2200" dirty="0" smtClean="0"/>
              <a:t>Stress</a:t>
            </a:r>
          </a:p>
          <a:p>
            <a:pPr marL="742950" lvl="1" indent="-285750">
              <a:buFont typeface="Arial" panose="020B0604020202020204" pitchFamily="34" charset="0"/>
              <a:buChar char="•"/>
            </a:pPr>
            <a:r>
              <a:rPr lang="en-US" sz="2200" dirty="0" smtClean="0"/>
              <a:t>Marital status</a:t>
            </a:r>
          </a:p>
          <a:p>
            <a:pPr marL="742950" lvl="1"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Health outcomes:</a:t>
            </a:r>
          </a:p>
          <a:p>
            <a:pPr marL="742950" lvl="1" indent="-285750">
              <a:buFont typeface="Arial" panose="020B0604020202020204" pitchFamily="34" charset="0"/>
              <a:buChar char="•"/>
            </a:pPr>
            <a:r>
              <a:rPr lang="en-US" sz="2200" dirty="0" smtClean="0"/>
              <a:t>Infant birth weight</a:t>
            </a:r>
          </a:p>
          <a:p>
            <a:pPr marL="742950" lvl="1" indent="-285750">
              <a:buFont typeface="Arial" panose="020B0604020202020204" pitchFamily="34" charset="0"/>
              <a:buChar char="•"/>
            </a:pPr>
            <a:r>
              <a:rPr lang="en-US" sz="2200" dirty="0" smtClean="0"/>
              <a:t>Infant gestational age</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endParaRPr lang="en-US" sz="2200" dirty="0" smtClean="0"/>
          </a:p>
        </p:txBody>
      </p:sp>
    </p:spTree>
    <p:extLst>
      <p:ext uri="{BB962C8B-B14F-4D97-AF65-F5344CB8AC3E}">
        <p14:creationId xmlns:p14="http://schemas.microsoft.com/office/powerpoint/2010/main" val="987886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2 Parts</a:t>
            </a:r>
            <a:endParaRPr lang="en-US" sz="4800" b="1" dirty="0"/>
          </a:p>
        </p:txBody>
      </p:sp>
      <p:sp>
        <p:nvSpPr>
          <p:cNvPr id="3" name="Slide Number Placeholder 2"/>
          <p:cNvSpPr>
            <a:spLocks noGrp="1"/>
          </p:cNvSpPr>
          <p:nvPr>
            <p:ph type="sldNum" sz="quarter" idx="12"/>
          </p:nvPr>
        </p:nvSpPr>
        <p:spPr/>
        <p:txBody>
          <a:bodyPr/>
          <a:lstStyle/>
          <a:p>
            <a:fld id="{FB882541-102A-4FCD-9FC7-F3C6CA417EB7}" type="slidenum">
              <a:rPr lang="en-US" smtClean="0"/>
              <a:t>8</a:t>
            </a:fld>
            <a:endParaRPr lang="en-US"/>
          </a:p>
        </p:txBody>
      </p:sp>
      <p:sp>
        <p:nvSpPr>
          <p:cNvPr id="5" name="Content Placeholder 2"/>
          <p:cNvSpPr>
            <a:spLocks noGrp="1"/>
          </p:cNvSpPr>
          <p:nvPr>
            <p:ph idx="1"/>
          </p:nvPr>
        </p:nvSpPr>
        <p:spPr>
          <a:xfrm>
            <a:off x="838199" y="1548245"/>
            <a:ext cx="10872355" cy="4628718"/>
          </a:xfrm>
        </p:spPr>
        <p:txBody>
          <a:bodyPr>
            <a:normAutofit/>
          </a:bodyPr>
          <a:lstStyle/>
          <a:p>
            <a:pPr marL="0" indent="0">
              <a:buNone/>
            </a:pPr>
            <a:endParaRPr lang="en-US" sz="4000" dirty="0"/>
          </a:p>
          <a:p>
            <a:pPr marL="0" indent="0">
              <a:buNone/>
            </a:pPr>
            <a:endParaRPr lang="en-US" sz="4000" dirty="0"/>
          </a:p>
          <a:p>
            <a:pPr marL="0" indent="0">
              <a:buNone/>
            </a:pPr>
            <a:r>
              <a:rPr lang="en-US" sz="4000" b="1" dirty="0" smtClean="0"/>
              <a:t>A. Snapshot (cross-sectional)</a:t>
            </a:r>
          </a:p>
          <a:p>
            <a:pPr marL="0" indent="0">
              <a:buNone/>
            </a:pPr>
            <a:r>
              <a:rPr lang="en-US" sz="4000" b="1" dirty="0" smtClean="0"/>
              <a:t>B. Historic (longitudinal)</a:t>
            </a:r>
          </a:p>
          <a:p>
            <a:pPr lvl="1"/>
            <a:endParaRPr lang="en-US" b="1"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Tree>
    <p:extLst>
      <p:ext uri="{BB962C8B-B14F-4D97-AF65-F5344CB8AC3E}">
        <p14:creationId xmlns:p14="http://schemas.microsoft.com/office/powerpoint/2010/main" val="1699112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55"/>
            <a:ext cx="10515600" cy="1325563"/>
          </a:xfrm>
        </p:spPr>
        <p:txBody>
          <a:bodyPr>
            <a:normAutofit/>
          </a:bodyPr>
          <a:lstStyle/>
          <a:p>
            <a:r>
              <a:rPr lang="en-US" sz="4800" b="1" dirty="0" smtClean="0"/>
              <a:t>Part A: Snapshot </a:t>
            </a:r>
            <a:r>
              <a:rPr lang="en-US" sz="4800" b="1" dirty="0"/>
              <a:t>(cross-sectional)</a:t>
            </a:r>
          </a:p>
        </p:txBody>
      </p:sp>
      <p:sp>
        <p:nvSpPr>
          <p:cNvPr id="3" name="Slide Number Placeholder 2"/>
          <p:cNvSpPr>
            <a:spLocks noGrp="1"/>
          </p:cNvSpPr>
          <p:nvPr>
            <p:ph type="sldNum" sz="quarter" idx="12"/>
          </p:nvPr>
        </p:nvSpPr>
        <p:spPr/>
        <p:txBody>
          <a:bodyPr/>
          <a:lstStyle/>
          <a:p>
            <a:fld id="{FB882541-102A-4FCD-9FC7-F3C6CA417EB7}" type="slidenum">
              <a:rPr lang="en-US" smtClean="0"/>
              <a:t>9</a:t>
            </a:fld>
            <a:endParaRPr lang="en-US"/>
          </a:p>
        </p:txBody>
      </p:sp>
      <p:sp>
        <p:nvSpPr>
          <p:cNvPr id="5" name="Content Placeholder 2"/>
          <p:cNvSpPr>
            <a:spLocks noGrp="1"/>
          </p:cNvSpPr>
          <p:nvPr>
            <p:ph idx="1"/>
          </p:nvPr>
        </p:nvSpPr>
        <p:spPr>
          <a:xfrm>
            <a:off x="838199" y="1548245"/>
            <a:ext cx="10872355" cy="4628718"/>
          </a:xfrm>
        </p:spPr>
        <p:txBody>
          <a:bodyPr>
            <a:normAutofit/>
          </a:bodyPr>
          <a:lstStyle/>
          <a:p>
            <a:pPr lvl="1"/>
            <a:endParaRPr lang="en-US" sz="3600" dirty="0" smtClean="0"/>
          </a:p>
          <a:p>
            <a:pPr lvl="1"/>
            <a:r>
              <a:rPr lang="en-US" sz="3600" dirty="0" smtClean="0"/>
              <a:t>Formal statistical tests (chi-square, 2-sample t-test) to examine racial disparity across:</a:t>
            </a:r>
          </a:p>
          <a:p>
            <a:pPr lvl="2">
              <a:buFont typeface="Courier New" panose="02070309020205020404" pitchFamily="49" charset="0"/>
              <a:buChar char="o"/>
            </a:pPr>
            <a:r>
              <a:rPr lang="en-US" sz="2800" dirty="0" smtClean="0"/>
              <a:t>Employment status</a:t>
            </a:r>
          </a:p>
          <a:p>
            <a:pPr lvl="2">
              <a:buFont typeface="Courier New" panose="02070309020205020404" pitchFamily="49" charset="0"/>
              <a:buChar char="o"/>
            </a:pPr>
            <a:r>
              <a:rPr lang="en-US" sz="2800" dirty="0" smtClean="0"/>
              <a:t>Income </a:t>
            </a:r>
          </a:p>
          <a:p>
            <a:pPr lvl="2">
              <a:buFont typeface="Courier New" panose="02070309020205020404" pitchFamily="49" charset="0"/>
              <a:buChar char="o"/>
            </a:pPr>
            <a:r>
              <a:rPr lang="en-US" sz="2800" dirty="0" smtClean="0"/>
              <a:t>Risk of having a low birth weight infant </a:t>
            </a:r>
          </a:p>
          <a:p>
            <a:pPr lvl="2">
              <a:buFont typeface="Courier New" panose="02070309020205020404" pitchFamily="49" charset="0"/>
              <a:buChar char="o"/>
            </a:pPr>
            <a:r>
              <a:rPr lang="en-US" sz="2800" dirty="0"/>
              <a:t>N</a:t>
            </a:r>
            <a:r>
              <a:rPr lang="en-US" sz="2800" dirty="0" smtClean="0"/>
              <a:t>umber of prenatal care visits</a:t>
            </a:r>
          </a:p>
          <a:p>
            <a:pPr marL="914400" lvl="2" indent="0">
              <a:buNone/>
            </a:pPr>
            <a:endParaRPr lang="en-US" sz="3200" dirty="0" smtClean="0"/>
          </a:p>
          <a:p>
            <a:pPr lvl="1"/>
            <a:endParaRPr lang="en-US" b="1" dirty="0" smtClean="0"/>
          </a:p>
          <a:p>
            <a:pPr marL="514350" indent="-514350">
              <a:buFont typeface="+mj-lt"/>
              <a:buAutoNum type="arabicPeriod"/>
            </a:pPr>
            <a:endParaRPr lang="en-US" sz="4000" dirty="0"/>
          </a:p>
          <a:p>
            <a:pPr marL="514350" indent="-514350">
              <a:buFont typeface="+mj-lt"/>
              <a:buAutoNum type="arabicPeriod"/>
            </a:pPr>
            <a:endParaRPr lang="en-US" sz="3600" dirty="0" smtClean="0"/>
          </a:p>
          <a:p>
            <a:endParaRPr lang="en-US" dirty="0" smtClean="0"/>
          </a:p>
          <a:p>
            <a:pPr lvl="1"/>
            <a:endParaRPr lang="en-US" dirty="0" smtClean="0"/>
          </a:p>
        </p:txBody>
      </p:sp>
      <p:sp>
        <p:nvSpPr>
          <p:cNvPr id="4" name="Right Brace 3"/>
          <p:cNvSpPr/>
          <p:nvPr/>
        </p:nvSpPr>
        <p:spPr>
          <a:xfrm>
            <a:off x="5273413" y="3371850"/>
            <a:ext cx="45719" cy="6839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7856220" y="4290174"/>
            <a:ext cx="45719" cy="6512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572282" y="3570208"/>
            <a:ext cx="5630900" cy="369332"/>
          </a:xfrm>
          <a:prstGeom prst="rect">
            <a:avLst/>
          </a:prstGeom>
          <a:noFill/>
        </p:spPr>
        <p:txBody>
          <a:bodyPr wrap="none" rtlCol="0">
            <a:spAutoFit/>
          </a:bodyPr>
          <a:lstStyle/>
          <a:p>
            <a:r>
              <a:rPr lang="en-US" dirty="0" smtClean="0"/>
              <a:t>Data from </a:t>
            </a:r>
            <a:r>
              <a:rPr lang="en-US" dirty="0" smtClean="0">
                <a:hlinkClick r:id="rId2"/>
              </a:rPr>
              <a:t>American Community Survey using Data </a:t>
            </a:r>
            <a:r>
              <a:rPr lang="en-US" dirty="0" err="1" smtClean="0">
                <a:hlinkClick r:id="rId2"/>
              </a:rPr>
              <a:t>Ferrett</a:t>
            </a:r>
            <a:endParaRPr lang="en-US" dirty="0"/>
          </a:p>
        </p:txBody>
      </p:sp>
      <p:sp>
        <p:nvSpPr>
          <p:cNvPr id="8" name="TextBox 7"/>
          <p:cNvSpPr txBox="1"/>
          <p:nvPr/>
        </p:nvSpPr>
        <p:spPr>
          <a:xfrm>
            <a:off x="8209343" y="4295116"/>
            <a:ext cx="3545713" cy="646331"/>
          </a:xfrm>
          <a:prstGeom prst="rect">
            <a:avLst/>
          </a:prstGeom>
          <a:noFill/>
        </p:spPr>
        <p:txBody>
          <a:bodyPr wrap="square" rtlCol="0">
            <a:spAutoFit/>
          </a:bodyPr>
          <a:lstStyle/>
          <a:p>
            <a:r>
              <a:rPr lang="en-US" dirty="0" smtClean="0"/>
              <a:t>Data from </a:t>
            </a:r>
            <a:r>
              <a:rPr lang="en-US" dirty="0" smtClean="0">
                <a:hlinkClick r:id="rId3" action="ppaction://hlinkfile"/>
              </a:rPr>
              <a:t>North Carolina Vital Statistics </a:t>
            </a:r>
            <a:r>
              <a:rPr lang="en-US" dirty="0" err="1" smtClean="0">
                <a:hlinkClick r:id="rId3" action="ppaction://hlinkfile"/>
              </a:rPr>
              <a:t>Dataverse</a:t>
            </a:r>
            <a:endParaRPr lang="en-US" dirty="0"/>
          </a:p>
        </p:txBody>
      </p:sp>
    </p:spTree>
    <p:extLst>
      <p:ext uri="{BB962C8B-B14F-4D97-AF65-F5344CB8AC3E}">
        <p14:creationId xmlns:p14="http://schemas.microsoft.com/office/powerpoint/2010/main" val="428509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1113</Words>
  <Application>Microsoft Office PowerPoint</Application>
  <PresentationFormat>Widescreen</PresentationFormat>
  <Paragraphs>327</Paragraphs>
  <Slides>35</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vt:lpstr>
      <vt:lpstr>Calibri Light</vt:lpstr>
      <vt:lpstr>Courier New</vt:lpstr>
      <vt:lpstr>Times New Roman</vt:lpstr>
      <vt:lpstr>Office Theme</vt:lpstr>
      <vt:lpstr>melding data with social justice in undergraduate statistics and data science courses</vt:lpstr>
      <vt:lpstr>SOCIAL JUSTICE</vt:lpstr>
      <vt:lpstr>PowerPoint Presentation</vt:lpstr>
      <vt:lpstr>Class description</vt:lpstr>
      <vt:lpstr>Goals:</vt:lpstr>
      <vt:lpstr>Introductory statistics: Project #1</vt:lpstr>
      <vt:lpstr>Introductory statistics: Project #1</vt:lpstr>
      <vt:lpstr>2 Parts</vt:lpstr>
      <vt:lpstr>Part A: Snapshot (cross-sectional)</vt:lpstr>
      <vt:lpstr>PowerPoint Presentation</vt:lpstr>
      <vt:lpstr>Part B: Historic (longitudinal)</vt:lpstr>
      <vt:lpstr>PowerPoint Presentation</vt:lpstr>
      <vt:lpstr>4 Reflection Questions</vt:lpstr>
      <vt:lpstr>Question #1 (pre- and post-project)</vt:lpstr>
      <vt:lpstr>Question #2 (pre- and post-project)</vt:lpstr>
      <vt:lpstr>Question #3 (post-project only)</vt:lpstr>
      <vt:lpstr>Question #4 (post-project only)</vt:lpstr>
      <vt:lpstr>Question #1 (pre- and post-project)</vt:lpstr>
      <vt:lpstr>Question #2 (pre- and post-project)</vt:lpstr>
      <vt:lpstr>Question #3 (post-project only)</vt:lpstr>
      <vt:lpstr>Question #4 (post-project only)</vt:lpstr>
      <vt:lpstr>Introductory statistics: Project #2</vt:lpstr>
      <vt:lpstr>Introductory statistics: Project #2</vt:lpstr>
      <vt:lpstr>Introductory statistics: Project #2</vt:lpstr>
      <vt:lpstr>Introductory statistics: Project #2</vt:lpstr>
      <vt:lpstr>Introductory statistics: Project #2</vt:lpstr>
      <vt:lpstr>Project 3: State expenditure on developmentally disabled Californians</vt:lpstr>
      <vt:lpstr>Project #2</vt:lpstr>
      <vt:lpstr>PowerPoint Presentation</vt:lpstr>
      <vt:lpstr>PowerPoint Presentation</vt:lpstr>
      <vt:lpstr>PowerPoint Presentation</vt:lpstr>
      <vt:lpstr>PowerPoint Presentation</vt:lpstr>
      <vt:lpstr>PowerPoint Presentation</vt:lpstr>
      <vt:lpstr>Future work</vt:lpstr>
      <vt:lpstr>PowerPoint Presentation</vt:lpstr>
    </vt:vector>
  </TitlesOfParts>
  <Company>Winona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melding data with social justice in undergraduate statistics and data science courses</dc:title>
  <dc:creator>Bergen, Silas R</dc:creator>
  <cp:lastModifiedBy>Bergen, Silas R</cp:lastModifiedBy>
  <cp:revision>42</cp:revision>
  <dcterms:created xsi:type="dcterms:W3CDTF">2016-07-11T14:35:00Z</dcterms:created>
  <dcterms:modified xsi:type="dcterms:W3CDTF">2016-07-22T09:28:19Z</dcterms:modified>
</cp:coreProperties>
</file>