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17" r:id="rId3"/>
    <p:sldId id="263" r:id="rId4"/>
    <p:sldId id="297" r:id="rId5"/>
    <p:sldId id="260" r:id="rId6"/>
    <p:sldId id="298" r:id="rId7"/>
    <p:sldId id="300" r:id="rId8"/>
    <p:sldId id="299" r:id="rId9"/>
    <p:sldId id="301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318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iriam Libre" panose="00000500000000000000" pitchFamily="2" charset="-79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25197" y="1991850"/>
            <a:ext cx="529360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ANÁLISE: MULTINACIONAL DE VAREJO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0BD3F7-7C86-5176-82BF-7C783B9A7181}"/>
              </a:ext>
            </a:extLst>
          </p:cNvPr>
          <p:cNvSpPr txBox="1"/>
          <p:nvPr/>
        </p:nvSpPr>
        <p:spPr>
          <a:xfrm>
            <a:off x="3525398" y="3547431"/>
            <a:ext cx="267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rlow Light" panose="00000400000000000000" pitchFamily="2" charset="0"/>
              </a:rPr>
              <a:t>Silas Genário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AE190E-EB60-BFDF-5599-2784F6631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5777" name="Imagem 5776" descr="Mapa&#10;&#10;Descrição gerada automaticamente">
            <a:extLst>
              <a:ext uri="{FF2B5EF4-FFF2-40B4-BE49-F238E27FC236}">
                <a16:creationId xmlns:a16="http://schemas.microsoft.com/office/drawing/2014/main" id="{036E4AC1-8B96-AF14-C9DA-5BF5B104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40" y="189892"/>
            <a:ext cx="5341920" cy="4763716"/>
          </a:xfrm>
          <a:prstGeom prst="rect">
            <a:avLst/>
          </a:prstGeom>
        </p:spPr>
      </p:pic>
      <p:graphicFrame>
        <p:nvGraphicFramePr>
          <p:cNvPr id="5779" name="Tabela 5779">
            <a:extLst>
              <a:ext uri="{FF2B5EF4-FFF2-40B4-BE49-F238E27FC236}">
                <a16:creationId xmlns:a16="http://schemas.microsoft.com/office/drawing/2014/main" id="{C93C8028-4778-7D3B-060F-79937BE96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02459"/>
              </p:ext>
            </p:extLst>
          </p:nvPr>
        </p:nvGraphicFramePr>
        <p:xfrm>
          <a:off x="510448" y="1975566"/>
          <a:ext cx="1472588" cy="283180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11105">
                  <a:extLst>
                    <a:ext uri="{9D8B030D-6E8A-4147-A177-3AD203B41FA5}">
                      <a16:colId xmlns:a16="http://schemas.microsoft.com/office/drawing/2014/main" val="1944631709"/>
                    </a:ext>
                  </a:extLst>
                </a:gridCol>
                <a:gridCol w="661483">
                  <a:extLst>
                    <a:ext uri="{9D8B030D-6E8A-4147-A177-3AD203B41FA5}">
                      <a16:colId xmlns:a16="http://schemas.microsoft.com/office/drawing/2014/main" val="757220200"/>
                    </a:ext>
                  </a:extLst>
                </a:gridCol>
              </a:tblGrid>
              <a:tr h="393409">
                <a:tc>
                  <a:txBody>
                    <a:bodyPr/>
                    <a:lstStyle/>
                    <a:p>
                      <a:r>
                        <a:rPr lang="pt-BR" dirty="0"/>
                        <a:t>Cluster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Nº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68346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895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8918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562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51978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472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74119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921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46448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172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63541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1137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3724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297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63159"/>
                  </a:ext>
                </a:extLst>
              </a:tr>
              <a:tr h="266851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1051</a:t>
                      </a:r>
                      <a:endParaRPr lang="pt-BR" dirty="0">
                        <a:latin typeface="Barlow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0625"/>
                  </a:ext>
                </a:extLst>
              </a:tr>
            </a:tbl>
          </a:graphicData>
        </a:graphic>
      </p:graphicFrame>
      <p:cxnSp>
        <p:nvCxnSpPr>
          <p:cNvPr id="5781" name="Conector de Seta Reta 5780">
            <a:extLst>
              <a:ext uri="{FF2B5EF4-FFF2-40B4-BE49-F238E27FC236}">
                <a16:creationId xmlns:a16="http://schemas.microsoft.com/office/drawing/2014/main" id="{2F3041B8-8CA7-1A10-796E-398A11487997}"/>
              </a:ext>
            </a:extLst>
          </p:cNvPr>
          <p:cNvCxnSpPr>
            <a:cxnSpLocks/>
          </p:cNvCxnSpPr>
          <p:nvPr/>
        </p:nvCxnSpPr>
        <p:spPr>
          <a:xfrm flipH="1" flipV="1">
            <a:off x="5568277" y="3656411"/>
            <a:ext cx="314730" cy="2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4" name="Conector de Seta Reta 5783">
            <a:extLst>
              <a:ext uri="{FF2B5EF4-FFF2-40B4-BE49-F238E27FC236}">
                <a16:creationId xmlns:a16="http://schemas.microsoft.com/office/drawing/2014/main" id="{7D2D4C18-0F6C-ABF4-FF59-6276BC72EDF6}"/>
              </a:ext>
            </a:extLst>
          </p:cNvPr>
          <p:cNvCxnSpPr>
            <a:cxnSpLocks/>
          </p:cNvCxnSpPr>
          <p:nvPr/>
        </p:nvCxnSpPr>
        <p:spPr>
          <a:xfrm flipH="1" flipV="1">
            <a:off x="5090696" y="4403075"/>
            <a:ext cx="477581" cy="21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5" name="Conector de Seta Reta 5784">
            <a:extLst>
              <a:ext uri="{FF2B5EF4-FFF2-40B4-BE49-F238E27FC236}">
                <a16:creationId xmlns:a16="http://schemas.microsoft.com/office/drawing/2014/main" id="{9A8978AA-29A3-0A3C-74D3-E2F7A1351445}"/>
              </a:ext>
            </a:extLst>
          </p:cNvPr>
          <p:cNvCxnSpPr>
            <a:cxnSpLocks/>
          </p:cNvCxnSpPr>
          <p:nvPr/>
        </p:nvCxnSpPr>
        <p:spPr>
          <a:xfrm flipH="1" flipV="1">
            <a:off x="6460227" y="2409291"/>
            <a:ext cx="161284" cy="63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6" name="Conector de Seta Reta 5785">
            <a:extLst>
              <a:ext uri="{FF2B5EF4-FFF2-40B4-BE49-F238E27FC236}">
                <a16:creationId xmlns:a16="http://schemas.microsoft.com/office/drawing/2014/main" id="{39472F5E-5CA0-F512-F10A-89AB245D2C78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3548401"/>
            <a:ext cx="1111546" cy="36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04A0D1-FAAF-75A5-99EC-81817D02725D}"/>
              </a:ext>
            </a:extLst>
          </p:cNvPr>
          <p:cNvSpPr txBox="1"/>
          <p:nvPr/>
        </p:nvSpPr>
        <p:spPr>
          <a:xfrm>
            <a:off x="5848871" y="3757350"/>
            <a:ext cx="895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rlow Light" panose="00000400000000000000" pitchFamily="2" charset="0"/>
              </a:rPr>
              <a:t>São Paulo</a:t>
            </a:r>
          </a:p>
          <a:p>
            <a:r>
              <a:rPr lang="pt-BR" sz="1100" dirty="0" err="1">
                <a:latin typeface="Barlow Light" panose="00000400000000000000" pitchFamily="2" charset="0"/>
              </a:rPr>
              <a:t>Osaco</a:t>
            </a:r>
            <a:endParaRPr lang="pt-BR" sz="1100" dirty="0">
              <a:latin typeface="Barlow Light" panose="00000400000000000000" pitchFamily="2" charset="0"/>
            </a:endParaRPr>
          </a:p>
          <a:p>
            <a:r>
              <a:rPr lang="pt-BR" sz="1100" dirty="0">
                <a:latin typeface="Barlow Light" panose="00000400000000000000" pitchFamily="2" charset="0"/>
              </a:rPr>
              <a:t>Santos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93BFF0-F177-8A0C-95BB-E65393A1AAD6}"/>
              </a:ext>
            </a:extLst>
          </p:cNvPr>
          <p:cNvSpPr txBox="1"/>
          <p:nvPr/>
        </p:nvSpPr>
        <p:spPr>
          <a:xfrm>
            <a:off x="7080972" y="3679388"/>
            <a:ext cx="1234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rlow Light" panose="00000400000000000000" pitchFamily="2" charset="0"/>
              </a:rPr>
              <a:t>Rio de Janeiro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Volta Redonda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Niterói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32776F-8C66-8193-D911-F35CA2B047C8}"/>
              </a:ext>
            </a:extLst>
          </p:cNvPr>
          <p:cNvSpPr txBox="1"/>
          <p:nvPr/>
        </p:nvSpPr>
        <p:spPr>
          <a:xfrm>
            <a:off x="6342929" y="3044934"/>
            <a:ext cx="14760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rlow Light" panose="00000400000000000000" pitchFamily="2" charset="0"/>
              </a:rPr>
              <a:t>Salvador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Lauro de Freitas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Camaçari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E15F83-3CD7-96BE-FFB5-24195095F80D}"/>
              </a:ext>
            </a:extLst>
          </p:cNvPr>
          <p:cNvSpPr txBox="1"/>
          <p:nvPr/>
        </p:nvSpPr>
        <p:spPr>
          <a:xfrm>
            <a:off x="5629329" y="4399697"/>
            <a:ext cx="18511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rlow Light" panose="00000400000000000000" pitchFamily="2" charset="0"/>
              </a:rPr>
              <a:t>Porto Alegre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Novo Hamburgo</a:t>
            </a:r>
          </a:p>
          <a:p>
            <a:r>
              <a:rPr lang="pt-BR" sz="1100" dirty="0">
                <a:latin typeface="Barlow Light" panose="00000400000000000000" pitchFamily="2" charset="0"/>
              </a:rPr>
              <a:t>Canoas</a:t>
            </a:r>
          </a:p>
        </p:txBody>
      </p:sp>
    </p:spTree>
    <p:extLst>
      <p:ext uri="{BB962C8B-B14F-4D97-AF65-F5344CB8AC3E}">
        <p14:creationId xmlns:p14="http://schemas.microsoft.com/office/powerpoint/2010/main" val="181654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10399EF-48DB-351E-C9D4-320ED886A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EFA24272-EA2D-C690-9799-5FB46B4C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50" y="400950"/>
            <a:ext cx="7236000" cy="43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II: Aprendizado Supervisionado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91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C1D36B-D869-BCC8-3161-A4E01CCBF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F2600A-D23F-7CF2-7092-C3BA75EB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79AB4-5FF7-0DF8-2FD9-44B1A5F6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Classificar novos municípios entre os 8 grupos encontrados.</a:t>
            </a:r>
          </a:p>
        </p:txBody>
      </p:sp>
    </p:spTree>
    <p:extLst>
      <p:ext uri="{BB962C8B-B14F-4D97-AF65-F5344CB8AC3E}">
        <p14:creationId xmlns:p14="http://schemas.microsoft.com/office/powerpoint/2010/main" val="269199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C1D36B-D869-BCC8-3161-A4E01CCBF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F2600A-D23F-7CF2-7092-C3BA75EB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79AB4-5FF7-0DF8-2FD9-44B1A5F6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 de Classificação: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9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D4B606-DE18-048C-87F2-DAA635F5F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B49FD24-1D95-B917-F02C-531E8CA4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5" y="0"/>
            <a:ext cx="71583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D4B606-DE18-048C-87F2-DAA635F5F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FCBB9162-3502-AA60-3A1C-73F4E416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0" y="0"/>
            <a:ext cx="82794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1DBE557-EC53-BE39-2014-0E01BD583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ADF6F4-7266-31C3-99BA-4E79F835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no Conjunto de Teste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66A13E-CCC4-F595-B111-CEB32EBE8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Acurácia: 0.809</a:t>
            </a:r>
          </a:p>
          <a:p>
            <a:r>
              <a:rPr lang="pt-BR" dirty="0"/>
              <a:t>ROC AUC: 0.977</a:t>
            </a:r>
          </a:p>
          <a:p>
            <a:r>
              <a:rPr lang="pt-BR" dirty="0" err="1"/>
              <a:t>Precision</a:t>
            </a:r>
            <a:r>
              <a:rPr lang="pt-BR" dirty="0"/>
              <a:t>: 0.812</a:t>
            </a:r>
          </a:p>
          <a:p>
            <a:r>
              <a:rPr lang="pt-BR" dirty="0"/>
              <a:t>Recall: 0.809</a:t>
            </a:r>
          </a:p>
          <a:p>
            <a:r>
              <a:rPr lang="pt-BR" dirty="0"/>
              <a:t>F1 Score: 0.808</a:t>
            </a:r>
          </a:p>
        </p:txBody>
      </p:sp>
    </p:spTree>
    <p:extLst>
      <p:ext uri="{BB962C8B-B14F-4D97-AF65-F5344CB8AC3E}">
        <p14:creationId xmlns:p14="http://schemas.microsoft.com/office/powerpoint/2010/main" val="327804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F30-1750-4393-2F16-8E5F39C29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419939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A4D99A-CF84-5885-9271-558D8AD60D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EBD4EF-645E-3B6F-9E14-92C51DE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879"/>
            <a:ext cx="5138700" cy="857400"/>
          </a:xfrm>
        </p:spPr>
        <p:txBody>
          <a:bodyPr/>
          <a:lstStyle/>
          <a:p>
            <a:r>
              <a:rPr lang="pt-BR" dirty="0"/>
              <a:t>Qual grupo de municípios tem a melhor porta de entrada para a empresa?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3A76F5-3AAF-F24E-0AB6-C8268910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08279"/>
            <a:ext cx="5138700" cy="2266500"/>
          </a:xfrm>
        </p:spPr>
        <p:txBody>
          <a:bodyPr/>
          <a:lstStyle/>
          <a:p>
            <a:r>
              <a:rPr lang="pt-BR" dirty="0"/>
              <a:t>O grupo 4 fornece as melhores condições;</a:t>
            </a:r>
          </a:p>
          <a:p>
            <a:pPr lvl="1"/>
            <a:r>
              <a:rPr lang="pt-BR" sz="2000" dirty="0"/>
              <a:t>Demanda potencial</a:t>
            </a:r>
          </a:p>
          <a:p>
            <a:pPr lvl="1"/>
            <a:r>
              <a:rPr lang="pt-BR" sz="2000" dirty="0"/>
              <a:t>Menor custo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5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DA27B-A5EC-BDF6-96A5-95309BCF8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FDA2854-2848-9A7F-7436-FB2E9B9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A4046-A48A-3638-A394-F2733401E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Sugerir um grupo de municípios para a entrada de uma multinacional varejista no Brasil</a:t>
            </a:r>
          </a:p>
          <a:p>
            <a:pPr lvl="1"/>
            <a:r>
              <a:rPr lang="pt-BR" dirty="0"/>
              <a:t>Caracterizar os municípios em grupos</a:t>
            </a:r>
          </a:p>
          <a:p>
            <a:pPr lvl="1"/>
            <a:r>
              <a:rPr lang="pt-BR" dirty="0"/>
              <a:t>Classificar novos municípios entre os grupos</a:t>
            </a:r>
          </a:p>
        </p:txBody>
      </p:sp>
    </p:spTree>
    <p:extLst>
      <p:ext uri="{BB962C8B-B14F-4D97-AF65-F5344CB8AC3E}">
        <p14:creationId xmlns:p14="http://schemas.microsoft.com/office/powerpoint/2010/main" val="173237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0C5AE-A885-F65D-C520-56E56C59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9F70F-75BF-A8D8-E3A9-09D3B2A8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99" y="2957566"/>
            <a:ext cx="7447402" cy="784800"/>
          </a:xfrm>
        </p:spPr>
        <p:txBody>
          <a:bodyPr/>
          <a:lstStyle/>
          <a:p>
            <a:r>
              <a:rPr lang="pt-BR" sz="1800" dirty="0"/>
              <a:t>Repositório:</a:t>
            </a:r>
          </a:p>
          <a:p>
            <a:r>
              <a:rPr lang="pt-BR" sz="1800" dirty="0"/>
              <a:t> https://github.com/silasge/case-plusoft/</a:t>
            </a:r>
          </a:p>
        </p:txBody>
      </p:sp>
    </p:spTree>
    <p:extLst>
      <p:ext uri="{BB962C8B-B14F-4D97-AF65-F5344CB8AC3E}">
        <p14:creationId xmlns:p14="http://schemas.microsoft.com/office/powerpoint/2010/main" val="14293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Demanda Potencial</a:t>
            </a:r>
          </a:p>
          <a:p>
            <a:pPr marL="285750" indent="-285750"/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renda</a:t>
            </a:r>
            <a:endParaRPr lang="en-US" dirty="0"/>
          </a:p>
          <a:p>
            <a:pPr marL="285750" indent="-285750"/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densidade</a:t>
            </a:r>
            <a:r>
              <a:rPr lang="en-US" dirty="0"/>
              <a:t> </a:t>
            </a:r>
            <a:r>
              <a:rPr lang="en-US" dirty="0" err="1"/>
              <a:t>populacional</a:t>
            </a:r>
            <a:endParaRPr lang="en-US" dirty="0"/>
          </a:p>
          <a:p>
            <a:pPr marL="285750" indent="-285750"/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urbana</a:t>
            </a:r>
            <a:endParaRPr lang="en-US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busca uma empresa de varejo?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Baixos Custos</a:t>
            </a:r>
            <a:endParaRPr b="1" dirty="0"/>
          </a:p>
          <a:p>
            <a:pPr marL="285750" indent="-285750"/>
            <a:r>
              <a:rPr lang="en" dirty="0"/>
              <a:t>Proximidade a centros de distribuição</a:t>
            </a:r>
          </a:p>
          <a:p>
            <a:pPr marL="285750" indent="-285750"/>
            <a:r>
              <a:rPr lang="en" dirty="0"/>
              <a:t>Proximidade à rodovias federais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74AE8B9-4752-9BBE-A7AF-778300D61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5B30D53B-7696-5ACE-6DFE-0C162DF8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96" y="164571"/>
            <a:ext cx="4669275" cy="4525954"/>
          </a:xfrm>
          <a:prstGeom prst="rect">
            <a:avLst/>
          </a:prstGeom>
        </p:spPr>
      </p:pic>
      <p:sp>
        <p:nvSpPr>
          <p:cNvPr id="6" name="Google Shape;316;p22">
            <a:extLst>
              <a:ext uri="{FF2B5EF4-FFF2-40B4-BE49-F238E27FC236}">
                <a16:creationId xmlns:a16="http://schemas.microsoft.com/office/drawing/2014/main" id="{BE944A53-9879-129B-1F99-E541141F1FF6}"/>
              </a:ext>
            </a:extLst>
          </p:cNvPr>
          <p:cNvSpPr txBox="1">
            <a:spLocks/>
          </p:cNvSpPr>
          <p:nvPr/>
        </p:nvSpPr>
        <p:spPr>
          <a:xfrm>
            <a:off x="457200" y="1520328"/>
            <a:ext cx="2352101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/>
              <a:t>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7" name="Google Shape;317;p22">
            <a:extLst>
              <a:ext uri="{FF2B5EF4-FFF2-40B4-BE49-F238E27FC236}">
                <a16:creationId xmlns:a16="http://schemas.microsoft.com/office/drawing/2014/main" id="{BCA78AAC-B183-1D83-CF94-36D319A9CAE1}"/>
              </a:ext>
            </a:extLst>
          </p:cNvPr>
          <p:cNvSpPr txBox="1">
            <a:spLocks/>
          </p:cNvSpPr>
          <p:nvPr/>
        </p:nvSpPr>
        <p:spPr>
          <a:xfrm>
            <a:off x="457200" y="2800350"/>
            <a:ext cx="2352101" cy="18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/>
              <a:t>O </a:t>
            </a:r>
            <a:r>
              <a:rPr lang="en-US" sz="1800" dirty="0" err="1"/>
              <a:t>Brasil</a:t>
            </a:r>
            <a:r>
              <a:rPr lang="en-US" sz="1800" dirty="0"/>
              <a:t> é um </a:t>
            </a:r>
            <a:r>
              <a:rPr lang="en-US" sz="1800" dirty="0" err="1"/>
              <a:t>país</a:t>
            </a:r>
            <a:r>
              <a:rPr lang="en-US" sz="1800" dirty="0"/>
              <a:t> </a:t>
            </a:r>
            <a:r>
              <a:rPr lang="en-US" sz="1800" dirty="0" err="1"/>
              <a:t>gigantesco</a:t>
            </a:r>
            <a:r>
              <a:rPr lang="en-US" sz="1800" dirty="0"/>
              <a:t>. E a </a:t>
            </a:r>
            <a:r>
              <a:rPr lang="en-US" sz="1800" dirty="0" err="1"/>
              <a:t>localização</a:t>
            </a:r>
            <a:r>
              <a:rPr lang="en-US" sz="1800" dirty="0"/>
              <a:t> ideal </a:t>
            </a:r>
            <a:r>
              <a:rPr lang="en-US" sz="1800" dirty="0" err="1"/>
              <a:t>nem</a:t>
            </a:r>
            <a:r>
              <a:rPr lang="en-US" sz="1800" dirty="0"/>
              <a:t> sempre é simples de se </a:t>
            </a:r>
            <a:r>
              <a:rPr lang="en-US" sz="1800" dirty="0" err="1"/>
              <a:t>decidir</a:t>
            </a:r>
            <a:r>
              <a:rPr lang="en-US" sz="1800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6A0EDE-6E92-EF3B-264F-82C750C3B803}"/>
              </a:ext>
            </a:extLst>
          </p:cNvPr>
          <p:cNvSpPr txBox="1"/>
          <p:nvPr/>
        </p:nvSpPr>
        <p:spPr>
          <a:xfrm>
            <a:off x="3525396" y="4690525"/>
            <a:ext cx="366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Renda Per Capita, 2000 (em Log)</a:t>
            </a:r>
          </a:p>
        </p:txBody>
      </p:sp>
    </p:spTree>
    <p:extLst>
      <p:ext uri="{BB962C8B-B14F-4D97-AF65-F5344CB8AC3E}">
        <p14:creationId xmlns:p14="http://schemas.microsoft.com/office/powerpoint/2010/main" val="132859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I: Aprendizado Não-Supervisionado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C1D36B-D869-BCC8-3161-A4E01CCBF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F2600A-D23F-7CF2-7092-C3BA75EB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79AB4-5FF7-0DF8-2FD9-44B1A5F6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Buscar agrupamento de cidades com potencial para ser porta de entrada da multinacional de supermercados</a:t>
            </a:r>
          </a:p>
        </p:txBody>
      </p:sp>
    </p:spTree>
    <p:extLst>
      <p:ext uri="{BB962C8B-B14F-4D97-AF65-F5344CB8AC3E}">
        <p14:creationId xmlns:p14="http://schemas.microsoft.com/office/powerpoint/2010/main" val="37916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5F4E9B-066A-74D3-16EC-06071F0359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DE547195-AB74-8C28-DBA6-C37B427D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62" y="400237"/>
            <a:ext cx="7238376" cy="4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C1D36B-D869-BCC8-3161-A4E01CCBF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F2600A-D23F-7CF2-7092-C3BA75EB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79AB4-5FF7-0DF8-2FD9-44B1A5F6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Existência de misturas de gaussianas;</a:t>
            </a:r>
          </a:p>
          <a:p>
            <a:r>
              <a:rPr lang="pt-BR" dirty="0" err="1"/>
              <a:t>Gaussian</a:t>
            </a:r>
            <a:r>
              <a:rPr lang="pt-BR" dirty="0"/>
              <a:t> </a:t>
            </a:r>
            <a:r>
              <a:rPr lang="pt-BR" dirty="0" err="1"/>
              <a:t>Mixtures</a:t>
            </a:r>
            <a:r>
              <a:rPr lang="pt-BR" dirty="0"/>
              <a:t>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15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D4B606-DE18-048C-87F2-DAA635F5F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B5E291F3-9F7B-A333-CBAA-A6312093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95"/>
            <a:ext cx="9144000" cy="4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1153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263</Words>
  <Application>Microsoft Office PowerPoint</Application>
  <PresentationFormat>Apresentação na tela (16:9)</PresentationFormat>
  <Paragraphs>89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Barlow Light</vt:lpstr>
      <vt:lpstr>Barlow</vt:lpstr>
      <vt:lpstr>Calibri</vt:lpstr>
      <vt:lpstr>Miriam Libre</vt:lpstr>
      <vt:lpstr>Arial</vt:lpstr>
      <vt:lpstr>Roderigo template</vt:lpstr>
      <vt:lpstr>ANÁLISE: MULTINACIONAL DE VAREJO</vt:lpstr>
      <vt:lpstr>Objetivos</vt:lpstr>
      <vt:lpstr>O que busca uma empresa de varejo?</vt:lpstr>
      <vt:lpstr>Apresentação do PowerPoint</vt:lpstr>
      <vt:lpstr>Modelagem</vt:lpstr>
      <vt:lpstr>Objetivo</vt:lpstr>
      <vt:lpstr>Apresentação do PowerPoint</vt:lpstr>
      <vt:lpstr>Método</vt:lpstr>
      <vt:lpstr>Apresentação do PowerPoint</vt:lpstr>
      <vt:lpstr>Apresentação do PowerPoint</vt:lpstr>
      <vt:lpstr>Apresentação do PowerPoint</vt:lpstr>
      <vt:lpstr>Modelagem</vt:lpstr>
      <vt:lpstr>Objetivo</vt:lpstr>
      <vt:lpstr>Método</vt:lpstr>
      <vt:lpstr>Apresentação do PowerPoint</vt:lpstr>
      <vt:lpstr>Apresentação do PowerPoint</vt:lpstr>
      <vt:lpstr>Métricas no Conjunto de Teste</vt:lpstr>
      <vt:lpstr>Conclusões</vt:lpstr>
      <vt:lpstr>Qual grupo de municípios tem a melhor porta de entrada para a empresa?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ANÁLISE: MULTINACIONAL DE VAREJO</dc:title>
  <dc:creator>silasge</dc:creator>
  <cp:lastModifiedBy>Silas Genário Lopes da Silva</cp:lastModifiedBy>
  <cp:revision>14</cp:revision>
  <dcterms:modified xsi:type="dcterms:W3CDTF">2022-10-03T01:47:34Z</dcterms:modified>
</cp:coreProperties>
</file>