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4"/>
  </p:notesMasterIdLst>
  <p:sldIdLst>
    <p:sldId id="257" r:id="rId2"/>
    <p:sldId id="261" r:id="rId3"/>
    <p:sldId id="259" r:id="rId4"/>
    <p:sldId id="272" r:id="rId5"/>
    <p:sldId id="262" r:id="rId6"/>
    <p:sldId id="271" r:id="rId7"/>
    <p:sldId id="263" r:id="rId8"/>
    <p:sldId id="273" r:id="rId9"/>
    <p:sldId id="274" r:id="rId10"/>
    <p:sldId id="275" r:id="rId11"/>
    <p:sldId id="264" r:id="rId12"/>
    <p:sldId id="276" r:id="rId13"/>
    <p:sldId id="277" r:id="rId14"/>
    <p:sldId id="278" r:id="rId15"/>
    <p:sldId id="279" r:id="rId16"/>
    <p:sldId id="280" r:id="rId17"/>
    <p:sldId id="281" r:id="rId18"/>
    <p:sldId id="265" r:id="rId19"/>
    <p:sldId id="282" r:id="rId20"/>
    <p:sldId id="266" r:id="rId21"/>
    <p:sldId id="283" r:id="rId22"/>
    <p:sldId id="284" r:id="rId23"/>
  </p:sldIdLst>
  <p:sldSz cx="9601200" cy="12801600" type="A3"/>
  <p:notesSz cx="6858000" cy="9144000"/>
  <p:embeddedFontLst>
    <p:embeddedFont>
      <p:font typeface="Algerian" panose="04020705040A02060702" pitchFamily="82" charset="0"/>
      <p:regular r:id="rId25"/>
    </p:embeddedFont>
    <p:embeddedFont>
      <p:font typeface="Amasis MT Pro Black" panose="02040A04050005020304" pitchFamily="18" charset="0"/>
      <p:bold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B26"/>
    <a:srgbClr val="03613F"/>
    <a:srgbClr val="9FBCC4"/>
    <a:srgbClr val="17CB2D"/>
    <a:srgbClr val="17C92B"/>
    <a:srgbClr val="04727E"/>
    <a:srgbClr val="5CABA9"/>
    <a:srgbClr val="0473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50" d="100"/>
          <a:sy n="50" d="100"/>
        </p:scale>
        <p:origin x="1824" y="-118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E4D64-2671-4601-A459-79B022BA8D9E}" type="datetimeFigureOut">
              <a:rPr lang="pt-BR" smtClean="0"/>
              <a:t>05/05/2024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0A06D-DEB0-41F2-A0C0-B7DB1496380C}" type="slidenum">
              <a:rPr lang="pt-BR" smtClean="0"/>
              <a:t>‹nº›</a:t>
            </a:fld>
            <a:endParaRPr lang="pt-BR"/>
          </a:p>
        </p:txBody>
      </p:sp>
    </p:spTree>
    <p:extLst>
      <p:ext uri="{BB962C8B-B14F-4D97-AF65-F5344CB8AC3E}">
        <p14:creationId xmlns:p14="http://schemas.microsoft.com/office/powerpoint/2010/main" val="138733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5A0BF1C-9D92-431D-928F-2233FBB5F817}" type="datetime1">
              <a:rPr lang="pt-BR" smtClean="0"/>
              <a:t>05/05/2024</a:t>
            </a:fld>
            <a:endParaRPr lang="pt-BR"/>
          </a:p>
        </p:txBody>
      </p:sp>
      <p:sp>
        <p:nvSpPr>
          <p:cNvPr id="5" name="Footer Placeholder 4"/>
          <p:cNvSpPr>
            <a:spLocks noGrp="1"/>
          </p:cNvSpPr>
          <p:nvPr>
            <p:ph type="ftr" sz="quarter" idx="11"/>
          </p:nvPr>
        </p:nvSpPr>
        <p:spPr/>
        <p:txBody>
          <a:bodyPr/>
          <a:lstStyle/>
          <a:p>
            <a:r>
              <a:rPr lang="pt-BR"/>
              <a:t>GUARDIÕES DA ESTRUTURA - SILAS SILVA</a:t>
            </a:r>
          </a:p>
        </p:txBody>
      </p:sp>
      <p:sp>
        <p:nvSpPr>
          <p:cNvPr id="6" name="Slide Number Placeholder 5"/>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3270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A88FDB6-1447-4BD7-9E91-EC4F97DA33A3}" type="datetime1">
              <a:rPr lang="pt-BR" smtClean="0"/>
              <a:t>05/05/2024</a:t>
            </a:fld>
            <a:endParaRPr lang="pt-BR"/>
          </a:p>
        </p:txBody>
      </p:sp>
      <p:sp>
        <p:nvSpPr>
          <p:cNvPr id="5" name="Footer Placeholder 4"/>
          <p:cNvSpPr>
            <a:spLocks noGrp="1"/>
          </p:cNvSpPr>
          <p:nvPr>
            <p:ph type="ftr" sz="quarter" idx="11"/>
          </p:nvPr>
        </p:nvSpPr>
        <p:spPr/>
        <p:txBody>
          <a:bodyPr/>
          <a:lstStyle/>
          <a:p>
            <a:r>
              <a:rPr lang="pt-BR"/>
              <a:t>GUARDIÕES DA ESTRUTURA - SILAS SILVA</a:t>
            </a:r>
          </a:p>
        </p:txBody>
      </p:sp>
      <p:sp>
        <p:nvSpPr>
          <p:cNvPr id="6" name="Slide Number Placeholder 5"/>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34338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E9AFA57-45C2-44CD-AA81-A763994A0432}" type="datetime1">
              <a:rPr lang="pt-BR" smtClean="0"/>
              <a:t>05/05/2024</a:t>
            </a:fld>
            <a:endParaRPr lang="pt-BR"/>
          </a:p>
        </p:txBody>
      </p:sp>
      <p:sp>
        <p:nvSpPr>
          <p:cNvPr id="5" name="Footer Placeholder 4"/>
          <p:cNvSpPr>
            <a:spLocks noGrp="1"/>
          </p:cNvSpPr>
          <p:nvPr>
            <p:ph type="ftr" sz="quarter" idx="11"/>
          </p:nvPr>
        </p:nvSpPr>
        <p:spPr/>
        <p:txBody>
          <a:bodyPr/>
          <a:lstStyle/>
          <a:p>
            <a:r>
              <a:rPr lang="pt-BR"/>
              <a:t>GUARDIÕES DA ESTRUTURA - SILAS SILVA</a:t>
            </a:r>
          </a:p>
        </p:txBody>
      </p:sp>
      <p:sp>
        <p:nvSpPr>
          <p:cNvPr id="6" name="Slide Number Placeholder 5"/>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253236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7FDBF3B-7634-4589-B3EE-033A5D4F4B9F}" type="datetime1">
              <a:rPr lang="pt-BR" smtClean="0"/>
              <a:t>05/05/2024</a:t>
            </a:fld>
            <a:endParaRPr lang="pt-BR"/>
          </a:p>
        </p:txBody>
      </p:sp>
      <p:sp>
        <p:nvSpPr>
          <p:cNvPr id="5" name="Footer Placeholder 4"/>
          <p:cNvSpPr>
            <a:spLocks noGrp="1"/>
          </p:cNvSpPr>
          <p:nvPr>
            <p:ph type="ftr" sz="quarter" idx="11"/>
          </p:nvPr>
        </p:nvSpPr>
        <p:spPr/>
        <p:txBody>
          <a:bodyPr/>
          <a:lstStyle/>
          <a:p>
            <a:r>
              <a:rPr lang="pt-BR"/>
              <a:t>GUARDIÕES DA ESTRUTURA - SILAS SILVA</a:t>
            </a:r>
          </a:p>
        </p:txBody>
      </p:sp>
      <p:sp>
        <p:nvSpPr>
          <p:cNvPr id="6" name="Slide Number Placeholder 5"/>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268740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883639F-FBEA-4BEA-99B3-89F4FF140020}" type="datetime1">
              <a:rPr lang="pt-BR" smtClean="0"/>
              <a:t>05/05/2024</a:t>
            </a:fld>
            <a:endParaRPr lang="pt-BR"/>
          </a:p>
        </p:txBody>
      </p:sp>
      <p:sp>
        <p:nvSpPr>
          <p:cNvPr id="5" name="Footer Placeholder 4"/>
          <p:cNvSpPr>
            <a:spLocks noGrp="1"/>
          </p:cNvSpPr>
          <p:nvPr>
            <p:ph type="ftr" sz="quarter" idx="11"/>
          </p:nvPr>
        </p:nvSpPr>
        <p:spPr/>
        <p:txBody>
          <a:bodyPr/>
          <a:lstStyle/>
          <a:p>
            <a:r>
              <a:rPr lang="pt-BR"/>
              <a:t>GUARDIÕES DA ESTRUTURA - SILAS SILVA</a:t>
            </a:r>
          </a:p>
        </p:txBody>
      </p:sp>
      <p:sp>
        <p:nvSpPr>
          <p:cNvPr id="6" name="Slide Number Placeholder 5"/>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423519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543A63A-7129-4734-AFDE-7DB4EC604010}" type="datetime1">
              <a:rPr lang="pt-BR" smtClean="0"/>
              <a:t>05/05/2024</a:t>
            </a:fld>
            <a:endParaRPr lang="pt-BR"/>
          </a:p>
        </p:txBody>
      </p:sp>
      <p:sp>
        <p:nvSpPr>
          <p:cNvPr id="6" name="Footer Placeholder 5"/>
          <p:cNvSpPr>
            <a:spLocks noGrp="1"/>
          </p:cNvSpPr>
          <p:nvPr>
            <p:ph type="ftr" sz="quarter" idx="11"/>
          </p:nvPr>
        </p:nvSpPr>
        <p:spPr/>
        <p:txBody>
          <a:bodyPr/>
          <a:lstStyle/>
          <a:p>
            <a:r>
              <a:rPr lang="pt-BR"/>
              <a:t>GUARDIÕES DA ESTRUTURA - SILAS SILVA</a:t>
            </a:r>
          </a:p>
        </p:txBody>
      </p:sp>
      <p:sp>
        <p:nvSpPr>
          <p:cNvPr id="7" name="Slide Number Placeholder 6"/>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2157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49CF51B-D753-40B6-A484-EDFEF9F51DBA}" type="datetime1">
              <a:rPr lang="pt-BR" smtClean="0"/>
              <a:t>05/05/2024</a:t>
            </a:fld>
            <a:endParaRPr lang="pt-BR"/>
          </a:p>
        </p:txBody>
      </p:sp>
      <p:sp>
        <p:nvSpPr>
          <p:cNvPr id="8" name="Footer Placeholder 7"/>
          <p:cNvSpPr>
            <a:spLocks noGrp="1"/>
          </p:cNvSpPr>
          <p:nvPr>
            <p:ph type="ftr" sz="quarter" idx="11"/>
          </p:nvPr>
        </p:nvSpPr>
        <p:spPr/>
        <p:txBody>
          <a:bodyPr/>
          <a:lstStyle/>
          <a:p>
            <a:r>
              <a:rPr lang="pt-BR"/>
              <a:t>GUARDIÕES DA ESTRUTURA - SILAS SILVA</a:t>
            </a:r>
          </a:p>
        </p:txBody>
      </p:sp>
      <p:sp>
        <p:nvSpPr>
          <p:cNvPr id="9" name="Slide Number Placeholder 8"/>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360626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DE33466-F9A5-4FA7-B42D-AD4E947BAC92}" type="datetime1">
              <a:rPr lang="pt-BR" smtClean="0"/>
              <a:t>05/05/2024</a:t>
            </a:fld>
            <a:endParaRPr lang="pt-BR"/>
          </a:p>
        </p:txBody>
      </p:sp>
      <p:sp>
        <p:nvSpPr>
          <p:cNvPr id="4" name="Footer Placeholder 3"/>
          <p:cNvSpPr>
            <a:spLocks noGrp="1"/>
          </p:cNvSpPr>
          <p:nvPr>
            <p:ph type="ftr" sz="quarter" idx="11"/>
          </p:nvPr>
        </p:nvSpPr>
        <p:spPr/>
        <p:txBody>
          <a:bodyPr/>
          <a:lstStyle/>
          <a:p>
            <a:r>
              <a:rPr lang="pt-BR"/>
              <a:t>GUARDIÕES DA ESTRUTURA - SILAS SILVA</a:t>
            </a:r>
          </a:p>
        </p:txBody>
      </p:sp>
      <p:sp>
        <p:nvSpPr>
          <p:cNvPr id="5" name="Slide Number Placeholder 4"/>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176071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B3C62-4857-444D-A1DB-7E4F53E46E30}" type="datetime1">
              <a:rPr lang="pt-BR" smtClean="0"/>
              <a:t>05/05/2024</a:t>
            </a:fld>
            <a:endParaRPr lang="pt-BR"/>
          </a:p>
        </p:txBody>
      </p:sp>
      <p:sp>
        <p:nvSpPr>
          <p:cNvPr id="3" name="Footer Placeholder 2"/>
          <p:cNvSpPr>
            <a:spLocks noGrp="1"/>
          </p:cNvSpPr>
          <p:nvPr>
            <p:ph type="ftr" sz="quarter" idx="11"/>
          </p:nvPr>
        </p:nvSpPr>
        <p:spPr/>
        <p:txBody>
          <a:bodyPr/>
          <a:lstStyle/>
          <a:p>
            <a:r>
              <a:rPr lang="pt-BR"/>
              <a:t>GUARDIÕES DA ESTRUTURA - SILAS SILVA</a:t>
            </a:r>
          </a:p>
        </p:txBody>
      </p:sp>
      <p:sp>
        <p:nvSpPr>
          <p:cNvPr id="4" name="Slide Number Placeholder 3"/>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23412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DC757A8-AD95-4EA4-BB65-D67893BEB7C1}" type="datetime1">
              <a:rPr lang="pt-BR" smtClean="0"/>
              <a:t>05/05/2024</a:t>
            </a:fld>
            <a:endParaRPr lang="pt-BR"/>
          </a:p>
        </p:txBody>
      </p:sp>
      <p:sp>
        <p:nvSpPr>
          <p:cNvPr id="6" name="Footer Placeholder 5"/>
          <p:cNvSpPr>
            <a:spLocks noGrp="1"/>
          </p:cNvSpPr>
          <p:nvPr>
            <p:ph type="ftr" sz="quarter" idx="11"/>
          </p:nvPr>
        </p:nvSpPr>
        <p:spPr/>
        <p:txBody>
          <a:bodyPr/>
          <a:lstStyle/>
          <a:p>
            <a:r>
              <a:rPr lang="pt-BR"/>
              <a:t>GUARDIÕES DA ESTRUTURA - SILAS SILVA</a:t>
            </a:r>
          </a:p>
        </p:txBody>
      </p:sp>
      <p:sp>
        <p:nvSpPr>
          <p:cNvPr id="7" name="Slide Number Placeholder 6"/>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323619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C4F704D-57A0-4B48-8525-35FE184EAB04}" type="datetime1">
              <a:rPr lang="pt-BR" smtClean="0"/>
              <a:t>05/05/2024</a:t>
            </a:fld>
            <a:endParaRPr lang="pt-BR"/>
          </a:p>
        </p:txBody>
      </p:sp>
      <p:sp>
        <p:nvSpPr>
          <p:cNvPr id="6" name="Footer Placeholder 5"/>
          <p:cNvSpPr>
            <a:spLocks noGrp="1"/>
          </p:cNvSpPr>
          <p:nvPr>
            <p:ph type="ftr" sz="quarter" idx="11"/>
          </p:nvPr>
        </p:nvSpPr>
        <p:spPr/>
        <p:txBody>
          <a:bodyPr/>
          <a:lstStyle/>
          <a:p>
            <a:r>
              <a:rPr lang="pt-BR"/>
              <a:t>GUARDIÕES DA ESTRUTURA - SILAS SILVA</a:t>
            </a:r>
          </a:p>
        </p:txBody>
      </p:sp>
      <p:sp>
        <p:nvSpPr>
          <p:cNvPr id="7" name="Slide Number Placeholder 6"/>
          <p:cNvSpPr>
            <a:spLocks noGrp="1"/>
          </p:cNvSpPr>
          <p:nvPr>
            <p:ph type="sldNum" sz="quarter" idx="12"/>
          </p:nvPr>
        </p:nvSpPr>
        <p:spPr/>
        <p:txBody>
          <a:bodyPr/>
          <a:lstStyle/>
          <a:p>
            <a:fld id="{45B06F16-EEE7-4100-ACE6-A85C93F334D9}" type="slidenum">
              <a:rPr lang="pt-BR" smtClean="0"/>
              <a:t>‹nº›</a:t>
            </a:fld>
            <a:endParaRPr lang="pt-BR"/>
          </a:p>
        </p:txBody>
      </p:sp>
    </p:spTree>
    <p:extLst>
      <p:ext uri="{BB962C8B-B14F-4D97-AF65-F5344CB8AC3E}">
        <p14:creationId xmlns:p14="http://schemas.microsoft.com/office/powerpoint/2010/main" val="57863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BB8FC007-E177-4EB6-A0A4-350235BE4B3D}" type="datetime1">
              <a:rPr lang="pt-BR" smtClean="0"/>
              <a:t>05/05/2024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GUARDIÕES DA ESTRUTURA - SILAS SILVA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45B06F16-EEE7-4100-ACE6-A85C93F334D9}" type="slidenum">
              <a:rPr lang="pt-BR" smtClean="0"/>
              <a:t>‹nº›</a:t>
            </a:fld>
            <a:endParaRPr lang="pt-BR"/>
          </a:p>
        </p:txBody>
      </p:sp>
    </p:spTree>
    <p:extLst>
      <p:ext uri="{BB962C8B-B14F-4D97-AF65-F5344CB8AC3E}">
        <p14:creationId xmlns:p14="http://schemas.microsoft.com/office/powerpoint/2010/main" val="1642851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ilaslva/ebook-Guardioes-da-Estrutura" TargetMode="Externa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s://github.com/silaslva" TargetMode="External"/><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613F"/>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E68BF88-7168-F10D-D010-CD8255C5037F}"/>
              </a:ext>
            </a:extLst>
          </p:cNvPr>
          <p:cNvSpPr/>
          <p:nvPr/>
        </p:nvSpPr>
        <p:spPr>
          <a:xfrm>
            <a:off x="0" y="0"/>
            <a:ext cx="9601200" cy="12801600"/>
          </a:xfrm>
          <a:prstGeom prst="rect">
            <a:avLst/>
          </a:prstGeom>
          <a:solidFill>
            <a:srgbClr val="010B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D4F479B4-7428-320E-7471-9274C533D20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3200400"/>
            <a:ext cx="9601200" cy="9601200"/>
          </a:xfrm>
          <a:prstGeom prst="rect">
            <a:avLst/>
          </a:prstGeom>
        </p:spPr>
      </p:pic>
      <p:sp>
        <p:nvSpPr>
          <p:cNvPr id="8" name="CaixaDeTexto 7">
            <a:extLst>
              <a:ext uri="{FF2B5EF4-FFF2-40B4-BE49-F238E27FC236}">
                <a16:creationId xmlns:a16="http://schemas.microsoft.com/office/drawing/2014/main" id="{981AA4A6-BD79-754A-1E2E-3500264F6BDC}"/>
              </a:ext>
            </a:extLst>
          </p:cNvPr>
          <p:cNvSpPr txBox="1"/>
          <p:nvPr/>
        </p:nvSpPr>
        <p:spPr>
          <a:xfrm>
            <a:off x="0" y="0"/>
            <a:ext cx="9601200" cy="2123658"/>
          </a:xfrm>
          <a:prstGeom prst="rect">
            <a:avLst/>
          </a:prstGeom>
          <a:noFill/>
        </p:spPr>
        <p:txBody>
          <a:bodyPr wrap="square" rtlCol="0">
            <a:spAutoFit/>
          </a:bodyPr>
          <a:lstStyle/>
          <a:p>
            <a:pPr algn="ctr"/>
            <a:r>
              <a:rPr lang="pt-BR" sz="6600" dirty="0">
                <a:solidFill>
                  <a:schemeClr val="bg1"/>
                </a:solidFill>
                <a:latin typeface="Algerian" panose="04020705040A02060702" pitchFamily="82" charset="0"/>
              </a:rPr>
              <a:t>GUARDIÕES DA ESTRUTURA</a:t>
            </a:r>
          </a:p>
        </p:txBody>
      </p:sp>
      <p:sp>
        <p:nvSpPr>
          <p:cNvPr id="10" name="CaixaDeTexto 9">
            <a:extLst>
              <a:ext uri="{FF2B5EF4-FFF2-40B4-BE49-F238E27FC236}">
                <a16:creationId xmlns:a16="http://schemas.microsoft.com/office/drawing/2014/main" id="{EBB18AA0-6C15-2921-3C3C-EBBDFD06E5B8}"/>
              </a:ext>
            </a:extLst>
          </p:cNvPr>
          <p:cNvSpPr txBox="1"/>
          <p:nvPr/>
        </p:nvSpPr>
        <p:spPr>
          <a:xfrm>
            <a:off x="0" y="2554069"/>
            <a:ext cx="9601200" cy="646331"/>
          </a:xfrm>
          <a:prstGeom prst="rect">
            <a:avLst/>
          </a:prstGeom>
          <a:solidFill>
            <a:srgbClr val="03613F"/>
          </a:solidFill>
          <a:ln>
            <a:solidFill>
              <a:srgbClr val="17CB2D"/>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3600" dirty="0">
                <a:solidFill>
                  <a:schemeClr val="bg1"/>
                </a:solidFill>
                <a:latin typeface="Algerian" panose="04020705040A02060702" pitchFamily="82" charset="0"/>
              </a:rPr>
              <a:t>E</a:t>
            </a:r>
            <a:r>
              <a:rPr lang="pt-BR" sz="3600" dirty="0">
                <a:solidFill>
                  <a:schemeClr val="bg1"/>
                </a:solidFill>
                <a:latin typeface="Algerian" panose="04020705040A02060702" pitchFamily="82" charset="0"/>
              </a:rPr>
              <a:t>XPLORANDO as LINKED LIST EM PYTHON</a:t>
            </a:r>
          </a:p>
        </p:txBody>
      </p:sp>
      <p:sp>
        <p:nvSpPr>
          <p:cNvPr id="13" name="CaixaDeTexto 12">
            <a:extLst>
              <a:ext uri="{FF2B5EF4-FFF2-40B4-BE49-F238E27FC236}">
                <a16:creationId xmlns:a16="http://schemas.microsoft.com/office/drawing/2014/main" id="{0533B074-DBAC-F438-7857-146B98F8755D}"/>
              </a:ext>
            </a:extLst>
          </p:cNvPr>
          <p:cNvSpPr txBox="1"/>
          <p:nvPr/>
        </p:nvSpPr>
        <p:spPr>
          <a:xfrm>
            <a:off x="7571874" y="12324308"/>
            <a:ext cx="2029326" cy="461665"/>
          </a:xfrm>
          <a:prstGeom prst="rect">
            <a:avLst/>
          </a:prstGeom>
          <a:solidFill>
            <a:srgbClr val="03613F"/>
          </a:solidFill>
          <a:ln>
            <a:solidFill>
              <a:srgbClr val="17CB2D"/>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400" dirty="0">
                <a:solidFill>
                  <a:schemeClr val="bg1"/>
                </a:solidFill>
                <a:latin typeface="Algerian" panose="04020705040A02060702" pitchFamily="82" charset="0"/>
              </a:rPr>
              <a:t>SILAS SILVA</a:t>
            </a:r>
            <a:endParaRPr lang="pt-BR" sz="24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52487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2028965"/>
            <a:ext cx="8478982" cy="2308324"/>
          </a:xfrm>
          <a:prstGeom prst="rect">
            <a:avLst/>
          </a:prstGeom>
          <a:noFill/>
        </p:spPr>
        <p:txBody>
          <a:bodyPr wrap="square" rtlCol="0">
            <a:spAutoFit/>
          </a:bodyPr>
          <a:lstStyle/>
          <a:p>
            <a:r>
              <a:rPr lang="en-US" sz="2400" dirty="0"/>
              <a:t>A</a:t>
            </a:r>
            <a:r>
              <a:rPr lang="pt-BR" sz="2400" dirty="0"/>
              <a:t>dicionar no final da lista</a:t>
            </a:r>
          </a:p>
          <a:p>
            <a:pPr marL="342900" indent="-342900">
              <a:buFont typeface="Arial" panose="020B0604020202020204" pitchFamily="34" charset="0"/>
              <a:buChar char="•"/>
            </a:pPr>
            <a:r>
              <a:rPr lang="pt-BR" sz="2400" dirty="0"/>
              <a:t>Percorrer até o final da lista (onde o nó aponta para o null)</a:t>
            </a:r>
          </a:p>
          <a:p>
            <a:pPr marL="342900" indent="-342900">
              <a:buFont typeface="Arial" panose="020B0604020202020204" pitchFamily="34" charset="0"/>
              <a:buChar char="•"/>
            </a:pPr>
            <a:r>
              <a:rPr lang="pt-BR" sz="2400" dirty="0"/>
              <a:t>Criar o novo nó</a:t>
            </a:r>
          </a:p>
          <a:p>
            <a:pPr marL="342900" indent="-342900">
              <a:buFont typeface="Arial" panose="020B0604020202020204" pitchFamily="34" charset="0"/>
              <a:buChar char="•"/>
            </a:pPr>
            <a:r>
              <a:rPr lang="pt-BR" sz="2400" dirty="0"/>
              <a:t>Apontar o ponteiro do nó anterior para o novo nó</a:t>
            </a:r>
          </a:p>
          <a:p>
            <a:pPr marL="342900" indent="-342900">
              <a:buFont typeface="Arial" panose="020B0604020202020204" pitchFamily="34" charset="0"/>
              <a:buChar char="•"/>
            </a:pPr>
            <a:r>
              <a:rPr lang="pt-BR" sz="2400" dirty="0"/>
              <a:t>Apontar o novo nó para o null para ser o último elemento</a:t>
            </a:r>
          </a:p>
          <a:p>
            <a:r>
              <a:rPr lang="pt-BR" sz="2400" dirty="0"/>
              <a:t>Veja o exemplo abaixo</a:t>
            </a:r>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en-US" sz="4000" dirty="0">
                <a:latin typeface="Amasis MT Pro Black" panose="02040A04050005020304" pitchFamily="18" charset="0"/>
              </a:rPr>
              <a:t>Adição e </a:t>
            </a:r>
            <a:r>
              <a:rPr lang="pt-BR" sz="4000" dirty="0">
                <a:latin typeface="Amasis MT Pro Black" panose="02040A04050005020304" pitchFamily="18" charset="0"/>
              </a:rPr>
              <a:t>Exclusão</a:t>
            </a:r>
            <a:r>
              <a:rPr lang="en-US" sz="4000" dirty="0">
                <a:latin typeface="Amasis MT Pro Black" panose="02040A04050005020304" pitchFamily="18" charset="0"/>
              </a:rPr>
              <a:t> Nós</a:t>
            </a:r>
            <a:endParaRPr lang="pt-BR" sz="4000" dirty="0">
              <a:latin typeface="Amasis MT Pro Black" panose="02040A04050005020304" pitchFamily="18" charset="0"/>
            </a:endParaRP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20AAC914-E062-B8FB-AA26-6E810E6E3596}"/>
              </a:ext>
            </a:extLst>
          </p:cNvPr>
          <p:cNvPicPr>
            <a:picLocks noChangeAspect="1"/>
          </p:cNvPicPr>
          <p:nvPr/>
        </p:nvPicPr>
        <p:blipFill rotWithShape="1">
          <a:blip r:embed="rId2"/>
          <a:srcRect t="15853"/>
          <a:stretch/>
        </p:blipFill>
        <p:spPr>
          <a:xfrm>
            <a:off x="1325365" y="4361186"/>
            <a:ext cx="7324725" cy="2308325"/>
          </a:xfrm>
          <a:prstGeom prst="rect">
            <a:avLst/>
          </a:prstGeom>
        </p:spPr>
      </p:pic>
      <p:pic>
        <p:nvPicPr>
          <p:cNvPr id="9" name="Imagem 8">
            <a:extLst>
              <a:ext uri="{FF2B5EF4-FFF2-40B4-BE49-F238E27FC236}">
                <a16:creationId xmlns:a16="http://schemas.microsoft.com/office/drawing/2014/main" id="{C2D94D67-BD0F-35EE-823E-BA798CCF794C}"/>
              </a:ext>
            </a:extLst>
          </p:cNvPr>
          <p:cNvPicPr>
            <a:picLocks noChangeAspect="1"/>
          </p:cNvPicPr>
          <p:nvPr/>
        </p:nvPicPr>
        <p:blipFill>
          <a:blip r:embed="rId3"/>
          <a:stretch>
            <a:fillRect/>
          </a:stretch>
        </p:blipFill>
        <p:spPr>
          <a:xfrm>
            <a:off x="1430139" y="10027817"/>
            <a:ext cx="7115175" cy="2114550"/>
          </a:xfrm>
          <a:prstGeom prst="rect">
            <a:avLst/>
          </a:prstGeom>
        </p:spPr>
      </p:pic>
      <p:sp>
        <p:nvSpPr>
          <p:cNvPr id="10" name="Texto">
            <a:extLst>
              <a:ext uri="{FF2B5EF4-FFF2-40B4-BE49-F238E27FC236}">
                <a16:creationId xmlns:a16="http://schemas.microsoft.com/office/drawing/2014/main" id="{EE4F69CD-38A9-7DA7-8827-B9E6D2F7B8EB}"/>
              </a:ext>
            </a:extLst>
          </p:cNvPr>
          <p:cNvSpPr txBox="1"/>
          <p:nvPr/>
        </p:nvSpPr>
        <p:spPr>
          <a:xfrm>
            <a:off x="684069" y="7098462"/>
            <a:ext cx="8478982" cy="3046988"/>
          </a:xfrm>
          <a:prstGeom prst="rect">
            <a:avLst/>
          </a:prstGeom>
          <a:noFill/>
        </p:spPr>
        <p:txBody>
          <a:bodyPr wrap="square" rtlCol="0">
            <a:spAutoFit/>
          </a:bodyPr>
          <a:lstStyle/>
          <a:p>
            <a:r>
              <a:rPr lang="en-US" sz="2400" dirty="0"/>
              <a:t>Excluir um nó</a:t>
            </a:r>
            <a:endParaRPr lang="pt-BR" sz="2400" dirty="0"/>
          </a:p>
          <a:p>
            <a:pPr marL="342900" indent="-342900">
              <a:buFont typeface="Arial" panose="020B0604020202020204" pitchFamily="34" charset="0"/>
              <a:buChar char="•"/>
            </a:pPr>
            <a:r>
              <a:rPr lang="pt-BR" sz="2400" dirty="0"/>
              <a:t>Percorra a lista até a posição que você deseja excluir</a:t>
            </a:r>
          </a:p>
          <a:p>
            <a:pPr marL="342900" indent="-342900">
              <a:buFont typeface="Arial" panose="020B0604020202020204" pitchFamily="34" charset="0"/>
              <a:buChar char="•"/>
            </a:pPr>
            <a:r>
              <a:rPr lang="pt-BR" sz="2400" dirty="0"/>
              <a:t>Aponte o anterior para o próximo nó depois do que você vai excluir</a:t>
            </a:r>
          </a:p>
          <a:p>
            <a:pPr marL="342900" indent="-342900">
              <a:buFont typeface="Arial" panose="020B0604020202020204" pitchFamily="34" charset="0"/>
              <a:buChar char="•"/>
            </a:pPr>
            <a:r>
              <a:rPr lang="pt-BR" sz="2400" dirty="0"/>
              <a:t>O Garbage Collector (aplicativo nativo de todo dispositivo que remove o lixo da memória) irá limpar esse nó que não tem nenhum nó apontando para ele.</a:t>
            </a:r>
          </a:p>
          <a:p>
            <a:r>
              <a:rPr lang="pt-BR" sz="2400" dirty="0"/>
              <a:t>Veja o exemplo abaixo</a:t>
            </a:r>
          </a:p>
        </p:txBody>
      </p:sp>
      <p:pic>
        <p:nvPicPr>
          <p:cNvPr id="12" name="Gráfico 11" descr="Lixo estrutura de tópicos">
            <a:extLst>
              <a:ext uri="{FF2B5EF4-FFF2-40B4-BE49-F238E27FC236}">
                <a16:creationId xmlns:a16="http://schemas.microsoft.com/office/drawing/2014/main" id="{542368D0-8311-D0FA-9AE0-BEE604FFEA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87726" y="10408603"/>
            <a:ext cx="514716" cy="514716"/>
          </a:xfrm>
          <a:prstGeom prst="rect">
            <a:avLst/>
          </a:prstGeom>
        </p:spPr>
      </p:pic>
      <p:sp>
        <p:nvSpPr>
          <p:cNvPr id="3" name="Espaço Reservado para Rodapé 2">
            <a:extLst>
              <a:ext uri="{FF2B5EF4-FFF2-40B4-BE49-F238E27FC236}">
                <a16:creationId xmlns:a16="http://schemas.microsoft.com/office/drawing/2014/main" id="{2FD62F2B-0FE2-DDF4-7525-A026D4025426}"/>
              </a:ext>
            </a:extLst>
          </p:cNvPr>
          <p:cNvSpPr>
            <a:spLocks noGrp="1"/>
          </p:cNvSpPr>
          <p:nvPr>
            <p:ph type="ftr" sz="quarter" idx="11"/>
          </p:nvPr>
        </p:nvSpPr>
        <p:spPr/>
        <p:txBody>
          <a:bodyPr/>
          <a:lstStyle/>
          <a:p>
            <a:r>
              <a:rPr lang="pt-BR"/>
              <a:t>GUARDIÕES DA ESTRUTURA - SILAS SILVA</a:t>
            </a:r>
          </a:p>
        </p:txBody>
      </p:sp>
      <p:sp>
        <p:nvSpPr>
          <p:cNvPr id="5" name="Espaço Reservado para Número de Slide 4">
            <a:extLst>
              <a:ext uri="{FF2B5EF4-FFF2-40B4-BE49-F238E27FC236}">
                <a16:creationId xmlns:a16="http://schemas.microsoft.com/office/drawing/2014/main" id="{B4E8B92D-73B2-CC7B-18D7-79465AB7D8D5}"/>
              </a:ext>
            </a:extLst>
          </p:cNvPr>
          <p:cNvSpPr>
            <a:spLocks noGrp="1"/>
          </p:cNvSpPr>
          <p:nvPr>
            <p:ph type="sldNum" sz="quarter" idx="12"/>
          </p:nvPr>
        </p:nvSpPr>
        <p:spPr/>
        <p:txBody>
          <a:bodyPr/>
          <a:lstStyle/>
          <a:p>
            <a:fld id="{45B06F16-EEE7-4100-ACE6-A85C93F334D9}" type="slidenum">
              <a:rPr lang="pt-BR" smtClean="0"/>
              <a:t>10</a:t>
            </a:fld>
            <a:endParaRPr lang="pt-BR"/>
          </a:p>
        </p:txBody>
      </p:sp>
      <p:pic>
        <p:nvPicPr>
          <p:cNvPr id="8" name="Picture 4" descr="Algorithm Icon - Sign &amp; Symbols Line Icons | IconScout">
            <a:extLst>
              <a:ext uri="{FF2B5EF4-FFF2-40B4-BE49-F238E27FC236}">
                <a16:creationId xmlns:a16="http://schemas.microsoft.com/office/drawing/2014/main" id="{D548CCBD-A7A8-80E7-069E-0C0BAE98F9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47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E0B1722-9256-B312-C771-6F2FB5FC152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
            <a:extLst>
              <a:ext uri="{FF2B5EF4-FFF2-40B4-BE49-F238E27FC236}">
                <a16:creationId xmlns:a16="http://schemas.microsoft.com/office/drawing/2014/main" id="{27BE7221-4AA3-24F9-1DF2-6F563DBC46BD}"/>
              </a:ext>
            </a:extLst>
          </p:cNvPr>
          <p:cNvSpPr txBox="1"/>
          <p:nvPr/>
        </p:nvSpPr>
        <p:spPr>
          <a:xfrm>
            <a:off x="0" y="7104517"/>
            <a:ext cx="10058400" cy="769441"/>
          </a:xfrm>
          <a:prstGeom prst="rect">
            <a:avLst/>
          </a:prstGeom>
          <a:noFill/>
        </p:spPr>
        <p:txBody>
          <a:bodyPr wrap="square" rtlCol="0">
            <a:spAutoFit/>
          </a:bodyPr>
          <a:lstStyle/>
          <a:p>
            <a:pPr algn="ctr"/>
            <a:r>
              <a:rPr lang="en-US" sz="4400" dirty="0">
                <a:solidFill>
                  <a:schemeClr val="bg1"/>
                </a:solidFill>
                <a:latin typeface="Amasis MT Pro Black" panose="02040A04050005020304" pitchFamily="18" charset="0"/>
              </a:rPr>
              <a:t>IMPLEMENTAÇÃO EM PYTHON</a:t>
            </a:r>
            <a:endParaRPr lang="pt-BR" sz="4400" dirty="0">
              <a:solidFill>
                <a:schemeClr val="bg1"/>
              </a:solidFill>
              <a:latin typeface="Amasis MT Pro Black" panose="02040A04050005020304" pitchFamily="18" charset="0"/>
            </a:endParaRPr>
          </a:p>
        </p:txBody>
      </p:sp>
      <p:sp>
        <p:nvSpPr>
          <p:cNvPr id="5" name="Titulo">
            <a:extLst>
              <a:ext uri="{FF2B5EF4-FFF2-40B4-BE49-F238E27FC236}">
                <a16:creationId xmlns:a16="http://schemas.microsoft.com/office/drawing/2014/main" id="{6743BA30-A7FD-092D-2AF5-6D26FD7C1291}"/>
              </a:ext>
            </a:extLst>
          </p:cNvPr>
          <p:cNvSpPr txBox="1"/>
          <p:nvPr/>
        </p:nvSpPr>
        <p:spPr>
          <a:xfrm>
            <a:off x="751114" y="2353262"/>
            <a:ext cx="8098972" cy="4508927"/>
          </a:xfrm>
          <a:prstGeom prst="rect">
            <a:avLst/>
          </a:prstGeom>
          <a:noFill/>
          <a:ln>
            <a:noFill/>
          </a:ln>
        </p:spPr>
        <p:txBody>
          <a:bodyPr wrap="square" rtlCol="0">
            <a:spAutoFit/>
          </a:bodyPr>
          <a:lstStyle/>
          <a:p>
            <a:pPr algn="ctr"/>
            <a:r>
              <a:rPr lang="en-US" sz="28700" dirty="0">
                <a:ln w="76200">
                  <a:solidFill>
                    <a:srgbClr val="17C92B"/>
                  </a:solidFill>
                </a:ln>
                <a:noFill/>
                <a:latin typeface="Amasis MT Pro Black" panose="02040A04050005020304" pitchFamily="18" charset="0"/>
              </a:rPr>
              <a:t>04</a:t>
            </a:r>
            <a:endParaRPr lang="pt-BR" sz="13800" dirty="0">
              <a:ln w="76200">
                <a:solidFill>
                  <a:srgbClr val="17C92B"/>
                </a:solidFill>
              </a:ln>
              <a:noFill/>
              <a:latin typeface="Amasis MT Pro Black" panose="02040A04050005020304" pitchFamily="18" charset="0"/>
            </a:endParaRPr>
          </a:p>
        </p:txBody>
      </p:sp>
      <p:sp>
        <p:nvSpPr>
          <p:cNvPr id="6" name="Retângulo 5">
            <a:extLst>
              <a:ext uri="{FF2B5EF4-FFF2-40B4-BE49-F238E27FC236}">
                <a16:creationId xmlns:a16="http://schemas.microsoft.com/office/drawing/2014/main" id="{420956E4-E63D-71A5-8CE6-7BBA08847F56}"/>
              </a:ext>
            </a:extLst>
          </p:cNvPr>
          <p:cNvSpPr/>
          <p:nvPr/>
        </p:nvSpPr>
        <p:spPr>
          <a:xfrm>
            <a:off x="1094014" y="8765719"/>
            <a:ext cx="7413172" cy="228600"/>
          </a:xfrm>
          <a:prstGeom prst="rect">
            <a:avLst/>
          </a:prstGeom>
          <a:gradFill flip="none" rotWithShape="1">
            <a:gsLst>
              <a:gs pos="66000">
                <a:srgbClr val="17CB2D"/>
              </a:gs>
              <a:gs pos="19000">
                <a:srgbClr val="E1F2FB"/>
              </a:gs>
              <a:gs pos="18000">
                <a:srgbClr val="9FBCC4"/>
              </a:gs>
              <a:gs pos="100000">
                <a:srgbClr val="03613F"/>
              </a:gs>
              <a:gs pos="67000">
                <a:srgbClr val="03613F"/>
              </a:gs>
            </a:gsLst>
            <a:path path="shap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7379893E-82D6-8A2E-06AB-ABE8AD6C61D9}"/>
              </a:ext>
            </a:extLst>
          </p:cNvPr>
          <p:cNvSpPr>
            <a:spLocks noGrp="1"/>
          </p:cNvSpPr>
          <p:nvPr>
            <p:ph type="ftr" sz="quarter" idx="11"/>
          </p:nvPr>
        </p:nvSpPr>
        <p:spPr/>
        <p:txBody>
          <a:bodyPr/>
          <a:lstStyle/>
          <a:p>
            <a:r>
              <a:rPr lang="pt-BR"/>
              <a:t>GUARDIÕES DA ESTRUTURA - SILAS SILVA</a:t>
            </a:r>
          </a:p>
        </p:txBody>
      </p:sp>
      <p:sp>
        <p:nvSpPr>
          <p:cNvPr id="8" name="Espaço Reservado para Número de Slide 7">
            <a:extLst>
              <a:ext uri="{FF2B5EF4-FFF2-40B4-BE49-F238E27FC236}">
                <a16:creationId xmlns:a16="http://schemas.microsoft.com/office/drawing/2014/main" id="{A6E7B171-49E5-B033-041E-A80DC5FDEFD4}"/>
              </a:ext>
            </a:extLst>
          </p:cNvPr>
          <p:cNvSpPr>
            <a:spLocks noGrp="1"/>
          </p:cNvSpPr>
          <p:nvPr>
            <p:ph type="sldNum" sz="quarter" idx="12"/>
          </p:nvPr>
        </p:nvSpPr>
        <p:spPr/>
        <p:txBody>
          <a:bodyPr/>
          <a:lstStyle/>
          <a:p>
            <a:fld id="{45B06F16-EEE7-4100-ACE6-A85C93F334D9}" type="slidenum">
              <a:rPr lang="pt-BR" smtClean="0"/>
              <a:t>11</a:t>
            </a:fld>
            <a:endParaRPr lang="pt-BR"/>
          </a:p>
        </p:txBody>
      </p:sp>
      <p:sp>
        <p:nvSpPr>
          <p:cNvPr id="9" name="Texto">
            <a:extLst>
              <a:ext uri="{FF2B5EF4-FFF2-40B4-BE49-F238E27FC236}">
                <a16:creationId xmlns:a16="http://schemas.microsoft.com/office/drawing/2014/main" id="{D1C9C5CD-1893-E9C0-308D-C4452B57EA1B}"/>
              </a:ext>
            </a:extLst>
          </p:cNvPr>
          <p:cNvSpPr txBox="1"/>
          <p:nvPr/>
        </p:nvSpPr>
        <p:spPr>
          <a:xfrm>
            <a:off x="1094014" y="9317560"/>
            <a:ext cx="7413172" cy="1569660"/>
          </a:xfrm>
          <a:prstGeom prst="rect">
            <a:avLst/>
          </a:prstGeom>
          <a:noFill/>
        </p:spPr>
        <p:txBody>
          <a:bodyPr wrap="square" rtlCol="0">
            <a:spAutoFit/>
          </a:bodyPr>
          <a:lstStyle/>
          <a:p>
            <a:pPr algn="ctr"/>
            <a:r>
              <a:rPr lang="pt-BR" sz="2400" dirty="0">
                <a:solidFill>
                  <a:schemeClr val="bg1"/>
                </a:solidFill>
              </a:rPr>
              <a:t>Mergulharemos na implementação prática de linked lists, vamos explorar como essa operação é realizada, passo a passo, destacando a lógica por trás dela e sua importância.</a:t>
            </a:r>
            <a:endParaRPr lang="pt-BR" dirty="0">
              <a:solidFill>
                <a:schemeClr val="bg1"/>
              </a:solidFill>
            </a:endParaRPr>
          </a:p>
        </p:txBody>
      </p:sp>
    </p:spTree>
    <p:extLst>
      <p:ext uri="{BB962C8B-B14F-4D97-AF65-F5344CB8AC3E}">
        <p14:creationId xmlns:p14="http://schemas.microsoft.com/office/powerpoint/2010/main" val="126080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1643951"/>
            <a:ext cx="8478982" cy="738664"/>
          </a:xfrm>
          <a:prstGeom prst="rect">
            <a:avLst/>
          </a:prstGeom>
          <a:noFill/>
        </p:spPr>
        <p:txBody>
          <a:bodyPr wrap="square" rtlCol="0">
            <a:spAutoFit/>
          </a:bodyPr>
          <a:lstStyle/>
          <a:p>
            <a:r>
              <a:rPr lang="pt-BR" sz="2400" dirty="0"/>
              <a:t>Começamos definindo duas classes, Node e LinkedList</a:t>
            </a:r>
          </a:p>
          <a:p>
            <a:endParaRPr lang="pt-BR" dirty="0"/>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en-US" sz="4000" dirty="0">
                <a:latin typeface="Amasis MT Pro Black" panose="02040A04050005020304" pitchFamily="18" charset="0"/>
              </a:rPr>
              <a:t>Classes e </a:t>
            </a:r>
            <a:r>
              <a:rPr lang="pt-BR" sz="4000" dirty="0">
                <a:latin typeface="Amasis MT Pro Black" panose="02040A04050005020304" pitchFamily="18" charset="0"/>
              </a:rPr>
              <a:t>Método</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o">
            <a:extLst>
              <a:ext uri="{FF2B5EF4-FFF2-40B4-BE49-F238E27FC236}">
                <a16:creationId xmlns:a16="http://schemas.microsoft.com/office/drawing/2014/main" id="{2E3F1F07-2874-0EA2-240D-630896BFCF6F}"/>
              </a:ext>
            </a:extLst>
          </p:cNvPr>
          <p:cNvSpPr txBox="1"/>
          <p:nvPr/>
        </p:nvSpPr>
        <p:spPr>
          <a:xfrm>
            <a:off x="684069" y="5698671"/>
            <a:ext cx="8478982" cy="6647974"/>
          </a:xfrm>
          <a:prstGeom prst="rect">
            <a:avLst/>
          </a:prstGeom>
          <a:noFill/>
        </p:spPr>
        <p:txBody>
          <a:bodyPr wrap="square" rtlCol="0">
            <a:spAutoFit/>
          </a:bodyPr>
          <a:lstStyle/>
          <a:p>
            <a:r>
              <a:rPr lang="pt-BR" sz="2400" dirty="0"/>
              <a:t>Logo após definirmos as classes Node e LinkedList, chamamos um método de construtor de classe, vamos analisar ele passo a passo</a:t>
            </a:r>
          </a:p>
          <a:p>
            <a:pPr marL="342900" indent="-342900">
              <a:buFont typeface="Arial" panose="020B0604020202020204" pitchFamily="34" charset="0"/>
              <a:buChar char="•"/>
            </a:pPr>
            <a:r>
              <a:rPr lang="pt-BR" sz="2400" b="1" dirty="0" err="1"/>
              <a:t>init</a:t>
            </a:r>
            <a:r>
              <a:rPr lang="pt-BR" sz="2400" b="1" dirty="0"/>
              <a:t> :</a:t>
            </a:r>
            <a:r>
              <a:rPr lang="pt-BR" sz="2400" dirty="0"/>
              <a:t> Método especial de Python, conhecido como método construtor </a:t>
            </a:r>
          </a:p>
          <a:p>
            <a:pPr marL="342900" indent="-342900">
              <a:buFont typeface="Arial" panose="020B0604020202020204" pitchFamily="34" charset="0"/>
              <a:buChar char="•"/>
            </a:pPr>
            <a:r>
              <a:rPr lang="pt-BR" sz="2400" b="1" dirty="0"/>
              <a:t>self:</a:t>
            </a:r>
            <a:r>
              <a:rPr lang="pt-BR" sz="2400" dirty="0"/>
              <a:t> Se refere ao primeiro argumento do método, ou seja, ele mesmo (pode ser nomeado de outras formas, mas é recomendável seguir esse padrão).</a:t>
            </a:r>
          </a:p>
          <a:p>
            <a:pPr marL="342900" indent="-342900">
              <a:buFont typeface="Arial" panose="020B0604020202020204" pitchFamily="34" charset="0"/>
              <a:buChar char="•"/>
            </a:pPr>
            <a:r>
              <a:rPr lang="pt-BR" sz="2400" b="1" dirty="0"/>
              <a:t>data:</a:t>
            </a:r>
            <a:r>
              <a:rPr lang="pt-BR" sz="2400" dirty="0"/>
              <a:t> Onde vai ser armazenado os valores que vamos definir.</a:t>
            </a:r>
          </a:p>
          <a:p>
            <a:pPr marL="342900" indent="-342900">
              <a:buFont typeface="Arial" panose="020B0604020202020204" pitchFamily="34" charset="0"/>
              <a:buChar char="•"/>
            </a:pPr>
            <a:r>
              <a:rPr lang="pt-BR" sz="2400" b="1" dirty="0" err="1"/>
              <a:t>self.data</a:t>
            </a:r>
            <a:r>
              <a:rPr lang="pt-BR" sz="2400" b="1" dirty="0"/>
              <a:t> = data: </a:t>
            </a:r>
            <a:r>
              <a:rPr lang="pt-BR" sz="2400" dirty="0"/>
              <a:t>Atribuição do valor armazenado em data, ou seja, para inserir um valor ao nó eu vou atribuir o valor ao campo data</a:t>
            </a:r>
            <a:r>
              <a:rPr lang="pt-BR" sz="2400" b="1" dirty="0"/>
              <a:t>.</a:t>
            </a:r>
          </a:p>
          <a:p>
            <a:pPr marL="342900" indent="-342900">
              <a:buFont typeface="Arial" panose="020B0604020202020204" pitchFamily="34" charset="0"/>
              <a:buChar char="•"/>
            </a:pPr>
            <a:r>
              <a:rPr lang="pt-BR" sz="2400" b="1" dirty="0" err="1"/>
              <a:t>self.next</a:t>
            </a:r>
            <a:r>
              <a:rPr lang="pt-BR" sz="2400" b="1" dirty="0"/>
              <a:t> = None: </a:t>
            </a:r>
            <a:r>
              <a:rPr lang="pt-BR" sz="2400" dirty="0"/>
              <a:t>Definimos com None para indicar que inicialmente ele não tem um próximo na lista</a:t>
            </a:r>
          </a:p>
          <a:p>
            <a:pPr marL="342900" indent="-342900">
              <a:buFont typeface="Arial" panose="020B0604020202020204" pitchFamily="34" charset="0"/>
              <a:buChar char="•"/>
            </a:pPr>
            <a:r>
              <a:rPr lang="pt-BR" sz="2400" b="1" dirty="0"/>
              <a:t>self.head = None: </a:t>
            </a:r>
            <a:r>
              <a:rPr lang="pt-BR" sz="2400" dirty="0"/>
              <a:t>Para indicar que, quando uma nova lista é criada, ela está vazia e não tem nenhum nó.</a:t>
            </a:r>
            <a:endParaRPr lang="pt-BR" sz="2400" b="1" dirty="0"/>
          </a:p>
          <a:p>
            <a:endParaRPr lang="pt-BR" dirty="0"/>
          </a:p>
        </p:txBody>
      </p:sp>
      <p:pic>
        <p:nvPicPr>
          <p:cNvPr id="16" name="Imagem 15">
            <a:extLst>
              <a:ext uri="{FF2B5EF4-FFF2-40B4-BE49-F238E27FC236}">
                <a16:creationId xmlns:a16="http://schemas.microsoft.com/office/drawing/2014/main" id="{4E4913E3-BE79-8B49-5162-E2A733C6D87A}"/>
              </a:ext>
            </a:extLst>
          </p:cNvPr>
          <p:cNvPicPr>
            <a:picLocks noChangeAspect="1"/>
          </p:cNvPicPr>
          <p:nvPr/>
        </p:nvPicPr>
        <p:blipFill>
          <a:blip r:embed="rId2"/>
          <a:stretch>
            <a:fillRect/>
          </a:stretch>
        </p:blipFill>
        <p:spPr>
          <a:xfrm>
            <a:off x="457199" y="2210686"/>
            <a:ext cx="8705852" cy="3484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Espaço Reservado para Rodapé 16">
            <a:extLst>
              <a:ext uri="{FF2B5EF4-FFF2-40B4-BE49-F238E27FC236}">
                <a16:creationId xmlns:a16="http://schemas.microsoft.com/office/drawing/2014/main" id="{A03580B4-522B-6301-B614-DE51CF69A04A}"/>
              </a:ext>
            </a:extLst>
          </p:cNvPr>
          <p:cNvSpPr>
            <a:spLocks noGrp="1"/>
          </p:cNvSpPr>
          <p:nvPr>
            <p:ph type="ftr" sz="quarter" idx="11"/>
          </p:nvPr>
        </p:nvSpPr>
        <p:spPr/>
        <p:txBody>
          <a:bodyPr/>
          <a:lstStyle/>
          <a:p>
            <a:r>
              <a:rPr lang="pt-BR"/>
              <a:t>GUARDIÕES DA ESTRUTURA - SILAS SILVA</a:t>
            </a:r>
          </a:p>
        </p:txBody>
      </p:sp>
      <p:sp>
        <p:nvSpPr>
          <p:cNvPr id="18" name="Espaço Reservado para Número de Slide 17">
            <a:extLst>
              <a:ext uri="{FF2B5EF4-FFF2-40B4-BE49-F238E27FC236}">
                <a16:creationId xmlns:a16="http://schemas.microsoft.com/office/drawing/2014/main" id="{9B3B0B3D-D579-D0B8-06F7-5A0F29B8D877}"/>
              </a:ext>
            </a:extLst>
          </p:cNvPr>
          <p:cNvSpPr>
            <a:spLocks noGrp="1"/>
          </p:cNvSpPr>
          <p:nvPr>
            <p:ph type="sldNum" sz="quarter" idx="12"/>
          </p:nvPr>
        </p:nvSpPr>
        <p:spPr/>
        <p:txBody>
          <a:bodyPr/>
          <a:lstStyle/>
          <a:p>
            <a:fld id="{45B06F16-EEE7-4100-ACE6-A85C93F334D9}" type="slidenum">
              <a:rPr lang="pt-BR" smtClean="0"/>
              <a:t>12</a:t>
            </a:fld>
            <a:endParaRPr lang="pt-BR"/>
          </a:p>
        </p:txBody>
      </p:sp>
      <p:pic>
        <p:nvPicPr>
          <p:cNvPr id="20" name="Imagem 19" descr="Ícone&#10;&#10;Descrição gerada automaticamente">
            <a:extLst>
              <a:ext uri="{FF2B5EF4-FFF2-40B4-BE49-F238E27FC236}">
                <a16:creationId xmlns:a16="http://schemas.microsoft.com/office/drawing/2014/main" id="{B869FA0F-9313-6C88-A723-57AE10FF3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49" y="11782047"/>
            <a:ext cx="823101" cy="823101"/>
          </a:xfrm>
          <a:prstGeom prst="rect">
            <a:avLst/>
          </a:prstGeom>
        </p:spPr>
      </p:pic>
    </p:spTree>
    <p:extLst>
      <p:ext uri="{BB962C8B-B14F-4D97-AF65-F5344CB8AC3E}">
        <p14:creationId xmlns:p14="http://schemas.microsoft.com/office/powerpoint/2010/main" val="80494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pt-BR" sz="4000" dirty="0">
                <a:latin typeface="Amasis MT Pro Black" panose="02040A04050005020304" pitchFamily="18" charset="0"/>
              </a:rPr>
              <a:t>Método e Condição</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72E6E97A-1C73-BE2D-5761-DB532CB99069}"/>
              </a:ext>
            </a:extLst>
          </p:cNvPr>
          <p:cNvPicPr>
            <a:picLocks noChangeAspect="1"/>
          </p:cNvPicPr>
          <p:nvPr/>
        </p:nvPicPr>
        <p:blipFill>
          <a:blip r:embed="rId2"/>
          <a:stretch>
            <a:fillRect/>
          </a:stretch>
        </p:blipFill>
        <p:spPr>
          <a:xfrm>
            <a:off x="457199" y="1472105"/>
            <a:ext cx="8705852" cy="3688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o">
            <a:extLst>
              <a:ext uri="{FF2B5EF4-FFF2-40B4-BE49-F238E27FC236}">
                <a16:creationId xmlns:a16="http://schemas.microsoft.com/office/drawing/2014/main" id="{EF0A25AF-A740-865D-7320-E462A692F2F6}"/>
              </a:ext>
            </a:extLst>
          </p:cNvPr>
          <p:cNvSpPr txBox="1"/>
          <p:nvPr/>
        </p:nvSpPr>
        <p:spPr>
          <a:xfrm>
            <a:off x="457199" y="5161128"/>
            <a:ext cx="8478982" cy="7386638"/>
          </a:xfrm>
          <a:prstGeom prst="rect">
            <a:avLst/>
          </a:prstGeom>
          <a:noFill/>
        </p:spPr>
        <p:txBody>
          <a:bodyPr wrap="square" rtlCol="0">
            <a:spAutoFit/>
          </a:bodyPr>
          <a:lstStyle/>
          <a:p>
            <a:pPr marL="342900" indent="-342900">
              <a:buFont typeface="Arial" panose="020B0604020202020204" pitchFamily="34" charset="0"/>
              <a:buChar char="•"/>
            </a:pPr>
            <a:r>
              <a:rPr lang="pt-BR" sz="2400" b="1" dirty="0" err="1"/>
              <a:t>append</a:t>
            </a:r>
            <a:r>
              <a:rPr lang="pt-BR" sz="2400" b="1" dirty="0"/>
              <a:t>: </a:t>
            </a:r>
            <a:r>
              <a:rPr lang="pt-BR" sz="2400" dirty="0"/>
              <a:t>Método para inserir um novo elemento no final da lista e se ela estiver vazia o novo nó se torna o Head.</a:t>
            </a:r>
          </a:p>
          <a:p>
            <a:pPr marL="342900" indent="-342900">
              <a:buFont typeface="Arial" panose="020B0604020202020204" pitchFamily="34" charset="0"/>
              <a:buChar char="•"/>
            </a:pPr>
            <a:r>
              <a:rPr lang="pt-BR" sz="2400" b="1" dirty="0" err="1"/>
              <a:t>new_node</a:t>
            </a:r>
            <a:r>
              <a:rPr lang="pt-BR" sz="2400" b="1" dirty="0"/>
              <a:t> = Node(data): </a:t>
            </a:r>
            <a:r>
              <a:rPr lang="pt-BR" sz="2400" dirty="0"/>
              <a:t>Criamos um novo usando a classe Node e passando o valor de data.</a:t>
            </a:r>
          </a:p>
          <a:p>
            <a:pPr marL="342900" indent="-342900">
              <a:buFont typeface="Arial" panose="020B0604020202020204" pitchFamily="34" charset="0"/>
              <a:buChar char="•"/>
            </a:pPr>
            <a:r>
              <a:rPr lang="pt-BR" sz="2400" b="1" dirty="0" err="1"/>
              <a:t>if</a:t>
            </a:r>
            <a:r>
              <a:rPr lang="pt-BR" sz="2400" b="1" dirty="0"/>
              <a:t> self.head </a:t>
            </a:r>
            <a:r>
              <a:rPr lang="pt-BR" sz="2400" b="1" dirty="0" err="1"/>
              <a:t>is</a:t>
            </a:r>
            <a:r>
              <a:rPr lang="pt-BR" sz="2400" b="1" dirty="0"/>
              <a:t> None: </a:t>
            </a:r>
            <a:r>
              <a:rPr lang="pt-BR" sz="2400" dirty="0"/>
              <a:t>Condição que verifica se a lista está vazia, ou seja, se head é </a:t>
            </a:r>
            <a:r>
              <a:rPr lang="pt-BR" sz="2400" dirty="0" err="1"/>
              <a:t>none</a:t>
            </a:r>
            <a:r>
              <a:rPr lang="pt-BR" sz="2400" dirty="0"/>
              <a:t>, se sim ele irá executar a linha seguinte </a:t>
            </a:r>
            <a:r>
              <a:rPr lang="pt-BR" sz="2400" b="1" dirty="0"/>
              <a:t>“self.head = </a:t>
            </a:r>
            <a:r>
              <a:rPr lang="pt-BR" sz="2400" b="1" dirty="0" err="1"/>
              <a:t>new_node</a:t>
            </a:r>
            <a:r>
              <a:rPr lang="pt-BR" sz="2400" b="1" dirty="0"/>
              <a:t>” </a:t>
            </a:r>
            <a:r>
              <a:rPr lang="pt-BR" sz="2400" dirty="0"/>
              <a:t>que atribui o </a:t>
            </a:r>
            <a:r>
              <a:rPr lang="pt-BR" sz="2400" dirty="0" err="1"/>
              <a:t>new_node</a:t>
            </a:r>
            <a:r>
              <a:rPr lang="pt-BR" sz="2400" dirty="0"/>
              <a:t> como novo head, então finaliza com o </a:t>
            </a:r>
            <a:r>
              <a:rPr lang="pt-BR" sz="2400" b="1" dirty="0"/>
              <a:t>“</a:t>
            </a:r>
            <a:r>
              <a:rPr lang="pt-BR" sz="2400" b="1" dirty="0" err="1"/>
              <a:t>return</a:t>
            </a:r>
            <a:r>
              <a:rPr lang="pt-BR" sz="2400" b="1" dirty="0"/>
              <a:t>”</a:t>
            </a:r>
          </a:p>
          <a:p>
            <a:pPr marL="342900" indent="-342900">
              <a:buFont typeface="Arial" panose="020B0604020202020204" pitchFamily="34" charset="0"/>
              <a:buChar char="•"/>
            </a:pPr>
            <a:r>
              <a:rPr lang="pt-BR" sz="2400" b="1" dirty="0" err="1"/>
              <a:t>last_node</a:t>
            </a:r>
            <a:r>
              <a:rPr lang="pt-BR" sz="2400" b="1" dirty="0"/>
              <a:t> = self.head: </a:t>
            </a:r>
            <a:r>
              <a:rPr lang="pt-BR" sz="2400" dirty="0"/>
              <a:t>Se a lista não estiver na condição anterior (de estar vazia), vamos percorrer a lista até o último nó, começando pelo head.</a:t>
            </a:r>
          </a:p>
          <a:p>
            <a:pPr marL="342900" indent="-342900">
              <a:buFont typeface="Arial" panose="020B0604020202020204" pitchFamily="34" charset="0"/>
              <a:buChar char="•"/>
            </a:pPr>
            <a:r>
              <a:rPr lang="pt-BR" sz="2400" b="1" dirty="0"/>
              <a:t>while </a:t>
            </a:r>
            <a:r>
              <a:rPr lang="pt-BR" sz="2400" b="1" dirty="0" err="1"/>
              <a:t>last_node.next</a:t>
            </a:r>
            <a:r>
              <a:rPr lang="pt-BR" sz="2400" b="1" dirty="0"/>
              <a:t>: </a:t>
            </a:r>
            <a:r>
              <a:rPr lang="pt-BR" sz="2400" dirty="0"/>
              <a:t>Condição de loop que percorre até chegar no ultimo nó que terá o </a:t>
            </a:r>
            <a:r>
              <a:rPr lang="pt-BR" sz="2400" dirty="0" err="1"/>
              <a:t>next</a:t>
            </a:r>
            <a:r>
              <a:rPr lang="pt-BR" sz="2400" dirty="0"/>
              <a:t> como </a:t>
            </a:r>
            <a:r>
              <a:rPr lang="pt-BR" sz="2400" dirty="0" err="1"/>
              <a:t>none</a:t>
            </a:r>
            <a:r>
              <a:rPr lang="pt-BR" sz="2400" dirty="0"/>
              <a:t>.</a:t>
            </a:r>
          </a:p>
          <a:p>
            <a:pPr marL="342900" indent="-342900">
              <a:buFont typeface="Arial" panose="020B0604020202020204" pitchFamily="34" charset="0"/>
              <a:buChar char="•"/>
            </a:pPr>
            <a:r>
              <a:rPr lang="pt-BR" sz="2400" b="1" dirty="0" err="1"/>
              <a:t>last_node</a:t>
            </a:r>
            <a:r>
              <a:rPr lang="pt-BR" sz="2400" b="1" dirty="0"/>
              <a:t> = </a:t>
            </a:r>
            <a:r>
              <a:rPr lang="pt-BR" sz="2400" b="1" dirty="0" err="1"/>
              <a:t>last_node.next</a:t>
            </a:r>
            <a:r>
              <a:rPr lang="pt-BR" sz="2400" b="1" dirty="0"/>
              <a:t>: </a:t>
            </a:r>
            <a:r>
              <a:rPr lang="pt-BR" sz="2400" dirty="0"/>
              <a:t>Atualizamos o </a:t>
            </a:r>
            <a:r>
              <a:rPr lang="pt-BR" sz="2400" dirty="0" err="1"/>
              <a:t>last_node</a:t>
            </a:r>
            <a:r>
              <a:rPr lang="pt-BR" sz="2400" dirty="0"/>
              <a:t> para apontar pro próximo nó da lista até encontrar o ultimo.</a:t>
            </a:r>
          </a:p>
          <a:p>
            <a:pPr marL="342900" indent="-342900">
              <a:buFont typeface="Arial" panose="020B0604020202020204" pitchFamily="34" charset="0"/>
              <a:buChar char="•"/>
            </a:pPr>
            <a:r>
              <a:rPr lang="pt-BR" sz="2400" b="1" dirty="0" err="1"/>
              <a:t>last_node.next</a:t>
            </a:r>
            <a:r>
              <a:rPr lang="pt-BR" sz="2400" b="1" dirty="0"/>
              <a:t> = </a:t>
            </a:r>
            <a:r>
              <a:rPr lang="pt-BR" sz="2400" b="1" dirty="0" err="1"/>
              <a:t>new_node</a:t>
            </a:r>
            <a:r>
              <a:rPr lang="pt-BR" sz="2400" b="1" dirty="0"/>
              <a:t>: </a:t>
            </a:r>
            <a:r>
              <a:rPr lang="pt-BR" sz="2400" dirty="0"/>
              <a:t>Fora do loop, adicionamos o ultimo nó e definimos que ele é um novo nó conectado no final da lista.</a:t>
            </a:r>
            <a:endParaRPr lang="pt-BR" sz="2400" b="1" dirty="0"/>
          </a:p>
          <a:p>
            <a:pPr marL="342900" indent="-342900">
              <a:buFont typeface="Arial" panose="020B0604020202020204" pitchFamily="34" charset="0"/>
              <a:buChar char="•"/>
            </a:pPr>
            <a:endParaRPr lang="pt-BR" sz="2400" b="1" dirty="0"/>
          </a:p>
          <a:p>
            <a:endParaRPr lang="pt-BR" dirty="0"/>
          </a:p>
        </p:txBody>
      </p:sp>
      <p:sp>
        <p:nvSpPr>
          <p:cNvPr id="10" name="Espaço Reservado para Rodapé 9">
            <a:extLst>
              <a:ext uri="{FF2B5EF4-FFF2-40B4-BE49-F238E27FC236}">
                <a16:creationId xmlns:a16="http://schemas.microsoft.com/office/drawing/2014/main" id="{0445A353-2982-A058-776A-29C05287891C}"/>
              </a:ext>
            </a:extLst>
          </p:cNvPr>
          <p:cNvSpPr>
            <a:spLocks noGrp="1"/>
          </p:cNvSpPr>
          <p:nvPr>
            <p:ph type="ftr" sz="quarter" idx="11"/>
          </p:nvPr>
        </p:nvSpPr>
        <p:spPr/>
        <p:txBody>
          <a:bodyPr/>
          <a:lstStyle/>
          <a:p>
            <a:r>
              <a:rPr lang="pt-BR"/>
              <a:t>GUARDIÕES DA ESTRUTURA - SILAS SILVA</a:t>
            </a:r>
          </a:p>
        </p:txBody>
      </p:sp>
      <p:sp>
        <p:nvSpPr>
          <p:cNvPr id="11" name="Espaço Reservado para Número de Slide 10">
            <a:extLst>
              <a:ext uri="{FF2B5EF4-FFF2-40B4-BE49-F238E27FC236}">
                <a16:creationId xmlns:a16="http://schemas.microsoft.com/office/drawing/2014/main" id="{A53CDBE9-12AE-E457-EF59-EC56ADEFAFC8}"/>
              </a:ext>
            </a:extLst>
          </p:cNvPr>
          <p:cNvSpPr>
            <a:spLocks noGrp="1"/>
          </p:cNvSpPr>
          <p:nvPr>
            <p:ph type="sldNum" sz="quarter" idx="12"/>
          </p:nvPr>
        </p:nvSpPr>
        <p:spPr/>
        <p:txBody>
          <a:bodyPr/>
          <a:lstStyle/>
          <a:p>
            <a:fld id="{45B06F16-EEE7-4100-ACE6-A85C93F334D9}" type="slidenum">
              <a:rPr lang="pt-BR" smtClean="0"/>
              <a:t>13</a:t>
            </a:fld>
            <a:endParaRPr lang="pt-BR"/>
          </a:p>
        </p:txBody>
      </p:sp>
      <p:pic>
        <p:nvPicPr>
          <p:cNvPr id="12" name="Imagem 11" descr="Ícone&#10;&#10;Descrição gerada automaticamente">
            <a:extLst>
              <a:ext uri="{FF2B5EF4-FFF2-40B4-BE49-F238E27FC236}">
                <a16:creationId xmlns:a16="http://schemas.microsoft.com/office/drawing/2014/main" id="{115FD93B-F2B9-1325-1060-92524B504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49" y="11782047"/>
            <a:ext cx="823101" cy="823101"/>
          </a:xfrm>
          <a:prstGeom prst="rect">
            <a:avLst/>
          </a:prstGeom>
        </p:spPr>
      </p:pic>
    </p:spTree>
    <p:extLst>
      <p:ext uri="{BB962C8B-B14F-4D97-AF65-F5344CB8AC3E}">
        <p14:creationId xmlns:p14="http://schemas.microsoft.com/office/powerpoint/2010/main" val="207877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pt-BR" sz="4000" dirty="0">
                <a:latin typeface="Amasis MT Pro Black" panose="02040A04050005020304" pitchFamily="18" charset="0"/>
              </a:rPr>
              <a:t>Método e Condição</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73040BB0-3244-6350-4728-63256FCE73A8}"/>
              </a:ext>
            </a:extLst>
          </p:cNvPr>
          <p:cNvPicPr>
            <a:picLocks noGrp="1" noRot="1" noChangeAspect="1" noMove="1" noResize="1" noEditPoints="1" noAdjustHandles="1" noChangeArrowheads="1" noChangeShapeType="1" noCrop="1"/>
          </p:cNvPicPr>
          <p:nvPr/>
        </p:nvPicPr>
        <p:blipFill>
          <a:blip r:embed="rId2"/>
          <a:stretch>
            <a:fillRect/>
          </a:stretch>
        </p:blipFill>
        <p:spPr>
          <a:xfrm>
            <a:off x="457199" y="1504188"/>
            <a:ext cx="8705852" cy="4062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o">
            <a:extLst>
              <a:ext uri="{FF2B5EF4-FFF2-40B4-BE49-F238E27FC236}">
                <a16:creationId xmlns:a16="http://schemas.microsoft.com/office/drawing/2014/main" id="{B0ACB7EC-64F4-79AA-3100-FC0D71FA4CE8}"/>
              </a:ext>
            </a:extLst>
          </p:cNvPr>
          <p:cNvSpPr txBox="1"/>
          <p:nvPr/>
        </p:nvSpPr>
        <p:spPr>
          <a:xfrm>
            <a:off x="684069" y="5706554"/>
            <a:ext cx="8478982" cy="6278642"/>
          </a:xfrm>
          <a:prstGeom prst="rect">
            <a:avLst/>
          </a:prstGeom>
          <a:noFill/>
        </p:spPr>
        <p:txBody>
          <a:bodyPr wrap="square" rtlCol="0">
            <a:spAutoFit/>
          </a:bodyPr>
          <a:lstStyle/>
          <a:p>
            <a:pPr marL="342900" indent="-342900">
              <a:buFont typeface="Arial" panose="020B0604020202020204" pitchFamily="34" charset="0"/>
              <a:buChar char="•"/>
            </a:pPr>
            <a:r>
              <a:rPr lang="pt-BR" sz="2400" b="1" dirty="0"/>
              <a:t>def get(self, index): </a:t>
            </a:r>
            <a:r>
              <a:rPr lang="pt-BR" sz="2400" dirty="0"/>
              <a:t>DENTRO DA CLASSE LINKEDLIST definimos o método get o parâmetro</a:t>
            </a:r>
            <a:r>
              <a:rPr lang="pt-BR" sz="2400" b="1" dirty="0"/>
              <a:t> </a:t>
            </a:r>
            <a:r>
              <a:rPr lang="pt-BR" sz="2400" dirty="0"/>
              <a:t> </a:t>
            </a:r>
            <a:r>
              <a:rPr lang="pt-BR" sz="2400" b="1" dirty="0"/>
              <a:t>index </a:t>
            </a:r>
            <a:r>
              <a:rPr lang="pt-BR" sz="2400" dirty="0"/>
              <a:t>que representa a posição do elemento que desejamos obter na lista.</a:t>
            </a:r>
          </a:p>
          <a:p>
            <a:pPr marL="342900" indent="-342900">
              <a:buFont typeface="Arial" panose="020B0604020202020204" pitchFamily="34" charset="0"/>
              <a:buChar char="•"/>
            </a:pPr>
            <a:r>
              <a:rPr lang="pt-BR" sz="2400" b="1" dirty="0"/>
              <a:t>current = self.head: </a:t>
            </a:r>
            <a:r>
              <a:rPr lang="pt-BR" sz="2400" dirty="0"/>
              <a:t>Definimos que o current seja igual ao head (para usar na condição seguinte)</a:t>
            </a:r>
          </a:p>
          <a:p>
            <a:pPr marL="342900" indent="-342900">
              <a:buFont typeface="Arial" panose="020B0604020202020204" pitchFamily="34" charset="0"/>
              <a:buChar char="•"/>
            </a:pPr>
            <a:r>
              <a:rPr lang="pt-BR" sz="2400" b="1" dirty="0"/>
              <a:t>count = 0: </a:t>
            </a:r>
            <a:r>
              <a:rPr lang="pt-BR" sz="2400" dirty="0"/>
              <a:t>Iniciamos um contador para rastrear a posição atual enquanto percorremos a lista, o 0 é a primeira posição</a:t>
            </a:r>
          </a:p>
          <a:p>
            <a:pPr marL="342900" indent="-342900">
              <a:buFont typeface="Arial" panose="020B0604020202020204" pitchFamily="34" charset="0"/>
              <a:buChar char="•"/>
            </a:pPr>
            <a:r>
              <a:rPr lang="pt-BR" sz="2400" b="1" dirty="0"/>
              <a:t>Condição while completa: </a:t>
            </a:r>
            <a:r>
              <a:rPr lang="pt-BR" sz="2400" dirty="0"/>
              <a:t>Enquanto meu current NÃO for None e meu COUNT for igual ao meu INDEX retornaremos o valor armazenado em data. SE NÃO adicione ao count para passar pro próximo nó e atualize o current com current.next para continuar percorrendo.</a:t>
            </a:r>
          </a:p>
          <a:p>
            <a:pPr marL="342900" indent="-342900">
              <a:buFont typeface="Arial" panose="020B0604020202020204" pitchFamily="34" charset="0"/>
              <a:buChar char="•"/>
            </a:pPr>
            <a:r>
              <a:rPr lang="pt-BR" sz="2400" b="1" dirty="0"/>
              <a:t>raise  IndexError(“Index out of range”): </a:t>
            </a:r>
            <a:r>
              <a:rPr lang="pt-BR" sz="2400" dirty="0"/>
              <a:t>O raise é uma exceção que se chegar ao final do loop sem encontrar a posição desejada, ele vai mostrar essa mensagem de índice fora do intervalo ou seja, inválido na lista)</a:t>
            </a:r>
            <a:endParaRPr lang="pt-BR" sz="2400" b="1" dirty="0"/>
          </a:p>
          <a:p>
            <a:endParaRPr lang="pt-BR" dirty="0"/>
          </a:p>
        </p:txBody>
      </p:sp>
      <p:sp>
        <p:nvSpPr>
          <p:cNvPr id="9" name="Espaço Reservado para Rodapé 8">
            <a:extLst>
              <a:ext uri="{FF2B5EF4-FFF2-40B4-BE49-F238E27FC236}">
                <a16:creationId xmlns:a16="http://schemas.microsoft.com/office/drawing/2014/main" id="{59F04317-22FE-620A-AEBF-7FE417A5D20E}"/>
              </a:ext>
            </a:extLst>
          </p:cNvPr>
          <p:cNvSpPr>
            <a:spLocks noGrp="1"/>
          </p:cNvSpPr>
          <p:nvPr>
            <p:ph type="ftr" sz="quarter" idx="11"/>
          </p:nvPr>
        </p:nvSpPr>
        <p:spPr/>
        <p:txBody>
          <a:bodyPr/>
          <a:lstStyle/>
          <a:p>
            <a:r>
              <a:rPr lang="pt-BR"/>
              <a:t>GUARDIÕES DA ESTRUTURA - SILAS SILVA</a:t>
            </a:r>
          </a:p>
        </p:txBody>
      </p:sp>
      <p:sp>
        <p:nvSpPr>
          <p:cNvPr id="10" name="Espaço Reservado para Número de Slide 9">
            <a:extLst>
              <a:ext uri="{FF2B5EF4-FFF2-40B4-BE49-F238E27FC236}">
                <a16:creationId xmlns:a16="http://schemas.microsoft.com/office/drawing/2014/main" id="{C0294A83-5AE1-387D-9501-DBB1A8A866FD}"/>
              </a:ext>
            </a:extLst>
          </p:cNvPr>
          <p:cNvSpPr>
            <a:spLocks noGrp="1"/>
          </p:cNvSpPr>
          <p:nvPr>
            <p:ph type="sldNum" sz="quarter" idx="12"/>
          </p:nvPr>
        </p:nvSpPr>
        <p:spPr/>
        <p:txBody>
          <a:bodyPr/>
          <a:lstStyle/>
          <a:p>
            <a:fld id="{45B06F16-EEE7-4100-ACE6-A85C93F334D9}" type="slidenum">
              <a:rPr lang="pt-BR" smtClean="0"/>
              <a:t>14</a:t>
            </a:fld>
            <a:endParaRPr lang="pt-BR"/>
          </a:p>
        </p:txBody>
      </p:sp>
      <p:pic>
        <p:nvPicPr>
          <p:cNvPr id="11" name="Imagem 10" descr="Ícone&#10;&#10;Descrição gerada automaticamente">
            <a:extLst>
              <a:ext uri="{FF2B5EF4-FFF2-40B4-BE49-F238E27FC236}">
                <a16:creationId xmlns:a16="http://schemas.microsoft.com/office/drawing/2014/main" id="{35235502-4606-D8CA-0030-52E48B84D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49" y="11782047"/>
            <a:ext cx="823101" cy="823101"/>
          </a:xfrm>
          <a:prstGeom prst="rect">
            <a:avLst/>
          </a:prstGeom>
        </p:spPr>
      </p:pic>
    </p:spTree>
    <p:extLst>
      <p:ext uri="{BB962C8B-B14F-4D97-AF65-F5344CB8AC3E}">
        <p14:creationId xmlns:p14="http://schemas.microsoft.com/office/powerpoint/2010/main" val="300051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en-US" sz="4000" dirty="0">
                <a:latin typeface="Amasis MT Pro Black" panose="02040A04050005020304" pitchFamily="18" charset="0"/>
              </a:rPr>
              <a:t>Função</a:t>
            </a:r>
            <a:endParaRPr lang="pt-BR" sz="4000" dirty="0">
              <a:latin typeface="Amasis MT Pro Black" panose="02040A04050005020304" pitchFamily="18" charset="0"/>
            </a:endParaRP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F41545D1-5170-18E8-D0B6-7FF664F331B7}"/>
              </a:ext>
            </a:extLst>
          </p:cNvPr>
          <p:cNvPicPr>
            <a:picLocks noGrp="1" noRot="1" noChangeAspect="1" noMove="1" noResize="1" noEditPoints="1" noAdjustHandles="1" noChangeArrowheads="1" noChangeShapeType="1" noCrop="1"/>
          </p:cNvPicPr>
          <p:nvPr/>
        </p:nvPicPr>
        <p:blipFill>
          <a:blip r:embed="rId2"/>
          <a:stretch>
            <a:fillRect/>
          </a:stretch>
        </p:blipFill>
        <p:spPr>
          <a:xfrm>
            <a:off x="457199" y="1512289"/>
            <a:ext cx="8705852" cy="3456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o">
            <a:extLst>
              <a:ext uri="{FF2B5EF4-FFF2-40B4-BE49-F238E27FC236}">
                <a16:creationId xmlns:a16="http://schemas.microsoft.com/office/drawing/2014/main" id="{524BE22E-80C5-5DE5-33AF-838FECF48FAC}"/>
              </a:ext>
            </a:extLst>
          </p:cNvPr>
          <p:cNvSpPr txBox="1"/>
          <p:nvPr/>
        </p:nvSpPr>
        <p:spPr>
          <a:xfrm>
            <a:off x="684069" y="5116765"/>
            <a:ext cx="8478982" cy="3785652"/>
          </a:xfrm>
          <a:prstGeom prst="rect">
            <a:avLst/>
          </a:prstGeom>
          <a:noFill/>
        </p:spPr>
        <p:txBody>
          <a:bodyPr wrap="square" rtlCol="0">
            <a:spAutoFit/>
          </a:bodyPr>
          <a:lstStyle/>
          <a:p>
            <a:pPr marL="285750" indent="-285750">
              <a:buFont typeface="Arial" panose="020B0604020202020204" pitchFamily="34" charset="0"/>
              <a:buChar char="•"/>
            </a:pPr>
            <a:r>
              <a:rPr lang="pt-BR" sz="2400" b="1" dirty="0"/>
              <a:t>def print_values(self): </a:t>
            </a:r>
            <a:r>
              <a:rPr lang="pt-BR" sz="2400" dirty="0"/>
              <a:t>Criamos uma função chamada print_values que faz parte da classe LinkedList e recebe self</a:t>
            </a:r>
          </a:p>
          <a:p>
            <a:pPr marL="285750" indent="-285750">
              <a:buFont typeface="Arial" panose="020B0604020202020204" pitchFamily="34" charset="0"/>
              <a:buChar char="•"/>
            </a:pPr>
            <a:r>
              <a:rPr lang="pt-BR" sz="2400" b="1" dirty="0"/>
              <a:t>current = self.head: </a:t>
            </a:r>
            <a:r>
              <a:rPr lang="pt-BR" sz="2400" dirty="0"/>
              <a:t>atribuímos a referência do head para o current, para percorrer a lista desde o primeiro nó.</a:t>
            </a:r>
          </a:p>
          <a:p>
            <a:pPr marL="285750" indent="-285750">
              <a:buFont typeface="Arial" panose="020B0604020202020204" pitchFamily="34" charset="0"/>
              <a:buChar char="•"/>
            </a:pPr>
            <a:r>
              <a:rPr lang="pt-BR" sz="2400" b="1" dirty="0"/>
              <a:t>Estrutura while: </a:t>
            </a:r>
            <a:r>
              <a:rPr lang="pt-BR" sz="2400" dirty="0"/>
              <a:t>Enquanto houver nós (ou seja, current não for None)</a:t>
            </a:r>
            <a:r>
              <a:rPr lang="pt-BR" sz="2400" b="1" dirty="0"/>
              <a:t>, </a:t>
            </a:r>
            <a:r>
              <a:rPr lang="pt-BR" sz="2400" dirty="0"/>
              <a:t>imprima o valor de data do nó atual (</a:t>
            </a:r>
            <a:r>
              <a:rPr lang="pt-BR" sz="2400" b="1" dirty="0"/>
              <a:t>print (current.data)</a:t>
            </a:r>
            <a:r>
              <a:rPr lang="pt-BR" sz="2400" dirty="0"/>
              <a:t>) e atualize o current para o próximo nó (</a:t>
            </a:r>
            <a:r>
              <a:rPr lang="pt-BR" sz="2400" b="1" dirty="0"/>
              <a:t>current = current.next</a:t>
            </a:r>
            <a:r>
              <a:rPr lang="pt-BR" sz="2400" dirty="0"/>
              <a:t>) e repita até current ser None. </a:t>
            </a:r>
          </a:p>
          <a:p>
            <a:r>
              <a:rPr lang="pt-BR" sz="2400" dirty="0"/>
              <a:t>Essa estrutura irá imprimir todos os valores de todos os nós</a:t>
            </a:r>
          </a:p>
          <a:p>
            <a:endParaRPr lang="pt-BR" sz="2400" b="1" dirty="0"/>
          </a:p>
        </p:txBody>
      </p:sp>
      <p:sp>
        <p:nvSpPr>
          <p:cNvPr id="11" name="Espaço Reservado para Rodapé 10">
            <a:extLst>
              <a:ext uri="{FF2B5EF4-FFF2-40B4-BE49-F238E27FC236}">
                <a16:creationId xmlns:a16="http://schemas.microsoft.com/office/drawing/2014/main" id="{FBEC5219-CEAC-B228-BFBC-D4680FB8C39C}"/>
              </a:ext>
            </a:extLst>
          </p:cNvPr>
          <p:cNvSpPr>
            <a:spLocks noGrp="1"/>
          </p:cNvSpPr>
          <p:nvPr>
            <p:ph type="ftr" sz="quarter" idx="11"/>
          </p:nvPr>
        </p:nvSpPr>
        <p:spPr/>
        <p:txBody>
          <a:bodyPr/>
          <a:lstStyle/>
          <a:p>
            <a:r>
              <a:rPr lang="pt-BR"/>
              <a:t>GUARDIÕES DA ESTRUTURA - SILAS SILVA</a:t>
            </a:r>
          </a:p>
        </p:txBody>
      </p:sp>
      <p:sp>
        <p:nvSpPr>
          <p:cNvPr id="12" name="Espaço Reservado para Número de Slide 11">
            <a:extLst>
              <a:ext uri="{FF2B5EF4-FFF2-40B4-BE49-F238E27FC236}">
                <a16:creationId xmlns:a16="http://schemas.microsoft.com/office/drawing/2014/main" id="{9CDD49FF-E3FF-93DE-A5B9-8BAEF7DC5FFD}"/>
              </a:ext>
            </a:extLst>
          </p:cNvPr>
          <p:cNvSpPr>
            <a:spLocks noGrp="1"/>
          </p:cNvSpPr>
          <p:nvPr>
            <p:ph type="sldNum" sz="quarter" idx="12"/>
          </p:nvPr>
        </p:nvSpPr>
        <p:spPr/>
        <p:txBody>
          <a:bodyPr/>
          <a:lstStyle/>
          <a:p>
            <a:fld id="{45B06F16-EEE7-4100-ACE6-A85C93F334D9}" type="slidenum">
              <a:rPr lang="pt-BR" smtClean="0"/>
              <a:t>15</a:t>
            </a:fld>
            <a:endParaRPr lang="pt-BR"/>
          </a:p>
        </p:txBody>
      </p:sp>
      <p:pic>
        <p:nvPicPr>
          <p:cNvPr id="13" name="Imagem 12" descr="Ícone&#10;&#10;Descrição gerada automaticamente">
            <a:extLst>
              <a:ext uri="{FF2B5EF4-FFF2-40B4-BE49-F238E27FC236}">
                <a16:creationId xmlns:a16="http://schemas.microsoft.com/office/drawing/2014/main" id="{C84F6AE3-0CB5-0AF6-22FD-FDF414937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49" y="11782047"/>
            <a:ext cx="823101" cy="823101"/>
          </a:xfrm>
          <a:prstGeom prst="rect">
            <a:avLst/>
          </a:prstGeom>
        </p:spPr>
      </p:pic>
    </p:spTree>
    <p:extLst>
      <p:ext uri="{BB962C8B-B14F-4D97-AF65-F5344CB8AC3E}">
        <p14:creationId xmlns:p14="http://schemas.microsoft.com/office/powerpoint/2010/main" val="47261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pt-BR" sz="4000">
                <a:latin typeface="Amasis MT Pro Black" panose="02040A04050005020304" pitchFamily="18" charset="0"/>
              </a:rPr>
              <a:t>Adicionando itens</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635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9884EDCC-0D93-3EE4-6782-6BC4FA23DC27}"/>
              </a:ext>
            </a:extLst>
          </p:cNvPr>
          <p:cNvPicPr>
            <a:picLocks noGrp="1" noRot="1" noChangeAspect="1" noMove="1" noResize="1" noEditPoints="1" noAdjustHandles="1" noChangeArrowheads="1" noChangeShapeType="1" noCrop="1"/>
          </p:cNvPicPr>
          <p:nvPr/>
        </p:nvPicPr>
        <p:blipFill>
          <a:blip r:embed="rId2"/>
          <a:stretch>
            <a:fillRect/>
          </a:stretch>
        </p:blipFill>
        <p:spPr>
          <a:xfrm>
            <a:off x="457199" y="1504188"/>
            <a:ext cx="8705852" cy="4046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o">
            <a:extLst>
              <a:ext uri="{FF2B5EF4-FFF2-40B4-BE49-F238E27FC236}">
                <a16:creationId xmlns:a16="http://schemas.microsoft.com/office/drawing/2014/main" id="{D8350B34-9673-38EE-ADE8-312CD861F0E7}"/>
              </a:ext>
            </a:extLst>
          </p:cNvPr>
          <p:cNvSpPr txBox="1"/>
          <p:nvPr/>
        </p:nvSpPr>
        <p:spPr>
          <a:xfrm>
            <a:off x="684069" y="5843723"/>
            <a:ext cx="8478982" cy="3046988"/>
          </a:xfrm>
          <a:prstGeom prst="rect">
            <a:avLst/>
          </a:prstGeom>
          <a:noFill/>
        </p:spPr>
        <p:txBody>
          <a:bodyPr wrap="square" rtlCol="0">
            <a:spAutoFit/>
          </a:bodyPr>
          <a:lstStyle/>
          <a:p>
            <a:r>
              <a:rPr lang="pt-BR" sz="2400" b="1" dirty="0"/>
              <a:t>Linked_list = LinkedList(): </a:t>
            </a:r>
            <a:r>
              <a:rPr lang="pt-BR" sz="2400" dirty="0"/>
              <a:t>Criando uma nova variável que armazena uma instância da classe LinkedList</a:t>
            </a:r>
          </a:p>
          <a:p>
            <a:r>
              <a:rPr lang="pt-BR" sz="2400" b="1" dirty="0"/>
              <a:t>Linked_list.append(1): </a:t>
            </a:r>
            <a:r>
              <a:rPr lang="pt-BR" sz="2400" dirty="0"/>
              <a:t>Adiciona o número 1 a lista. E assim sucessivamente com os outros valores</a:t>
            </a:r>
          </a:p>
          <a:p>
            <a:r>
              <a:rPr lang="pt-BR" sz="2400" b="1" dirty="0"/>
              <a:t>Linked_list.print_values(): </a:t>
            </a:r>
            <a:r>
              <a:rPr lang="pt-BR" sz="2400" dirty="0"/>
              <a:t>Irá chamar a função print_values para imprimir todos os valores dos nós na tela. </a:t>
            </a:r>
          </a:p>
          <a:p>
            <a:endParaRPr lang="pt-BR" sz="2400" b="1" dirty="0"/>
          </a:p>
          <a:p>
            <a:r>
              <a:rPr lang="pt-BR" sz="2400" dirty="0"/>
              <a:t>A saída será a seguinte:</a:t>
            </a:r>
          </a:p>
        </p:txBody>
      </p:sp>
      <p:pic>
        <p:nvPicPr>
          <p:cNvPr id="11" name="Imagem 10">
            <a:extLst>
              <a:ext uri="{FF2B5EF4-FFF2-40B4-BE49-F238E27FC236}">
                <a16:creationId xmlns:a16="http://schemas.microsoft.com/office/drawing/2014/main" id="{7BDE2096-87B6-6097-B341-8EB79B18F9C0}"/>
              </a:ext>
            </a:extLst>
          </p:cNvPr>
          <p:cNvPicPr>
            <a:picLocks noChangeAspect="1"/>
          </p:cNvPicPr>
          <p:nvPr/>
        </p:nvPicPr>
        <p:blipFill>
          <a:blip r:embed="rId3"/>
          <a:stretch>
            <a:fillRect/>
          </a:stretch>
        </p:blipFill>
        <p:spPr>
          <a:xfrm>
            <a:off x="601199" y="8966375"/>
            <a:ext cx="6179649" cy="2451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Espaço Reservado para Rodapé 11">
            <a:extLst>
              <a:ext uri="{FF2B5EF4-FFF2-40B4-BE49-F238E27FC236}">
                <a16:creationId xmlns:a16="http://schemas.microsoft.com/office/drawing/2014/main" id="{718C74BE-5DE2-86E2-0BF9-7696A0D41CEC}"/>
              </a:ext>
            </a:extLst>
          </p:cNvPr>
          <p:cNvSpPr>
            <a:spLocks noGrp="1"/>
          </p:cNvSpPr>
          <p:nvPr>
            <p:ph type="ftr" sz="quarter" idx="11"/>
          </p:nvPr>
        </p:nvSpPr>
        <p:spPr/>
        <p:txBody>
          <a:bodyPr/>
          <a:lstStyle/>
          <a:p>
            <a:r>
              <a:rPr lang="pt-BR"/>
              <a:t>GUARDIÕES DA ESTRUTURA - SILAS SILVA</a:t>
            </a:r>
          </a:p>
        </p:txBody>
      </p:sp>
      <p:sp>
        <p:nvSpPr>
          <p:cNvPr id="13" name="Espaço Reservado para Número de Slide 12">
            <a:extLst>
              <a:ext uri="{FF2B5EF4-FFF2-40B4-BE49-F238E27FC236}">
                <a16:creationId xmlns:a16="http://schemas.microsoft.com/office/drawing/2014/main" id="{D8CF7DC3-FBDD-D4D1-D8CB-215D3EB80347}"/>
              </a:ext>
            </a:extLst>
          </p:cNvPr>
          <p:cNvSpPr>
            <a:spLocks noGrp="1"/>
          </p:cNvSpPr>
          <p:nvPr>
            <p:ph type="sldNum" sz="quarter" idx="12"/>
          </p:nvPr>
        </p:nvSpPr>
        <p:spPr/>
        <p:txBody>
          <a:bodyPr/>
          <a:lstStyle/>
          <a:p>
            <a:fld id="{45B06F16-EEE7-4100-ACE6-A85C93F334D9}" type="slidenum">
              <a:rPr lang="pt-BR" smtClean="0"/>
              <a:t>16</a:t>
            </a:fld>
            <a:endParaRPr lang="pt-BR"/>
          </a:p>
        </p:txBody>
      </p:sp>
      <p:pic>
        <p:nvPicPr>
          <p:cNvPr id="14" name="Imagem 13" descr="Ícone&#10;&#10;Descrição gerada automaticamente">
            <a:extLst>
              <a:ext uri="{FF2B5EF4-FFF2-40B4-BE49-F238E27FC236}">
                <a16:creationId xmlns:a16="http://schemas.microsoft.com/office/drawing/2014/main" id="{79004671-2216-F13A-1257-2D8152030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49" y="11782047"/>
            <a:ext cx="823101" cy="823101"/>
          </a:xfrm>
          <a:prstGeom prst="rect">
            <a:avLst/>
          </a:prstGeom>
        </p:spPr>
      </p:pic>
    </p:spTree>
    <p:extLst>
      <p:ext uri="{BB962C8B-B14F-4D97-AF65-F5344CB8AC3E}">
        <p14:creationId xmlns:p14="http://schemas.microsoft.com/office/powerpoint/2010/main" val="2393826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1364245"/>
            <a:ext cx="8478982" cy="738664"/>
          </a:xfrm>
          <a:prstGeom prst="rect">
            <a:avLst/>
          </a:prstGeom>
          <a:noFill/>
        </p:spPr>
        <p:txBody>
          <a:bodyPr wrap="square" rtlCol="0">
            <a:spAutoFit/>
          </a:bodyPr>
          <a:lstStyle/>
          <a:p>
            <a:r>
              <a:rPr lang="pt-BR" sz="2400" dirty="0"/>
              <a:t>Sendo assim, a estrutura completa ficará dessa forma</a:t>
            </a:r>
          </a:p>
          <a:p>
            <a:endParaRPr lang="pt-BR" dirty="0"/>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pt-BR" sz="4000">
                <a:latin typeface="Amasis MT Pro Black" panose="02040A04050005020304" pitchFamily="18" charset="0"/>
              </a:rPr>
              <a:t>Estrutura completa</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9F98B73E-6659-5F7A-02D4-11AD936C45FC}"/>
              </a:ext>
            </a:extLst>
          </p:cNvPr>
          <p:cNvPicPr>
            <a:picLocks noChangeAspect="1"/>
          </p:cNvPicPr>
          <p:nvPr/>
        </p:nvPicPr>
        <p:blipFill>
          <a:blip r:embed="rId2"/>
          <a:stretch>
            <a:fillRect/>
          </a:stretch>
        </p:blipFill>
        <p:spPr>
          <a:xfrm>
            <a:off x="1991096" y="2072131"/>
            <a:ext cx="5619007" cy="10073110"/>
          </a:xfrm>
          <a:prstGeom prst="rect">
            <a:avLst/>
          </a:prstGeom>
        </p:spPr>
      </p:pic>
      <p:sp>
        <p:nvSpPr>
          <p:cNvPr id="5" name="Espaço Reservado para Rodapé 4">
            <a:extLst>
              <a:ext uri="{FF2B5EF4-FFF2-40B4-BE49-F238E27FC236}">
                <a16:creationId xmlns:a16="http://schemas.microsoft.com/office/drawing/2014/main" id="{6674237D-8D23-DC8F-3FE5-ABF4A6932D95}"/>
              </a:ext>
            </a:extLst>
          </p:cNvPr>
          <p:cNvSpPr>
            <a:spLocks noGrp="1"/>
          </p:cNvSpPr>
          <p:nvPr>
            <p:ph type="ftr" sz="quarter" idx="11"/>
          </p:nvPr>
        </p:nvSpPr>
        <p:spPr/>
        <p:txBody>
          <a:bodyPr/>
          <a:lstStyle/>
          <a:p>
            <a:r>
              <a:rPr lang="pt-BR"/>
              <a:t>GUARDIÕES DA ESTRUTURA - SILAS SILVA</a:t>
            </a:r>
          </a:p>
        </p:txBody>
      </p:sp>
      <p:sp>
        <p:nvSpPr>
          <p:cNvPr id="9" name="Espaço Reservado para Número de Slide 8">
            <a:extLst>
              <a:ext uri="{FF2B5EF4-FFF2-40B4-BE49-F238E27FC236}">
                <a16:creationId xmlns:a16="http://schemas.microsoft.com/office/drawing/2014/main" id="{D12889C5-DD27-E593-69A7-0855D43B15F0}"/>
              </a:ext>
            </a:extLst>
          </p:cNvPr>
          <p:cNvSpPr>
            <a:spLocks noGrp="1"/>
          </p:cNvSpPr>
          <p:nvPr>
            <p:ph type="sldNum" sz="quarter" idx="12"/>
          </p:nvPr>
        </p:nvSpPr>
        <p:spPr/>
        <p:txBody>
          <a:bodyPr/>
          <a:lstStyle/>
          <a:p>
            <a:fld id="{45B06F16-EEE7-4100-ACE6-A85C93F334D9}" type="slidenum">
              <a:rPr lang="pt-BR" smtClean="0"/>
              <a:t>17</a:t>
            </a:fld>
            <a:endParaRPr lang="pt-BR"/>
          </a:p>
        </p:txBody>
      </p:sp>
      <p:pic>
        <p:nvPicPr>
          <p:cNvPr id="10" name="Imagem 9" descr="Ícone&#10;&#10;Descrição gerada automaticamente">
            <a:extLst>
              <a:ext uri="{FF2B5EF4-FFF2-40B4-BE49-F238E27FC236}">
                <a16:creationId xmlns:a16="http://schemas.microsoft.com/office/drawing/2014/main" id="{7643F622-6621-9541-B4A7-F3211F34D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49" y="11782047"/>
            <a:ext cx="823101" cy="823101"/>
          </a:xfrm>
          <a:prstGeom prst="rect">
            <a:avLst/>
          </a:prstGeom>
        </p:spPr>
      </p:pic>
    </p:spTree>
    <p:extLst>
      <p:ext uri="{BB962C8B-B14F-4D97-AF65-F5344CB8AC3E}">
        <p14:creationId xmlns:p14="http://schemas.microsoft.com/office/powerpoint/2010/main" val="310845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E0B1722-9256-B312-C771-6F2FB5FC152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
            <a:extLst>
              <a:ext uri="{FF2B5EF4-FFF2-40B4-BE49-F238E27FC236}">
                <a16:creationId xmlns:a16="http://schemas.microsoft.com/office/drawing/2014/main" id="{27BE7221-4AA3-24F9-1DF2-6F563DBC46BD}"/>
              </a:ext>
            </a:extLst>
          </p:cNvPr>
          <p:cNvSpPr txBox="1"/>
          <p:nvPr/>
        </p:nvSpPr>
        <p:spPr>
          <a:xfrm>
            <a:off x="0" y="6862189"/>
            <a:ext cx="10058400" cy="1446550"/>
          </a:xfrm>
          <a:prstGeom prst="rect">
            <a:avLst/>
          </a:prstGeom>
          <a:noFill/>
        </p:spPr>
        <p:txBody>
          <a:bodyPr wrap="square" rtlCol="0">
            <a:spAutoFit/>
          </a:bodyPr>
          <a:lstStyle/>
          <a:p>
            <a:pPr algn="ctr"/>
            <a:r>
              <a:rPr lang="en-US" sz="8800" dirty="0">
                <a:solidFill>
                  <a:schemeClr val="bg1"/>
                </a:solidFill>
                <a:latin typeface="Amasis MT Pro Black" panose="02040A04050005020304" pitchFamily="18" charset="0"/>
              </a:rPr>
              <a:t>EXEMPLOS</a:t>
            </a:r>
            <a:endParaRPr lang="pt-BR" sz="8800" dirty="0">
              <a:solidFill>
                <a:schemeClr val="bg1"/>
              </a:solidFill>
              <a:latin typeface="Amasis MT Pro Black" panose="02040A04050005020304" pitchFamily="18" charset="0"/>
            </a:endParaRPr>
          </a:p>
        </p:txBody>
      </p:sp>
      <p:sp>
        <p:nvSpPr>
          <p:cNvPr id="5" name="Titulo">
            <a:extLst>
              <a:ext uri="{FF2B5EF4-FFF2-40B4-BE49-F238E27FC236}">
                <a16:creationId xmlns:a16="http://schemas.microsoft.com/office/drawing/2014/main" id="{6743BA30-A7FD-092D-2AF5-6D26FD7C1291}"/>
              </a:ext>
            </a:extLst>
          </p:cNvPr>
          <p:cNvSpPr txBox="1"/>
          <p:nvPr/>
        </p:nvSpPr>
        <p:spPr>
          <a:xfrm>
            <a:off x="751114" y="2353262"/>
            <a:ext cx="8098972" cy="4508927"/>
          </a:xfrm>
          <a:prstGeom prst="rect">
            <a:avLst/>
          </a:prstGeom>
          <a:noFill/>
          <a:ln>
            <a:noFill/>
          </a:ln>
        </p:spPr>
        <p:txBody>
          <a:bodyPr wrap="square" rtlCol="0">
            <a:spAutoFit/>
          </a:bodyPr>
          <a:lstStyle/>
          <a:p>
            <a:pPr algn="ctr"/>
            <a:r>
              <a:rPr lang="en-US" sz="28700" dirty="0">
                <a:ln w="76200">
                  <a:solidFill>
                    <a:srgbClr val="17C92B"/>
                  </a:solidFill>
                </a:ln>
                <a:noFill/>
                <a:latin typeface="Amasis MT Pro Black" panose="02040A04050005020304" pitchFamily="18" charset="0"/>
              </a:rPr>
              <a:t>05</a:t>
            </a:r>
            <a:endParaRPr lang="pt-BR" sz="13800" dirty="0">
              <a:ln w="76200">
                <a:solidFill>
                  <a:srgbClr val="17C92B"/>
                </a:solidFill>
              </a:ln>
              <a:noFill/>
              <a:latin typeface="Amasis MT Pro Black" panose="02040A04050005020304" pitchFamily="18" charset="0"/>
            </a:endParaRPr>
          </a:p>
        </p:txBody>
      </p:sp>
      <p:sp>
        <p:nvSpPr>
          <p:cNvPr id="6" name="Retângulo 5">
            <a:extLst>
              <a:ext uri="{FF2B5EF4-FFF2-40B4-BE49-F238E27FC236}">
                <a16:creationId xmlns:a16="http://schemas.microsoft.com/office/drawing/2014/main" id="{420956E4-E63D-71A5-8CE6-7BBA08847F56}"/>
              </a:ext>
            </a:extLst>
          </p:cNvPr>
          <p:cNvSpPr/>
          <p:nvPr/>
        </p:nvSpPr>
        <p:spPr>
          <a:xfrm>
            <a:off x="1094014" y="8765719"/>
            <a:ext cx="7413172" cy="228600"/>
          </a:xfrm>
          <a:prstGeom prst="rect">
            <a:avLst/>
          </a:prstGeom>
          <a:gradFill flip="none" rotWithShape="1">
            <a:gsLst>
              <a:gs pos="66000">
                <a:srgbClr val="17CB2D"/>
              </a:gs>
              <a:gs pos="19000">
                <a:srgbClr val="E1F2FB"/>
              </a:gs>
              <a:gs pos="18000">
                <a:srgbClr val="9FBCC4"/>
              </a:gs>
              <a:gs pos="100000">
                <a:srgbClr val="03613F"/>
              </a:gs>
              <a:gs pos="67000">
                <a:srgbClr val="03613F"/>
              </a:gs>
            </a:gsLst>
            <a:path path="shap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o">
            <a:extLst>
              <a:ext uri="{FF2B5EF4-FFF2-40B4-BE49-F238E27FC236}">
                <a16:creationId xmlns:a16="http://schemas.microsoft.com/office/drawing/2014/main" id="{F556D08B-DC0E-709A-92AD-A0CC4F2798A4}"/>
              </a:ext>
            </a:extLst>
          </p:cNvPr>
          <p:cNvSpPr txBox="1"/>
          <p:nvPr/>
        </p:nvSpPr>
        <p:spPr>
          <a:xfrm>
            <a:off x="1094014" y="8994319"/>
            <a:ext cx="7413172" cy="1200329"/>
          </a:xfrm>
          <a:prstGeom prst="rect">
            <a:avLst/>
          </a:prstGeom>
          <a:noFill/>
        </p:spPr>
        <p:txBody>
          <a:bodyPr wrap="square" rtlCol="0">
            <a:spAutoFit/>
          </a:bodyPr>
          <a:lstStyle/>
          <a:p>
            <a:pPr algn="ctr"/>
            <a:endParaRPr lang="pt-BR" sz="2400" dirty="0">
              <a:solidFill>
                <a:schemeClr val="bg1"/>
              </a:solidFill>
            </a:endParaRPr>
          </a:p>
          <a:p>
            <a:pPr algn="ctr"/>
            <a:r>
              <a:rPr lang="pt-BR" sz="2400" dirty="0">
                <a:solidFill>
                  <a:schemeClr val="bg1"/>
                </a:solidFill>
              </a:rPr>
              <a:t>Vejamos exemplos de sua aplicação no mundo real e como hoje elas já fazem parte do nosso dia a dia.</a:t>
            </a:r>
          </a:p>
        </p:txBody>
      </p:sp>
      <p:sp>
        <p:nvSpPr>
          <p:cNvPr id="7" name="Espaço Reservado para Rodapé 6">
            <a:extLst>
              <a:ext uri="{FF2B5EF4-FFF2-40B4-BE49-F238E27FC236}">
                <a16:creationId xmlns:a16="http://schemas.microsoft.com/office/drawing/2014/main" id="{3B07172A-5DF4-DF26-8968-87814E63187C}"/>
              </a:ext>
            </a:extLst>
          </p:cNvPr>
          <p:cNvSpPr>
            <a:spLocks noGrp="1"/>
          </p:cNvSpPr>
          <p:nvPr>
            <p:ph type="ftr" sz="quarter" idx="11"/>
          </p:nvPr>
        </p:nvSpPr>
        <p:spPr/>
        <p:txBody>
          <a:bodyPr/>
          <a:lstStyle/>
          <a:p>
            <a:r>
              <a:rPr lang="pt-BR"/>
              <a:t>GUARDIÕES DA ESTRUTURA - SILAS SILVA</a:t>
            </a:r>
          </a:p>
        </p:txBody>
      </p:sp>
      <p:sp>
        <p:nvSpPr>
          <p:cNvPr id="8" name="Espaço Reservado para Número de Slide 7">
            <a:extLst>
              <a:ext uri="{FF2B5EF4-FFF2-40B4-BE49-F238E27FC236}">
                <a16:creationId xmlns:a16="http://schemas.microsoft.com/office/drawing/2014/main" id="{863510EB-9230-65DE-5EC5-BBA7EF1CF13A}"/>
              </a:ext>
            </a:extLst>
          </p:cNvPr>
          <p:cNvSpPr>
            <a:spLocks noGrp="1"/>
          </p:cNvSpPr>
          <p:nvPr>
            <p:ph type="sldNum" sz="quarter" idx="12"/>
          </p:nvPr>
        </p:nvSpPr>
        <p:spPr/>
        <p:txBody>
          <a:bodyPr/>
          <a:lstStyle/>
          <a:p>
            <a:fld id="{45B06F16-EEE7-4100-ACE6-A85C93F334D9}" type="slidenum">
              <a:rPr lang="pt-BR" smtClean="0"/>
              <a:t>18</a:t>
            </a:fld>
            <a:endParaRPr lang="pt-BR"/>
          </a:p>
        </p:txBody>
      </p:sp>
    </p:spTree>
    <p:extLst>
      <p:ext uri="{BB962C8B-B14F-4D97-AF65-F5344CB8AC3E}">
        <p14:creationId xmlns:p14="http://schemas.microsoft.com/office/powerpoint/2010/main" val="335324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1692077"/>
            <a:ext cx="8478982" cy="7848302"/>
          </a:xfrm>
          <a:prstGeom prst="rect">
            <a:avLst/>
          </a:prstGeom>
          <a:noFill/>
        </p:spPr>
        <p:txBody>
          <a:bodyPr wrap="square" rtlCol="0">
            <a:spAutoFit/>
          </a:bodyPr>
          <a:lstStyle/>
          <a:p>
            <a:r>
              <a:rPr lang="pt-BR" sz="2400" dirty="0"/>
              <a:t>No nosso cotidiano temos vários exemplos de uso de Linked List, vejamos alguns deles funcionam.</a:t>
            </a:r>
          </a:p>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r>
              <a:rPr lang="pt-BR" sz="2400" b="1" dirty="0"/>
              <a:t>Aplicativos de Mídia Social</a:t>
            </a:r>
            <a:r>
              <a:rPr lang="pt-BR" sz="2400" dirty="0"/>
              <a:t>: Muitos aplicativos de mídia social, como Facebook, Twitter e LinkedIn, usam linked lists para implementar feeds de notícias ou </a:t>
            </a:r>
            <a:r>
              <a:rPr lang="pt-BR" sz="2400" dirty="0" err="1"/>
              <a:t>timelines</a:t>
            </a:r>
            <a:r>
              <a:rPr lang="pt-BR" sz="2400" dirty="0"/>
              <a:t>. Cada postagem ou tweet é um nó na lista, e o feed é construído navegando pela lista a partir do nó mais recente.</a:t>
            </a:r>
          </a:p>
          <a:p>
            <a:endParaRPr lang="pt-BR" sz="2400" dirty="0"/>
          </a:p>
          <a:p>
            <a:pPr marL="342900" indent="-342900">
              <a:buFont typeface="Arial" panose="020B0604020202020204" pitchFamily="34" charset="0"/>
              <a:buChar char="•"/>
            </a:pPr>
            <a:r>
              <a:rPr lang="pt-BR" sz="2400" b="1" dirty="0"/>
              <a:t>Filas de Impressão</a:t>
            </a:r>
            <a:r>
              <a:rPr lang="pt-BR" sz="2400" dirty="0"/>
              <a:t>: Em sistemas operacionais que suportam impressão em rede, as tarefas de impressão são frequentemente gerenciadas usando uma fila. Essa fila pode ser implementada como uma linked list, onde cada tarefa de impressão é um nó na lista e as tarefas são processadas em ordem.</a:t>
            </a:r>
          </a:p>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r>
              <a:rPr lang="pt-BR" sz="2400" b="1" dirty="0"/>
              <a:t>Navegadores da Web</a:t>
            </a:r>
            <a:r>
              <a:rPr lang="pt-BR" sz="2400" dirty="0"/>
              <a:t>: Os navegadores da web usam históricos de navegação para permitir que os usuários retornem a páginas visitadas anteriormente. Esses históricos podem ser implementados usando linked lists, onde cada página visitada é um nó na lista.</a:t>
            </a:r>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en-US" sz="4000" dirty="0">
                <a:latin typeface="Amasis MT Pro Black" panose="02040A04050005020304" pitchFamily="18" charset="0"/>
              </a:rPr>
              <a:t>Dia a Dia</a:t>
            </a:r>
            <a:endParaRPr lang="pt-BR" sz="4000" dirty="0">
              <a:latin typeface="Amasis MT Pro Black" panose="02040A04050005020304" pitchFamily="18" charset="0"/>
            </a:endParaRP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Rodapé 2">
            <a:extLst>
              <a:ext uri="{FF2B5EF4-FFF2-40B4-BE49-F238E27FC236}">
                <a16:creationId xmlns:a16="http://schemas.microsoft.com/office/drawing/2014/main" id="{AC548974-F15E-9525-63B2-66AA3DD09D17}"/>
              </a:ext>
            </a:extLst>
          </p:cNvPr>
          <p:cNvSpPr>
            <a:spLocks noGrp="1"/>
          </p:cNvSpPr>
          <p:nvPr>
            <p:ph type="ftr" sz="quarter" idx="11"/>
          </p:nvPr>
        </p:nvSpPr>
        <p:spPr/>
        <p:txBody>
          <a:bodyPr/>
          <a:lstStyle/>
          <a:p>
            <a:r>
              <a:rPr lang="pt-BR"/>
              <a:t>GUARDIÕES DA ESTRUTURA - SILAS SILVA</a:t>
            </a:r>
          </a:p>
        </p:txBody>
      </p:sp>
      <p:sp>
        <p:nvSpPr>
          <p:cNvPr id="4" name="Espaço Reservado para Número de Slide 3">
            <a:extLst>
              <a:ext uri="{FF2B5EF4-FFF2-40B4-BE49-F238E27FC236}">
                <a16:creationId xmlns:a16="http://schemas.microsoft.com/office/drawing/2014/main" id="{9AF2BA17-818B-0B17-09F4-06BC46E61DC9}"/>
              </a:ext>
            </a:extLst>
          </p:cNvPr>
          <p:cNvSpPr>
            <a:spLocks noGrp="1"/>
          </p:cNvSpPr>
          <p:nvPr>
            <p:ph type="sldNum" sz="quarter" idx="12"/>
          </p:nvPr>
        </p:nvSpPr>
        <p:spPr/>
        <p:txBody>
          <a:bodyPr/>
          <a:lstStyle/>
          <a:p>
            <a:fld id="{45B06F16-EEE7-4100-ACE6-A85C93F334D9}" type="slidenum">
              <a:rPr lang="pt-BR" smtClean="0"/>
              <a:t>19</a:t>
            </a:fld>
            <a:endParaRPr lang="pt-BR"/>
          </a:p>
        </p:txBody>
      </p:sp>
      <p:pic>
        <p:nvPicPr>
          <p:cNvPr id="5" name="Picture 4" descr="Algorithm Icon - Sign &amp; Symbols Line Icons | IconScout">
            <a:extLst>
              <a:ext uri="{FF2B5EF4-FFF2-40B4-BE49-F238E27FC236}">
                <a16:creationId xmlns:a16="http://schemas.microsoft.com/office/drawing/2014/main" id="{652BCBB8-200E-20D3-4122-DC4044E7B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43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2542309"/>
            <a:ext cx="8478982" cy="2308324"/>
          </a:xfrm>
          <a:prstGeom prst="rect">
            <a:avLst/>
          </a:prstGeom>
          <a:noFill/>
        </p:spPr>
        <p:txBody>
          <a:bodyPr wrap="square" rtlCol="0">
            <a:spAutoFit/>
          </a:bodyPr>
          <a:lstStyle/>
          <a:p>
            <a:pPr algn="ctr"/>
            <a:r>
              <a:rPr lang="pt-BR" sz="2400" dirty="0"/>
              <a:t>As linked lists são estruturas de dados essenciais na programação, oferecendo uma maneira flexível e eficaz de organizar e manipular informações. Neste ebook, vamos mergulhar no universo das linked lists, entendendo o que são e como funcionam de maneira simples e acessível para  todos os desenvolvedores.</a:t>
            </a:r>
            <a:endParaRPr lang="pt-BR" dirty="0"/>
          </a:p>
        </p:txBody>
      </p:sp>
      <p:sp>
        <p:nvSpPr>
          <p:cNvPr id="8" name="Sub Titulo">
            <a:extLst>
              <a:ext uri="{FF2B5EF4-FFF2-40B4-BE49-F238E27FC236}">
                <a16:creationId xmlns:a16="http://schemas.microsoft.com/office/drawing/2014/main" id="{1323591F-A23B-FB18-0665-9B501B337B21}"/>
              </a:ext>
            </a:extLst>
          </p:cNvPr>
          <p:cNvSpPr txBox="1"/>
          <p:nvPr/>
        </p:nvSpPr>
        <p:spPr>
          <a:xfrm>
            <a:off x="684069" y="1675534"/>
            <a:ext cx="8478982" cy="584775"/>
          </a:xfrm>
          <a:prstGeom prst="rect">
            <a:avLst/>
          </a:prstGeom>
          <a:noFill/>
        </p:spPr>
        <p:txBody>
          <a:bodyPr wrap="square" rtlCol="0">
            <a:spAutoFit/>
          </a:bodyPr>
          <a:lstStyle/>
          <a:p>
            <a:pPr algn="ctr"/>
            <a:r>
              <a:rPr lang="pt-BR" sz="3200" dirty="0">
                <a:latin typeface="+mj-lt"/>
              </a:rPr>
              <a:t>O Poder Oculto das Linked Lists</a:t>
            </a:r>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pPr algn="ctr"/>
            <a:r>
              <a:rPr lang="pt-BR" sz="4000" dirty="0">
                <a:latin typeface="Amasis MT Pro Black" panose="02040A04050005020304" pitchFamily="18" charset="0"/>
              </a:rPr>
              <a:t>Trazendo à Luz</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05640D6A-07BC-D22D-A0E6-6AC801EE7354}"/>
              </a:ext>
            </a:extLst>
          </p:cNvPr>
          <p:cNvPicPr>
            <a:picLocks noChangeAspect="1"/>
          </p:cNvPicPr>
          <p:nvPr/>
        </p:nvPicPr>
        <p:blipFill rotWithShape="1">
          <a:blip r:embed="rId2">
            <a:extLst>
              <a:ext uri="{28A0092B-C50C-407E-A947-70E740481C1C}">
                <a14:useLocalDpi xmlns:a14="http://schemas.microsoft.com/office/drawing/2010/main" val="0"/>
              </a:ext>
            </a:extLst>
          </a:blip>
          <a:srcRect t="22796" b="40041"/>
          <a:stretch/>
        </p:blipFill>
        <p:spPr>
          <a:xfrm>
            <a:off x="274162" y="6077291"/>
            <a:ext cx="8888889" cy="3058867"/>
          </a:xfrm>
          <a:prstGeom prst="rect">
            <a:avLst/>
          </a:prstGeom>
        </p:spPr>
      </p:pic>
      <p:sp>
        <p:nvSpPr>
          <p:cNvPr id="10" name="Espaço Reservado para Rodapé 9">
            <a:extLst>
              <a:ext uri="{FF2B5EF4-FFF2-40B4-BE49-F238E27FC236}">
                <a16:creationId xmlns:a16="http://schemas.microsoft.com/office/drawing/2014/main" id="{81AA2DA4-74FF-3695-FB3D-E699D902A207}"/>
              </a:ext>
            </a:extLst>
          </p:cNvPr>
          <p:cNvSpPr>
            <a:spLocks noGrp="1"/>
          </p:cNvSpPr>
          <p:nvPr>
            <p:ph type="ftr" sz="quarter" idx="11"/>
          </p:nvPr>
        </p:nvSpPr>
        <p:spPr/>
        <p:txBody>
          <a:bodyPr/>
          <a:lstStyle/>
          <a:p>
            <a:r>
              <a:rPr lang="pt-BR"/>
              <a:t>GUARDIÕES DA ESTRUTURA - SILAS SILVA</a:t>
            </a:r>
          </a:p>
        </p:txBody>
      </p:sp>
      <p:sp>
        <p:nvSpPr>
          <p:cNvPr id="11" name="Espaço Reservado para Número de Slide 10">
            <a:extLst>
              <a:ext uri="{FF2B5EF4-FFF2-40B4-BE49-F238E27FC236}">
                <a16:creationId xmlns:a16="http://schemas.microsoft.com/office/drawing/2014/main" id="{17F1979E-2E4D-9F8E-D97E-8952A72A8CF0}"/>
              </a:ext>
            </a:extLst>
          </p:cNvPr>
          <p:cNvSpPr>
            <a:spLocks noGrp="1"/>
          </p:cNvSpPr>
          <p:nvPr>
            <p:ph type="sldNum" sz="quarter" idx="12"/>
          </p:nvPr>
        </p:nvSpPr>
        <p:spPr/>
        <p:txBody>
          <a:bodyPr/>
          <a:lstStyle/>
          <a:p>
            <a:fld id="{45B06F16-EEE7-4100-ACE6-A85C93F334D9}" type="slidenum">
              <a:rPr lang="pt-BR" smtClean="0"/>
              <a:t>2</a:t>
            </a:fld>
            <a:endParaRPr lang="pt-BR"/>
          </a:p>
        </p:txBody>
      </p:sp>
      <p:pic>
        <p:nvPicPr>
          <p:cNvPr id="7172" name="Picture 4" descr="Algorithm Icon - Sign &amp; Symbols Line Icons | IconScout">
            <a:extLst>
              <a:ext uri="{FF2B5EF4-FFF2-40B4-BE49-F238E27FC236}">
                <a16:creationId xmlns:a16="http://schemas.microsoft.com/office/drawing/2014/main" id="{14622374-449B-6677-4F02-BD4759E4B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02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E0B1722-9256-B312-C771-6F2FB5FC152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
            <a:extLst>
              <a:ext uri="{FF2B5EF4-FFF2-40B4-BE49-F238E27FC236}">
                <a16:creationId xmlns:a16="http://schemas.microsoft.com/office/drawing/2014/main" id="{27BE7221-4AA3-24F9-1DF2-6F563DBC46BD}"/>
              </a:ext>
            </a:extLst>
          </p:cNvPr>
          <p:cNvSpPr txBox="1"/>
          <p:nvPr/>
        </p:nvSpPr>
        <p:spPr>
          <a:xfrm>
            <a:off x="0" y="6862189"/>
            <a:ext cx="10058400" cy="1446550"/>
          </a:xfrm>
          <a:prstGeom prst="rect">
            <a:avLst/>
          </a:prstGeom>
          <a:noFill/>
        </p:spPr>
        <p:txBody>
          <a:bodyPr wrap="square" rtlCol="0">
            <a:spAutoFit/>
          </a:bodyPr>
          <a:lstStyle/>
          <a:p>
            <a:pPr algn="ctr"/>
            <a:r>
              <a:rPr lang="en-US" sz="8800" dirty="0">
                <a:solidFill>
                  <a:schemeClr val="bg1"/>
                </a:solidFill>
                <a:latin typeface="Amasis MT Pro Black" panose="02040A04050005020304" pitchFamily="18" charset="0"/>
              </a:rPr>
              <a:t>CONCLUSÃO</a:t>
            </a:r>
            <a:endParaRPr lang="pt-BR" sz="8800" dirty="0">
              <a:solidFill>
                <a:schemeClr val="bg1"/>
              </a:solidFill>
              <a:latin typeface="Amasis MT Pro Black" panose="02040A04050005020304" pitchFamily="18" charset="0"/>
            </a:endParaRPr>
          </a:p>
        </p:txBody>
      </p:sp>
      <p:sp>
        <p:nvSpPr>
          <p:cNvPr id="5" name="Titulo">
            <a:extLst>
              <a:ext uri="{FF2B5EF4-FFF2-40B4-BE49-F238E27FC236}">
                <a16:creationId xmlns:a16="http://schemas.microsoft.com/office/drawing/2014/main" id="{6743BA30-A7FD-092D-2AF5-6D26FD7C1291}"/>
              </a:ext>
            </a:extLst>
          </p:cNvPr>
          <p:cNvSpPr txBox="1"/>
          <p:nvPr/>
        </p:nvSpPr>
        <p:spPr>
          <a:xfrm>
            <a:off x="751114" y="2353262"/>
            <a:ext cx="8098972" cy="4508927"/>
          </a:xfrm>
          <a:prstGeom prst="rect">
            <a:avLst/>
          </a:prstGeom>
          <a:noFill/>
          <a:ln>
            <a:noFill/>
          </a:ln>
        </p:spPr>
        <p:txBody>
          <a:bodyPr wrap="square" rtlCol="0">
            <a:spAutoFit/>
          </a:bodyPr>
          <a:lstStyle/>
          <a:p>
            <a:pPr algn="ctr"/>
            <a:r>
              <a:rPr lang="en-US" sz="28700" dirty="0">
                <a:ln w="76200">
                  <a:solidFill>
                    <a:srgbClr val="17C92B"/>
                  </a:solidFill>
                </a:ln>
                <a:noFill/>
                <a:latin typeface="Amasis MT Pro Black" panose="02040A04050005020304" pitchFamily="18" charset="0"/>
              </a:rPr>
              <a:t>06</a:t>
            </a:r>
            <a:endParaRPr lang="pt-BR" sz="13800" dirty="0">
              <a:ln w="76200">
                <a:solidFill>
                  <a:srgbClr val="17C92B"/>
                </a:solidFill>
              </a:ln>
              <a:noFill/>
              <a:latin typeface="Amasis MT Pro Black" panose="02040A04050005020304" pitchFamily="18" charset="0"/>
            </a:endParaRPr>
          </a:p>
        </p:txBody>
      </p:sp>
      <p:sp>
        <p:nvSpPr>
          <p:cNvPr id="6" name="Retângulo 5">
            <a:extLst>
              <a:ext uri="{FF2B5EF4-FFF2-40B4-BE49-F238E27FC236}">
                <a16:creationId xmlns:a16="http://schemas.microsoft.com/office/drawing/2014/main" id="{420956E4-E63D-71A5-8CE6-7BBA08847F56}"/>
              </a:ext>
            </a:extLst>
          </p:cNvPr>
          <p:cNvSpPr/>
          <p:nvPr/>
        </p:nvSpPr>
        <p:spPr>
          <a:xfrm>
            <a:off x="1094014" y="8765719"/>
            <a:ext cx="7413172" cy="228600"/>
          </a:xfrm>
          <a:prstGeom prst="rect">
            <a:avLst/>
          </a:prstGeom>
          <a:gradFill flip="none" rotWithShape="1">
            <a:gsLst>
              <a:gs pos="66000">
                <a:srgbClr val="17CB2D"/>
              </a:gs>
              <a:gs pos="19000">
                <a:srgbClr val="E1F2FB"/>
              </a:gs>
              <a:gs pos="18000">
                <a:srgbClr val="9FBCC4"/>
              </a:gs>
              <a:gs pos="100000">
                <a:srgbClr val="03613F"/>
              </a:gs>
              <a:gs pos="67000">
                <a:srgbClr val="03613F"/>
              </a:gs>
            </a:gsLst>
            <a:path path="shap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o">
            <a:extLst>
              <a:ext uri="{FF2B5EF4-FFF2-40B4-BE49-F238E27FC236}">
                <a16:creationId xmlns:a16="http://schemas.microsoft.com/office/drawing/2014/main" id="{3BCA5729-12B7-7768-6535-8D706FE8BD47}"/>
              </a:ext>
            </a:extLst>
          </p:cNvPr>
          <p:cNvSpPr txBox="1"/>
          <p:nvPr/>
        </p:nvSpPr>
        <p:spPr>
          <a:xfrm>
            <a:off x="1094014" y="9403768"/>
            <a:ext cx="7413172" cy="830997"/>
          </a:xfrm>
          <a:prstGeom prst="rect">
            <a:avLst/>
          </a:prstGeom>
          <a:noFill/>
        </p:spPr>
        <p:txBody>
          <a:bodyPr wrap="square" rtlCol="0">
            <a:spAutoFit/>
          </a:bodyPr>
          <a:lstStyle/>
          <a:p>
            <a:pPr algn="ctr"/>
            <a:r>
              <a:rPr lang="pt-BR" sz="2400">
                <a:solidFill>
                  <a:schemeClr val="bg1"/>
                </a:solidFill>
              </a:rPr>
              <a:t>Esperamos que esse conteúdo tenha lhe ajudado na sua trajetória intergaláctica</a:t>
            </a:r>
            <a:endParaRPr lang="pt-BR" sz="2400" dirty="0">
              <a:solidFill>
                <a:schemeClr val="bg1"/>
              </a:solidFill>
            </a:endParaRPr>
          </a:p>
        </p:txBody>
      </p:sp>
      <p:sp>
        <p:nvSpPr>
          <p:cNvPr id="7" name="Espaço Reservado para Rodapé 6">
            <a:extLst>
              <a:ext uri="{FF2B5EF4-FFF2-40B4-BE49-F238E27FC236}">
                <a16:creationId xmlns:a16="http://schemas.microsoft.com/office/drawing/2014/main" id="{F011D807-C31F-814D-738C-9DB49AD02ABC}"/>
              </a:ext>
            </a:extLst>
          </p:cNvPr>
          <p:cNvSpPr>
            <a:spLocks noGrp="1"/>
          </p:cNvSpPr>
          <p:nvPr>
            <p:ph type="ftr" sz="quarter" idx="11"/>
          </p:nvPr>
        </p:nvSpPr>
        <p:spPr/>
        <p:txBody>
          <a:bodyPr/>
          <a:lstStyle/>
          <a:p>
            <a:r>
              <a:rPr lang="pt-BR"/>
              <a:t>GUARDIÕES DA ESTRUTURA - SILAS SILVA</a:t>
            </a:r>
          </a:p>
        </p:txBody>
      </p:sp>
      <p:sp>
        <p:nvSpPr>
          <p:cNvPr id="8" name="Espaço Reservado para Número de Slide 7">
            <a:extLst>
              <a:ext uri="{FF2B5EF4-FFF2-40B4-BE49-F238E27FC236}">
                <a16:creationId xmlns:a16="http://schemas.microsoft.com/office/drawing/2014/main" id="{9D4BB7FE-3BC6-E33A-E2A2-9C89C922916F}"/>
              </a:ext>
            </a:extLst>
          </p:cNvPr>
          <p:cNvSpPr>
            <a:spLocks noGrp="1"/>
          </p:cNvSpPr>
          <p:nvPr>
            <p:ph type="sldNum" sz="quarter" idx="12"/>
          </p:nvPr>
        </p:nvSpPr>
        <p:spPr/>
        <p:txBody>
          <a:bodyPr/>
          <a:lstStyle/>
          <a:p>
            <a:fld id="{45B06F16-EEE7-4100-ACE6-A85C93F334D9}" type="slidenum">
              <a:rPr lang="pt-BR" smtClean="0"/>
              <a:t>20</a:t>
            </a:fld>
            <a:endParaRPr lang="pt-BR"/>
          </a:p>
        </p:txBody>
      </p:sp>
    </p:spTree>
    <p:extLst>
      <p:ext uri="{BB962C8B-B14F-4D97-AF65-F5344CB8AC3E}">
        <p14:creationId xmlns:p14="http://schemas.microsoft.com/office/powerpoint/2010/main" val="380543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1643951"/>
            <a:ext cx="8478982" cy="5170646"/>
          </a:xfrm>
          <a:prstGeom prst="rect">
            <a:avLst/>
          </a:prstGeom>
          <a:noFill/>
        </p:spPr>
        <p:txBody>
          <a:bodyPr wrap="square" rtlCol="0">
            <a:spAutoFit/>
          </a:bodyPr>
          <a:lstStyle/>
          <a:p>
            <a:r>
              <a:rPr lang="pt-BR" sz="2400" dirty="0"/>
              <a:t>Neste </a:t>
            </a:r>
            <a:r>
              <a:rPr lang="pt-BR" sz="2400" dirty="0" err="1"/>
              <a:t>eBook</a:t>
            </a:r>
            <a:r>
              <a:rPr lang="pt-BR" sz="2400" dirty="0"/>
              <a:t>, exploramos os conceitos básicos das linked lists, incluindo sua definição, estrutura e operações principais, como inserção, remoção e busca de elementos. </a:t>
            </a:r>
          </a:p>
          <a:p>
            <a:endParaRPr lang="pt-BR" sz="2400" dirty="0"/>
          </a:p>
          <a:p>
            <a:r>
              <a:rPr lang="pt-BR" sz="2400" dirty="0"/>
              <a:t>Aprendemos como as linked lists oferecem flexibilidade e eficiência na manipulação de dados, especialmente em cenários que exigem inserções e remoções frequentes. </a:t>
            </a:r>
          </a:p>
          <a:p>
            <a:endParaRPr lang="pt-BR" sz="2400" dirty="0"/>
          </a:p>
          <a:p>
            <a:r>
              <a:rPr lang="pt-BR" sz="2400" dirty="0"/>
              <a:t>Vimos também sua implementação em Python e funcionamento de cada linha de código.</a:t>
            </a:r>
          </a:p>
          <a:p>
            <a:endParaRPr lang="pt-BR" sz="2400" dirty="0"/>
          </a:p>
          <a:p>
            <a:r>
              <a:rPr lang="pt-BR" sz="2400" dirty="0"/>
              <a:t>Obrigado por ler e boa sorte em suas aventuras de programação!"</a:t>
            </a:r>
          </a:p>
          <a:p>
            <a:endParaRPr lang="pt-BR" dirty="0"/>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
            <a:extLst>
              <a:ext uri="{FF2B5EF4-FFF2-40B4-BE49-F238E27FC236}">
                <a16:creationId xmlns:a16="http://schemas.microsoft.com/office/drawing/2014/main" id="{61B8F86B-E58F-6500-BBDD-47B531E49FE5}"/>
              </a:ext>
            </a:extLst>
          </p:cNvPr>
          <p:cNvSpPr txBox="1"/>
          <p:nvPr/>
        </p:nvSpPr>
        <p:spPr>
          <a:xfrm>
            <a:off x="684069" y="656359"/>
            <a:ext cx="8478982" cy="707886"/>
          </a:xfrm>
          <a:prstGeom prst="rect">
            <a:avLst/>
          </a:prstGeom>
          <a:noFill/>
        </p:spPr>
        <p:txBody>
          <a:bodyPr wrap="square" rtlCol="0">
            <a:spAutoFit/>
          </a:bodyPr>
          <a:lstStyle/>
          <a:p>
            <a:r>
              <a:rPr lang="pt-BR" sz="4000">
                <a:latin typeface="Amasis MT Pro Black" panose="02040A04050005020304" pitchFamily="18" charset="0"/>
              </a:rPr>
              <a:t>Conclusão</a:t>
            </a:r>
          </a:p>
        </p:txBody>
      </p:sp>
      <p:sp>
        <p:nvSpPr>
          <p:cNvPr id="4" name="Espaço Reservado para Rodapé 3">
            <a:extLst>
              <a:ext uri="{FF2B5EF4-FFF2-40B4-BE49-F238E27FC236}">
                <a16:creationId xmlns:a16="http://schemas.microsoft.com/office/drawing/2014/main" id="{75CD360F-67E3-5CD3-AE24-25C42DADBFCD}"/>
              </a:ext>
            </a:extLst>
          </p:cNvPr>
          <p:cNvSpPr>
            <a:spLocks noGrp="1"/>
          </p:cNvSpPr>
          <p:nvPr>
            <p:ph type="ftr" sz="quarter" idx="11"/>
          </p:nvPr>
        </p:nvSpPr>
        <p:spPr/>
        <p:txBody>
          <a:bodyPr/>
          <a:lstStyle/>
          <a:p>
            <a:r>
              <a:rPr lang="pt-BR"/>
              <a:t>GUARDIÕES DA ESTRUTURA - SILAS SILVA</a:t>
            </a:r>
          </a:p>
        </p:txBody>
      </p:sp>
      <p:sp>
        <p:nvSpPr>
          <p:cNvPr id="5" name="Espaço Reservado para Número de Slide 4">
            <a:extLst>
              <a:ext uri="{FF2B5EF4-FFF2-40B4-BE49-F238E27FC236}">
                <a16:creationId xmlns:a16="http://schemas.microsoft.com/office/drawing/2014/main" id="{D7F66D83-8AD8-07A0-1E80-FC2456580154}"/>
              </a:ext>
            </a:extLst>
          </p:cNvPr>
          <p:cNvSpPr>
            <a:spLocks noGrp="1"/>
          </p:cNvSpPr>
          <p:nvPr>
            <p:ph type="sldNum" sz="quarter" idx="12"/>
          </p:nvPr>
        </p:nvSpPr>
        <p:spPr/>
        <p:txBody>
          <a:bodyPr/>
          <a:lstStyle/>
          <a:p>
            <a:fld id="{45B06F16-EEE7-4100-ACE6-A85C93F334D9}" type="slidenum">
              <a:rPr lang="pt-BR" smtClean="0"/>
              <a:t>21</a:t>
            </a:fld>
            <a:endParaRPr lang="pt-BR"/>
          </a:p>
        </p:txBody>
      </p:sp>
      <p:pic>
        <p:nvPicPr>
          <p:cNvPr id="9" name="Picture 4" descr="Algorithm Icon - Sign &amp; Symbols Line Icons | IconScout">
            <a:extLst>
              <a:ext uri="{FF2B5EF4-FFF2-40B4-BE49-F238E27FC236}">
                <a16:creationId xmlns:a16="http://schemas.microsoft.com/office/drawing/2014/main" id="{03ABA02F-0F45-5535-57FD-CF330DADD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a:extLst>
              <a:ext uri="{FF2B5EF4-FFF2-40B4-BE49-F238E27FC236}">
                <a16:creationId xmlns:a16="http://schemas.microsoft.com/office/drawing/2014/main" id="{2E1E81D4-161E-1BBB-E734-78B50C12EF75}"/>
              </a:ext>
            </a:extLst>
          </p:cNvPr>
          <p:cNvPicPr>
            <a:picLocks noChangeAspect="1"/>
          </p:cNvPicPr>
          <p:nvPr/>
        </p:nvPicPr>
        <p:blipFill>
          <a:blip r:embed="rId3"/>
          <a:stretch>
            <a:fillRect/>
          </a:stretch>
        </p:blipFill>
        <p:spPr>
          <a:xfrm>
            <a:off x="684068" y="7120567"/>
            <a:ext cx="8257049" cy="4128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437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1820414"/>
            <a:ext cx="8478982" cy="3693319"/>
          </a:xfrm>
          <a:prstGeom prst="rect">
            <a:avLst/>
          </a:prstGeom>
          <a:noFill/>
        </p:spPr>
        <p:txBody>
          <a:bodyPr wrap="square" rtlCol="0">
            <a:spAutoFit/>
          </a:bodyPr>
          <a:lstStyle/>
          <a:p>
            <a:pPr algn="ctr"/>
            <a:r>
              <a:rPr lang="pt-BR" sz="2400" dirty="0"/>
              <a:t>Esse ebook foi construído com auxílio de IA, diagramado e validado por desenvolvedores, confira o projeto completo no meu GitHub</a:t>
            </a:r>
          </a:p>
          <a:p>
            <a:pPr algn="ctr"/>
            <a:endParaRPr lang="pt-BR" sz="2400" dirty="0"/>
          </a:p>
          <a:p>
            <a:pPr algn="ctr"/>
            <a:endParaRPr lang="pt-BR" sz="2400" dirty="0"/>
          </a:p>
          <a:p>
            <a:pPr algn="ctr"/>
            <a:r>
              <a:rPr lang="pt-BR" sz="2400" dirty="0"/>
              <a:t>Esse conteúdo foi gerado com fins didáticos porém todos os códigos foram revisados, caso encontre algum erro ou sugestão de melhoria, entre em contato que iremos atualizar/melhorar </a:t>
            </a:r>
            <a:r>
              <a:rPr lang="pt-BR" sz="2400" dirty="0">
                <a:sym typeface="Wingdings" panose="05000000000000000000" pitchFamily="2" charset="2"/>
              </a:rPr>
              <a:t>.</a:t>
            </a:r>
            <a:endParaRPr lang="pt-BR" sz="2400" dirty="0"/>
          </a:p>
          <a:p>
            <a:pPr algn="ctr"/>
            <a:endParaRPr lang="pt-BR" dirty="0"/>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pPr algn="ctr"/>
            <a:r>
              <a:rPr lang="pt-BR" sz="4000" dirty="0">
                <a:latin typeface="Amasis MT Pro Black" panose="02040A04050005020304" pitchFamily="18" charset="0"/>
              </a:rPr>
              <a:t>Agradecimentos</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Rodapé 2">
            <a:extLst>
              <a:ext uri="{FF2B5EF4-FFF2-40B4-BE49-F238E27FC236}">
                <a16:creationId xmlns:a16="http://schemas.microsoft.com/office/drawing/2014/main" id="{B690E951-7460-8755-69FF-64F6C14BCC12}"/>
              </a:ext>
            </a:extLst>
          </p:cNvPr>
          <p:cNvSpPr>
            <a:spLocks noGrp="1"/>
          </p:cNvSpPr>
          <p:nvPr>
            <p:ph type="ftr" sz="quarter" idx="11"/>
          </p:nvPr>
        </p:nvSpPr>
        <p:spPr/>
        <p:txBody>
          <a:bodyPr/>
          <a:lstStyle/>
          <a:p>
            <a:r>
              <a:rPr lang="pt-BR"/>
              <a:t>GUARDIÕES DA ESTRUTURA - SILAS SILVA</a:t>
            </a:r>
          </a:p>
        </p:txBody>
      </p:sp>
      <p:sp>
        <p:nvSpPr>
          <p:cNvPr id="4" name="Espaço Reservado para Número de Slide 3">
            <a:extLst>
              <a:ext uri="{FF2B5EF4-FFF2-40B4-BE49-F238E27FC236}">
                <a16:creationId xmlns:a16="http://schemas.microsoft.com/office/drawing/2014/main" id="{75023643-55ED-26FF-DF1B-76E467438BB5}"/>
              </a:ext>
            </a:extLst>
          </p:cNvPr>
          <p:cNvSpPr>
            <a:spLocks noGrp="1"/>
          </p:cNvSpPr>
          <p:nvPr>
            <p:ph type="sldNum" sz="quarter" idx="12"/>
          </p:nvPr>
        </p:nvSpPr>
        <p:spPr/>
        <p:txBody>
          <a:bodyPr/>
          <a:lstStyle/>
          <a:p>
            <a:fld id="{45B06F16-EEE7-4100-ACE6-A85C93F334D9}" type="slidenum">
              <a:rPr lang="pt-BR" smtClean="0"/>
              <a:t>22</a:t>
            </a:fld>
            <a:endParaRPr lang="pt-BR"/>
          </a:p>
        </p:txBody>
      </p:sp>
      <p:pic>
        <p:nvPicPr>
          <p:cNvPr id="8194" name="Picture 2">
            <a:extLst>
              <a:ext uri="{FF2B5EF4-FFF2-40B4-BE49-F238E27FC236}">
                <a16:creationId xmlns:a16="http://schemas.microsoft.com/office/drawing/2014/main" id="{A5FD9E96-AA5D-56A9-C923-3BE3E191C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849" y="5280366"/>
            <a:ext cx="2007502" cy="2007502"/>
          </a:xfrm>
          <a:prstGeom prst="rect">
            <a:avLst/>
          </a:prstGeom>
          <a:noFill/>
          <a:extLst>
            <a:ext uri="{909E8E84-426E-40DD-AFC4-6F175D3DCCD1}">
              <a14:hiddenFill xmlns:a14="http://schemas.microsoft.com/office/drawing/2010/main">
                <a:solidFill>
                  <a:srgbClr val="FFFFFF"/>
                </a:solidFill>
              </a14:hiddenFill>
            </a:ext>
          </a:extLst>
        </p:spPr>
      </p:pic>
      <p:sp>
        <p:nvSpPr>
          <p:cNvPr id="5" name="Texto">
            <a:extLst>
              <a:ext uri="{FF2B5EF4-FFF2-40B4-BE49-F238E27FC236}">
                <a16:creationId xmlns:a16="http://schemas.microsoft.com/office/drawing/2014/main" id="{1F35B35C-BB7F-73DB-005B-CDDDEF358FC8}"/>
              </a:ext>
            </a:extLst>
          </p:cNvPr>
          <p:cNvSpPr txBox="1"/>
          <p:nvPr/>
        </p:nvSpPr>
        <p:spPr>
          <a:xfrm>
            <a:off x="720214" y="7574353"/>
            <a:ext cx="8478982" cy="369332"/>
          </a:xfrm>
          <a:prstGeom prst="rect">
            <a:avLst/>
          </a:prstGeom>
          <a:noFill/>
        </p:spPr>
        <p:txBody>
          <a:bodyPr wrap="square" rtlCol="0">
            <a:spAutoFit/>
          </a:bodyPr>
          <a:lstStyle/>
          <a:p>
            <a:pPr algn="ctr"/>
            <a:r>
              <a:rPr lang="pt-BR" dirty="0">
                <a:hlinkClick r:id="rId3"/>
              </a:rPr>
              <a:t>https://github.com/silaslva/ebook-Guardioes-da-Estrutura</a:t>
            </a:r>
            <a:endParaRPr lang="pt-BR" dirty="0"/>
          </a:p>
        </p:txBody>
      </p:sp>
      <p:sp>
        <p:nvSpPr>
          <p:cNvPr id="9" name="Retângulo: Cantos Arredondados 8">
            <a:extLst>
              <a:ext uri="{FF2B5EF4-FFF2-40B4-BE49-F238E27FC236}">
                <a16:creationId xmlns:a16="http://schemas.microsoft.com/office/drawing/2014/main" id="{73710F0D-2A9C-A694-8885-D3C0A39104D0}"/>
              </a:ext>
            </a:extLst>
          </p:cNvPr>
          <p:cNvSpPr/>
          <p:nvPr/>
        </p:nvSpPr>
        <p:spPr>
          <a:xfrm>
            <a:off x="3180398" y="8230170"/>
            <a:ext cx="3240406" cy="309555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FC7A4082-6EE7-9631-668C-8C13C3365FF2}"/>
              </a:ext>
            </a:extLst>
          </p:cNvPr>
          <p:cNvSpPr txBox="1"/>
          <p:nvPr/>
        </p:nvSpPr>
        <p:spPr>
          <a:xfrm>
            <a:off x="2410326" y="8483148"/>
            <a:ext cx="4780547" cy="646331"/>
          </a:xfrm>
          <a:prstGeom prst="rect">
            <a:avLst/>
          </a:prstGeom>
          <a:noFill/>
        </p:spPr>
        <p:txBody>
          <a:bodyPr wrap="square" rtlCol="0">
            <a:spAutoFit/>
          </a:bodyPr>
          <a:lstStyle/>
          <a:p>
            <a:pPr algn="ctr"/>
            <a:r>
              <a:rPr lang="en-US" dirty="0">
                <a:ln>
                  <a:solidFill>
                    <a:schemeClr val="bg1"/>
                  </a:solidFill>
                </a:ln>
                <a:solidFill>
                  <a:schemeClr val="bg1"/>
                </a:solidFill>
              </a:rPr>
              <a:t>Autor</a:t>
            </a:r>
          </a:p>
          <a:p>
            <a:pPr algn="ctr"/>
            <a:r>
              <a:rPr lang="en-US" dirty="0">
                <a:ln>
                  <a:solidFill>
                    <a:schemeClr val="bg1"/>
                  </a:solidFill>
                </a:ln>
                <a:solidFill>
                  <a:schemeClr val="bg1"/>
                </a:solidFill>
              </a:rPr>
              <a:t>Silas Silva</a:t>
            </a:r>
            <a:endParaRPr lang="pt-BR" dirty="0">
              <a:ln>
                <a:solidFill>
                  <a:schemeClr val="bg1"/>
                </a:solidFill>
              </a:ln>
              <a:solidFill>
                <a:schemeClr val="bg1"/>
              </a:solidFill>
            </a:endParaRPr>
          </a:p>
        </p:txBody>
      </p:sp>
      <p:pic>
        <p:nvPicPr>
          <p:cNvPr id="14" name="Imagem 13">
            <a:extLst>
              <a:ext uri="{FF2B5EF4-FFF2-40B4-BE49-F238E27FC236}">
                <a16:creationId xmlns:a16="http://schemas.microsoft.com/office/drawing/2014/main" id="{EB475A8A-DED8-6D53-EED3-EAB4787A1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907" y="9092435"/>
            <a:ext cx="1573384" cy="1419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CaixaDeTexto 16">
            <a:extLst>
              <a:ext uri="{FF2B5EF4-FFF2-40B4-BE49-F238E27FC236}">
                <a16:creationId xmlns:a16="http://schemas.microsoft.com/office/drawing/2014/main" id="{99BB5CDF-1279-FF0A-51CC-8AAA5E51879D}"/>
              </a:ext>
            </a:extLst>
          </p:cNvPr>
          <p:cNvSpPr txBox="1"/>
          <p:nvPr/>
        </p:nvSpPr>
        <p:spPr>
          <a:xfrm>
            <a:off x="2410325" y="10509218"/>
            <a:ext cx="4780547" cy="646331"/>
          </a:xfrm>
          <a:prstGeom prst="rect">
            <a:avLst/>
          </a:prstGeom>
          <a:noFill/>
        </p:spPr>
        <p:txBody>
          <a:bodyPr wrap="square" rtlCol="0">
            <a:spAutoFit/>
          </a:bodyPr>
          <a:lstStyle/>
          <a:p>
            <a:pPr algn="ctr"/>
            <a:r>
              <a:rPr lang="en-US" dirty="0">
                <a:ln>
                  <a:solidFill>
                    <a:schemeClr val="bg1"/>
                  </a:solidFill>
                </a:ln>
                <a:solidFill>
                  <a:schemeClr val="bg1"/>
                </a:solidFill>
              </a:rPr>
              <a:t>GitHub</a:t>
            </a:r>
          </a:p>
          <a:p>
            <a:pPr algn="ctr"/>
            <a:r>
              <a:rPr lang="pt-BR" dirty="0">
                <a:ln>
                  <a:solidFill>
                    <a:schemeClr val="bg1"/>
                  </a:solidFill>
                </a:ln>
                <a:solidFill>
                  <a:schemeClr val="bg1"/>
                </a:solidFill>
                <a:hlinkClick r:id="rId5">
                  <a:extLst>
                    <a:ext uri="{A12FA001-AC4F-418D-AE19-62706E023703}">
                      <ahyp:hlinkClr xmlns:ahyp="http://schemas.microsoft.com/office/drawing/2018/hyperlinkcolor" val="tx"/>
                    </a:ext>
                  </a:extLst>
                </a:hlinkClick>
              </a:rPr>
              <a:t>https://github.com/silaslva</a:t>
            </a:r>
            <a:endParaRPr lang="pt-BR" dirty="0">
              <a:ln>
                <a:solidFill>
                  <a:schemeClr val="bg1"/>
                </a:solidFill>
              </a:ln>
              <a:solidFill>
                <a:schemeClr val="bg1"/>
              </a:solidFill>
            </a:endParaRPr>
          </a:p>
        </p:txBody>
      </p:sp>
    </p:spTree>
    <p:extLst>
      <p:ext uri="{BB962C8B-B14F-4D97-AF65-F5344CB8AC3E}">
        <p14:creationId xmlns:p14="http://schemas.microsoft.com/office/powerpoint/2010/main" val="348820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E0B1722-9256-B312-C771-6F2FB5FC152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
            <a:extLst>
              <a:ext uri="{FF2B5EF4-FFF2-40B4-BE49-F238E27FC236}">
                <a16:creationId xmlns:a16="http://schemas.microsoft.com/office/drawing/2014/main" id="{27BE7221-4AA3-24F9-1DF2-6F563DBC46BD}"/>
              </a:ext>
            </a:extLst>
          </p:cNvPr>
          <p:cNvSpPr txBox="1"/>
          <p:nvPr/>
        </p:nvSpPr>
        <p:spPr>
          <a:xfrm>
            <a:off x="0" y="6741500"/>
            <a:ext cx="10058400" cy="2123658"/>
          </a:xfrm>
          <a:prstGeom prst="rect">
            <a:avLst/>
          </a:prstGeom>
          <a:noFill/>
        </p:spPr>
        <p:txBody>
          <a:bodyPr wrap="square" rtlCol="0">
            <a:spAutoFit/>
          </a:bodyPr>
          <a:lstStyle/>
          <a:p>
            <a:pPr algn="ctr"/>
            <a:r>
              <a:rPr lang="en-US" sz="6600" dirty="0">
                <a:solidFill>
                  <a:schemeClr val="bg1"/>
                </a:solidFill>
                <a:latin typeface="Amasis MT Pro Black" panose="02040A04050005020304" pitchFamily="18" charset="0"/>
              </a:rPr>
              <a:t>DEFINIÇÃO E UTILIDADE</a:t>
            </a:r>
            <a:endParaRPr lang="pt-BR" sz="6600" dirty="0">
              <a:solidFill>
                <a:schemeClr val="bg1"/>
              </a:solidFill>
              <a:latin typeface="Amasis MT Pro Black" panose="02040A04050005020304" pitchFamily="18" charset="0"/>
            </a:endParaRPr>
          </a:p>
        </p:txBody>
      </p:sp>
      <p:sp>
        <p:nvSpPr>
          <p:cNvPr id="5" name="Titulo">
            <a:extLst>
              <a:ext uri="{FF2B5EF4-FFF2-40B4-BE49-F238E27FC236}">
                <a16:creationId xmlns:a16="http://schemas.microsoft.com/office/drawing/2014/main" id="{6743BA30-A7FD-092D-2AF5-6D26FD7C1291}"/>
              </a:ext>
            </a:extLst>
          </p:cNvPr>
          <p:cNvSpPr txBox="1"/>
          <p:nvPr/>
        </p:nvSpPr>
        <p:spPr>
          <a:xfrm>
            <a:off x="751114" y="2353262"/>
            <a:ext cx="8098972" cy="4508927"/>
          </a:xfrm>
          <a:prstGeom prst="rect">
            <a:avLst/>
          </a:prstGeom>
          <a:noFill/>
          <a:ln>
            <a:noFill/>
          </a:ln>
        </p:spPr>
        <p:txBody>
          <a:bodyPr wrap="square" rtlCol="0">
            <a:spAutoFit/>
          </a:bodyPr>
          <a:lstStyle/>
          <a:p>
            <a:pPr algn="ctr"/>
            <a:r>
              <a:rPr lang="en-US" sz="28700" dirty="0">
                <a:ln w="76200">
                  <a:solidFill>
                    <a:srgbClr val="17C92B"/>
                  </a:solidFill>
                </a:ln>
                <a:noFill/>
                <a:latin typeface="Amasis MT Pro Black" panose="02040A04050005020304" pitchFamily="18" charset="0"/>
              </a:rPr>
              <a:t>01</a:t>
            </a:r>
            <a:endParaRPr lang="pt-BR" sz="13800" dirty="0">
              <a:ln w="76200">
                <a:solidFill>
                  <a:srgbClr val="17C92B"/>
                </a:solidFill>
              </a:ln>
              <a:noFill/>
              <a:latin typeface="Amasis MT Pro Black" panose="02040A04050005020304" pitchFamily="18" charset="0"/>
            </a:endParaRPr>
          </a:p>
        </p:txBody>
      </p:sp>
      <p:sp>
        <p:nvSpPr>
          <p:cNvPr id="6" name="Retângulo 5">
            <a:extLst>
              <a:ext uri="{FF2B5EF4-FFF2-40B4-BE49-F238E27FC236}">
                <a16:creationId xmlns:a16="http://schemas.microsoft.com/office/drawing/2014/main" id="{420956E4-E63D-71A5-8CE6-7BBA08847F56}"/>
              </a:ext>
            </a:extLst>
          </p:cNvPr>
          <p:cNvSpPr/>
          <p:nvPr/>
        </p:nvSpPr>
        <p:spPr>
          <a:xfrm>
            <a:off x="1094014" y="8765719"/>
            <a:ext cx="7413172" cy="228600"/>
          </a:xfrm>
          <a:prstGeom prst="rect">
            <a:avLst/>
          </a:prstGeom>
          <a:gradFill flip="none" rotWithShape="1">
            <a:gsLst>
              <a:gs pos="66000">
                <a:srgbClr val="17CB2D"/>
              </a:gs>
              <a:gs pos="19000">
                <a:srgbClr val="E1F2FB"/>
              </a:gs>
              <a:gs pos="18000">
                <a:srgbClr val="9FBCC4"/>
              </a:gs>
              <a:gs pos="100000">
                <a:srgbClr val="03613F"/>
              </a:gs>
              <a:gs pos="67000">
                <a:srgbClr val="03613F"/>
              </a:gs>
            </a:gsLst>
            <a:path path="shap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spaço Reservado para Rodapé 11">
            <a:extLst>
              <a:ext uri="{FF2B5EF4-FFF2-40B4-BE49-F238E27FC236}">
                <a16:creationId xmlns:a16="http://schemas.microsoft.com/office/drawing/2014/main" id="{B1A46E56-8547-1BE0-8BAA-42A299284A8B}"/>
              </a:ext>
            </a:extLst>
          </p:cNvPr>
          <p:cNvSpPr>
            <a:spLocks noGrp="1"/>
          </p:cNvSpPr>
          <p:nvPr>
            <p:ph type="ftr" sz="quarter" idx="11"/>
          </p:nvPr>
        </p:nvSpPr>
        <p:spPr/>
        <p:txBody>
          <a:bodyPr/>
          <a:lstStyle/>
          <a:p>
            <a:r>
              <a:rPr lang="pt-BR"/>
              <a:t>GUARDIÕES DA ESTRUTURA - SILAS SILVA</a:t>
            </a:r>
          </a:p>
        </p:txBody>
      </p:sp>
      <p:sp>
        <p:nvSpPr>
          <p:cNvPr id="13" name="Espaço Reservado para Número de Slide 12">
            <a:extLst>
              <a:ext uri="{FF2B5EF4-FFF2-40B4-BE49-F238E27FC236}">
                <a16:creationId xmlns:a16="http://schemas.microsoft.com/office/drawing/2014/main" id="{73F6EBA2-AD48-AE72-AA1C-216D70C9985E}"/>
              </a:ext>
            </a:extLst>
          </p:cNvPr>
          <p:cNvSpPr>
            <a:spLocks noGrp="1"/>
          </p:cNvSpPr>
          <p:nvPr>
            <p:ph type="sldNum" sz="quarter" idx="12"/>
          </p:nvPr>
        </p:nvSpPr>
        <p:spPr/>
        <p:txBody>
          <a:bodyPr/>
          <a:lstStyle/>
          <a:p>
            <a:fld id="{45B06F16-EEE7-4100-ACE6-A85C93F334D9}" type="slidenum">
              <a:rPr lang="pt-BR" smtClean="0"/>
              <a:t>3</a:t>
            </a:fld>
            <a:endParaRPr lang="pt-BR"/>
          </a:p>
        </p:txBody>
      </p:sp>
      <p:sp>
        <p:nvSpPr>
          <p:cNvPr id="16" name="Texto">
            <a:extLst>
              <a:ext uri="{FF2B5EF4-FFF2-40B4-BE49-F238E27FC236}">
                <a16:creationId xmlns:a16="http://schemas.microsoft.com/office/drawing/2014/main" id="{FEA08119-BD19-9B1D-3311-8F1E193A24DB}"/>
              </a:ext>
            </a:extLst>
          </p:cNvPr>
          <p:cNvSpPr txBox="1"/>
          <p:nvPr/>
        </p:nvSpPr>
        <p:spPr>
          <a:xfrm>
            <a:off x="1094015" y="9248009"/>
            <a:ext cx="7413172" cy="1200329"/>
          </a:xfrm>
          <a:prstGeom prst="rect">
            <a:avLst/>
          </a:prstGeom>
          <a:noFill/>
        </p:spPr>
        <p:txBody>
          <a:bodyPr wrap="square" rtlCol="0">
            <a:spAutoFit/>
          </a:bodyPr>
          <a:lstStyle/>
          <a:p>
            <a:pPr algn="ctr"/>
            <a:r>
              <a:rPr lang="pt-BR" sz="2400" dirty="0">
                <a:solidFill>
                  <a:schemeClr val="bg1"/>
                </a:solidFill>
              </a:rPr>
              <a:t>Descubra como os nós são conectados e porque as linked lists são tão poderosas, oferecendo flexibilidade e eficiência na organização e manipulação de dados</a:t>
            </a:r>
            <a:endParaRPr lang="pt-BR" dirty="0">
              <a:solidFill>
                <a:schemeClr val="bg1"/>
              </a:solidFill>
            </a:endParaRPr>
          </a:p>
        </p:txBody>
      </p:sp>
    </p:spTree>
    <p:extLst>
      <p:ext uri="{BB962C8B-B14F-4D97-AF65-F5344CB8AC3E}">
        <p14:creationId xmlns:p14="http://schemas.microsoft.com/office/powerpoint/2010/main" val="234290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1756245"/>
            <a:ext cx="8478982" cy="3785652"/>
          </a:xfrm>
          <a:prstGeom prst="rect">
            <a:avLst/>
          </a:prstGeom>
          <a:noFill/>
        </p:spPr>
        <p:txBody>
          <a:bodyPr wrap="square" rtlCol="0">
            <a:spAutoFit/>
          </a:bodyPr>
          <a:lstStyle/>
          <a:p>
            <a:pPr algn="ctr"/>
            <a:r>
              <a:rPr lang="pt-BR" sz="2400" dirty="0"/>
              <a:t>Uma linked list é uma coleção de elementos chamados de nós (Node), onde cada nó contém um valor (Data) e uma referência (Pointer) para o próximo nó na sequência. O primeiro elemento sempre se chama cabeçalho (Head), e o último elemento vai ser aquele que está apontando para o nulo (Null) ou como no exemplo tail. É como uma corrente, onde cada elo está ligado ao próximo através de um link. Diferentemente dos arrays onde os elementos são armazenados lado a lado na memória, em uma linked list, os nós podem estar dispersos na memória e são conectados por meio de referências.</a:t>
            </a:r>
            <a:endParaRPr lang="pt-BR" dirty="0"/>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pPr algn="ctr"/>
            <a:r>
              <a:rPr lang="pt-BR" sz="4000" dirty="0">
                <a:latin typeface="Amasis MT Pro Black" panose="02040A04050005020304" pitchFamily="18" charset="0"/>
              </a:rPr>
              <a:t>O que são as Linked Lists?</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30" name="Picture 6">
            <a:extLst>
              <a:ext uri="{FF2B5EF4-FFF2-40B4-BE49-F238E27FC236}">
                <a16:creationId xmlns:a16="http://schemas.microsoft.com/office/drawing/2014/main" id="{D5B2ED5C-A0BE-1CA4-746E-3A5622FAC454}"/>
              </a:ext>
            </a:extLst>
          </p:cNvPr>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t="19833"/>
          <a:stretch/>
        </p:blipFill>
        <p:spPr bwMode="auto">
          <a:xfrm>
            <a:off x="1686426" y="6946900"/>
            <a:ext cx="5715000" cy="3054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o">
            <a:extLst>
              <a:ext uri="{FF2B5EF4-FFF2-40B4-BE49-F238E27FC236}">
                <a16:creationId xmlns:a16="http://schemas.microsoft.com/office/drawing/2014/main" id="{B27731D1-263E-E5AD-63E7-13EC57E0E160}"/>
              </a:ext>
            </a:extLst>
          </p:cNvPr>
          <p:cNvSpPr txBox="1"/>
          <p:nvPr/>
        </p:nvSpPr>
        <p:spPr>
          <a:xfrm>
            <a:off x="2362867" y="6485235"/>
            <a:ext cx="6223001" cy="461665"/>
          </a:xfrm>
          <a:prstGeom prst="rect">
            <a:avLst/>
          </a:prstGeom>
          <a:noFill/>
        </p:spPr>
        <p:txBody>
          <a:bodyPr wrap="square" rtlCol="0">
            <a:spAutoFit/>
          </a:bodyPr>
          <a:lstStyle/>
          <a:p>
            <a:r>
              <a:rPr lang="pt-BR" sz="2400" dirty="0"/>
              <a:t>Arrays 					Linked Lists</a:t>
            </a:r>
            <a:endParaRPr lang="pt-BR" dirty="0"/>
          </a:p>
        </p:txBody>
      </p:sp>
      <p:sp>
        <p:nvSpPr>
          <p:cNvPr id="4" name="Espaço Reservado para Rodapé 3">
            <a:extLst>
              <a:ext uri="{FF2B5EF4-FFF2-40B4-BE49-F238E27FC236}">
                <a16:creationId xmlns:a16="http://schemas.microsoft.com/office/drawing/2014/main" id="{A237136F-7114-EA8A-6293-0723651359BE}"/>
              </a:ext>
            </a:extLst>
          </p:cNvPr>
          <p:cNvSpPr>
            <a:spLocks noGrp="1"/>
          </p:cNvSpPr>
          <p:nvPr>
            <p:ph type="ftr" sz="quarter" idx="11"/>
          </p:nvPr>
        </p:nvSpPr>
        <p:spPr/>
        <p:txBody>
          <a:bodyPr/>
          <a:lstStyle/>
          <a:p>
            <a:r>
              <a:rPr lang="pt-BR"/>
              <a:t>GUARDIÕES DA ESTRUTURA - SILAS SILVA</a:t>
            </a:r>
          </a:p>
        </p:txBody>
      </p:sp>
      <p:sp>
        <p:nvSpPr>
          <p:cNvPr id="5" name="Espaço Reservado para Número de Slide 4">
            <a:extLst>
              <a:ext uri="{FF2B5EF4-FFF2-40B4-BE49-F238E27FC236}">
                <a16:creationId xmlns:a16="http://schemas.microsoft.com/office/drawing/2014/main" id="{90B27C16-5D12-DC86-D5FB-FDF2C023CC40}"/>
              </a:ext>
            </a:extLst>
          </p:cNvPr>
          <p:cNvSpPr>
            <a:spLocks noGrp="1"/>
          </p:cNvSpPr>
          <p:nvPr>
            <p:ph type="sldNum" sz="quarter" idx="12"/>
          </p:nvPr>
        </p:nvSpPr>
        <p:spPr/>
        <p:txBody>
          <a:bodyPr/>
          <a:lstStyle/>
          <a:p>
            <a:fld id="{45B06F16-EEE7-4100-ACE6-A85C93F334D9}" type="slidenum">
              <a:rPr lang="pt-BR" smtClean="0"/>
              <a:t>4</a:t>
            </a:fld>
            <a:endParaRPr lang="pt-BR"/>
          </a:p>
        </p:txBody>
      </p:sp>
      <p:pic>
        <p:nvPicPr>
          <p:cNvPr id="9" name="Picture 4">
            <a:extLst>
              <a:ext uri="{FF2B5EF4-FFF2-40B4-BE49-F238E27FC236}">
                <a16:creationId xmlns:a16="http://schemas.microsoft.com/office/drawing/2014/main" id="{0E1CE503-EE2E-5959-CE5B-21A49F1DC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6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E0B1722-9256-B312-C771-6F2FB5FC152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
            <a:extLst>
              <a:ext uri="{FF2B5EF4-FFF2-40B4-BE49-F238E27FC236}">
                <a16:creationId xmlns:a16="http://schemas.microsoft.com/office/drawing/2014/main" id="{27BE7221-4AA3-24F9-1DF2-6F563DBC46BD}"/>
              </a:ext>
            </a:extLst>
          </p:cNvPr>
          <p:cNvSpPr txBox="1"/>
          <p:nvPr/>
        </p:nvSpPr>
        <p:spPr>
          <a:xfrm>
            <a:off x="0" y="6862189"/>
            <a:ext cx="10058400" cy="1446550"/>
          </a:xfrm>
          <a:prstGeom prst="rect">
            <a:avLst/>
          </a:prstGeom>
          <a:noFill/>
        </p:spPr>
        <p:txBody>
          <a:bodyPr wrap="square" rtlCol="0">
            <a:spAutoFit/>
          </a:bodyPr>
          <a:lstStyle/>
          <a:p>
            <a:pPr algn="ctr"/>
            <a:r>
              <a:rPr lang="en-US" sz="8800" dirty="0">
                <a:solidFill>
                  <a:schemeClr val="bg1"/>
                </a:solidFill>
                <a:latin typeface="Amasis MT Pro Black" panose="02040A04050005020304" pitchFamily="18" charset="0"/>
              </a:rPr>
              <a:t>VANTAGENS</a:t>
            </a:r>
            <a:endParaRPr lang="pt-BR" sz="8800" dirty="0">
              <a:solidFill>
                <a:schemeClr val="bg1"/>
              </a:solidFill>
              <a:latin typeface="Amasis MT Pro Black" panose="02040A04050005020304" pitchFamily="18" charset="0"/>
            </a:endParaRPr>
          </a:p>
        </p:txBody>
      </p:sp>
      <p:sp>
        <p:nvSpPr>
          <p:cNvPr id="5" name="Titulo">
            <a:extLst>
              <a:ext uri="{FF2B5EF4-FFF2-40B4-BE49-F238E27FC236}">
                <a16:creationId xmlns:a16="http://schemas.microsoft.com/office/drawing/2014/main" id="{6743BA30-A7FD-092D-2AF5-6D26FD7C1291}"/>
              </a:ext>
            </a:extLst>
          </p:cNvPr>
          <p:cNvSpPr txBox="1"/>
          <p:nvPr/>
        </p:nvSpPr>
        <p:spPr>
          <a:xfrm>
            <a:off x="751114" y="2353262"/>
            <a:ext cx="8098972" cy="4508927"/>
          </a:xfrm>
          <a:prstGeom prst="rect">
            <a:avLst/>
          </a:prstGeom>
          <a:noFill/>
          <a:ln>
            <a:noFill/>
          </a:ln>
        </p:spPr>
        <p:txBody>
          <a:bodyPr wrap="square" rtlCol="0">
            <a:spAutoFit/>
          </a:bodyPr>
          <a:lstStyle/>
          <a:p>
            <a:pPr algn="ctr"/>
            <a:r>
              <a:rPr lang="en-US" sz="28700" dirty="0">
                <a:ln w="76200">
                  <a:solidFill>
                    <a:srgbClr val="17C92B"/>
                  </a:solidFill>
                </a:ln>
                <a:noFill/>
                <a:latin typeface="Amasis MT Pro Black" panose="02040A04050005020304" pitchFamily="18" charset="0"/>
              </a:rPr>
              <a:t>02</a:t>
            </a:r>
            <a:endParaRPr lang="pt-BR" sz="13800" dirty="0">
              <a:ln w="76200">
                <a:solidFill>
                  <a:srgbClr val="17C92B"/>
                </a:solidFill>
              </a:ln>
              <a:noFill/>
              <a:latin typeface="Amasis MT Pro Black" panose="02040A04050005020304" pitchFamily="18" charset="0"/>
            </a:endParaRPr>
          </a:p>
        </p:txBody>
      </p:sp>
      <p:sp>
        <p:nvSpPr>
          <p:cNvPr id="6" name="Retângulo 5">
            <a:extLst>
              <a:ext uri="{FF2B5EF4-FFF2-40B4-BE49-F238E27FC236}">
                <a16:creationId xmlns:a16="http://schemas.microsoft.com/office/drawing/2014/main" id="{420956E4-E63D-71A5-8CE6-7BBA08847F56}"/>
              </a:ext>
            </a:extLst>
          </p:cNvPr>
          <p:cNvSpPr/>
          <p:nvPr/>
        </p:nvSpPr>
        <p:spPr>
          <a:xfrm>
            <a:off x="1094014" y="8765719"/>
            <a:ext cx="7413172" cy="228600"/>
          </a:xfrm>
          <a:prstGeom prst="rect">
            <a:avLst/>
          </a:prstGeom>
          <a:gradFill flip="none" rotWithShape="1">
            <a:gsLst>
              <a:gs pos="66000">
                <a:srgbClr val="17CB2D"/>
              </a:gs>
              <a:gs pos="19000">
                <a:srgbClr val="E1F2FB"/>
              </a:gs>
              <a:gs pos="18000">
                <a:srgbClr val="9FBCC4"/>
              </a:gs>
              <a:gs pos="100000">
                <a:srgbClr val="03613F"/>
              </a:gs>
              <a:gs pos="67000">
                <a:srgbClr val="03613F"/>
              </a:gs>
            </a:gsLst>
            <a:path path="shap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546C4040-11B7-A013-C9EE-DFCB1651DA2C}"/>
              </a:ext>
            </a:extLst>
          </p:cNvPr>
          <p:cNvSpPr>
            <a:spLocks noGrp="1"/>
          </p:cNvSpPr>
          <p:nvPr>
            <p:ph type="ftr" sz="quarter" idx="11"/>
          </p:nvPr>
        </p:nvSpPr>
        <p:spPr/>
        <p:txBody>
          <a:bodyPr/>
          <a:lstStyle/>
          <a:p>
            <a:r>
              <a:rPr lang="pt-BR"/>
              <a:t>GUARDIÕES DA ESTRUTURA - SILAS SILVA</a:t>
            </a:r>
          </a:p>
        </p:txBody>
      </p:sp>
      <p:sp>
        <p:nvSpPr>
          <p:cNvPr id="8" name="Espaço Reservado para Número de Slide 7">
            <a:extLst>
              <a:ext uri="{FF2B5EF4-FFF2-40B4-BE49-F238E27FC236}">
                <a16:creationId xmlns:a16="http://schemas.microsoft.com/office/drawing/2014/main" id="{B56FA465-5B34-13FD-9724-741735DC3C38}"/>
              </a:ext>
            </a:extLst>
          </p:cNvPr>
          <p:cNvSpPr>
            <a:spLocks noGrp="1"/>
          </p:cNvSpPr>
          <p:nvPr>
            <p:ph type="sldNum" sz="quarter" idx="12"/>
          </p:nvPr>
        </p:nvSpPr>
        <p:spPr/>
        <p:txBody>
          <a:bodyPr/>
          <a:lstStyle/>
          <a:p>
            <a:fld id="{45B06F16-EEE7-4100-ACE6-A85C93F334D9}" type="slidenum">
              <a:rPr lang="pt-BR" smtClean="0"/>
              <a:t>5</a:t>
            </a:fld>
            <a:endParaRPr lang="pt-BR"/>
          </a:p>
        </p:txBody>
      </p:sp>
      <p:sp>
        <p:nvSpPr>
          <p:cNvPr id="9" name="Texto">
            <a:extLst>
              <a:ext uri="{FF2B5EF4-FFF2-40B4-BE49-F238E27FC236}">
                <a16:creationId xmlns:a16="http://schemas.microsoft.com/office/drawing/2014/main" id="{C1C8EE9A-430F-03AA-4E93-7C9F2958C48A}"/>
              </a:ext>
            </a:extLst>
          </p:cNvPr>
          <p:cNvSpPr txBox="1"/>
          <p:nvPr/>
        </p:nvSpPr>
        <p:spPr>
          <a:xfrm>
            <a:off x="1094014" y="9355626"/>
            <a:ext cx="7413172" cy="830997"/>
          </a:xfrm>
          <a:prstGeom prst="rect">
            <a:avLst/>
          </a:prstGeom>
          <a:noFill/>
        </p:spPr>
        <p:txBody>
          <a:bodyPr wrap="square" rtlCol="0">
            <a:spAutoFit/>
          </a:bodyPr>
          <a:lstStyle/>
          <a:p>
            <a:pPr algn="ctr"/>
            <a:r>
              <a:rPr lang="pt-BR" sz="2400" dirty="0">
                <a:solidFill>
                  <a:schemeClr val="bg1"/>
                </a:solidFill>
              </a:rPr>
              <a:t>O poder das linked lists: eficiência, flexibilidade e economia de espaço.</a:t>
            </a:r>
            <a:endParaRPr lang="pt-BR" dirty="0">
              <a:solidFill>
                <a:schemeClr val="bg1"/>
              </a:solidFill>
            </a:endParaRPr>
          </a:p>
        </p:txBody>
      </p:sp>
    </p:spTree>
    <p:extLst>
      <p:ext uri="{BB962C8B-B14F-4D97-AF65-F5344CB8AC3E}">
        <p14:creationId xmlns:p14="http://schemas.microsoft.com/office/powerpoint/2010/main" val="374205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2276723"/>
            <a:ext cx="8478982" cy="2308324"/>
          </a:xfrm>
          <a:prstGeom prst="rect">
            <a:avLst/>
          </a:prstGeom>
          <a:noFill/>
        </p:spPr>
        <p:txBody>
          <a:bodyPr wrap="square" rtlCol="0">
            <a:spAutoFit/>
          </a:bodyPr>
          <a:lstStyle/>
          <a:p>
            <a:pPr algn="ctr"/>
            <a:r>
              <a:rPr lang="pt-BR" sz="2400" dirty="0"/>
              <a:t>As linked lists oferecem algumas vantagens importantes sobre outras estruturas de dados, como arrays. Elas permitem inserções e remoções rápidas em qualquer posição da lista sem a necessidade de mover grandes blocos de dados na memória. Além disso, elas são dinâmicas e podem crescer ou encolher conforme necessário, sem desperdiçar espaço.</a:t>
            </a:r>
            <a:endParaRPr lang="pt-BR" dirty="0"/>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pPr algn="ctr"/>
            <a:r>
              <a:rPr lang="en-US" sz="4000" dirty="0">
                <a:latin typeface="Amasis MT Pro Black" panose="02040A04050005020304" pitchFamily="18" charset="0"/>
              </a:rPr>
              <a:t>Por que usar as Linked Lists?</a:t>
            </a:r>
            <a:endParaRPr lang="pt-BR" sz="4000" dirty="0">
              <a:latin typeface="Amasis MT Pro Black" panose="02040A04050005020304" pitchFamily="18" charset="0"/>
            </a:endParaRP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0" name="Picture 2">
            <a:extLst>
              <a:ext uri="{FF2B5EF4-FFF2-40B4-BE49-F238E27FC236}">
                <a16:creationId xmlns:a16="http://schemas.microsoft.com/office/drawing/2014/main" id="{FD3E0346-EDC5-D859-46DA-C6EEB6618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6218781"/>
            <a:ext cx="8705852" cy="2389187"/>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F55BEDD9-5B7C-56D1-FA2F-B75BE047F659}"/>
              </a:ext>
            </a:extLst>
          </p:cNvPr>
          <p:cNvSpPr>
            <a:spLocks noGrp="1"/>
          </p:cNvSpPr>
          <p:nvPr>
            <p:ph type="ftr" sz="quarter" idx="11"/>
          </p:nvPr>
        </p:nvSpPr>
        <p:spPr/>
        <p:txBody>
          <a:bodyPr/>
          <a:lstStyle/>
          <a:p>
            <a:r>
              <a:rPr lang="pt-BR"/>
              <a:t>GUARDIÕES DA ESTRUTURA - SILAS SILVA</a:t>
            </a:r>
          </a:p>
        </p:txBody>
      </p:sp>
      <p:sp>
        <p:nvSpPr>
          <p:cNvPr id="5" name="Espaço Reservado para Número de Slide 4">
            <a:extLst>
              <a:ext uri="{FF2B5EF4-FFF2-40B4-BE49-F238E27FC236}">
                <a16:creationId xmlns:a16="http://schemas.microsoft.com/office/drawing/2014/main" id="{265BCA7B-609A-E973-0627-5748D7F9B676}"/>
              </a:ext>
            </a:extLst>
          </p:cNvPr>
          <p:cNvSpPr>
            <a:spLocks noGrp="1"/>
          </p:cNvSpPr>
          <p:nvPr>
            <p:ph type="sldNum" sz="quarter" idx="12"/>
          </p:nvPr>
        </p:nvSpPr>
        <p:spPr/>
        <p:txBody>
          <a:bodyPr/>
          <a:lstStyle/>
          <a:p>
            <a:fld id="{45B06F16-EEE7-4100-ACE6-A85C93F334D9}" type="slidenum">
              <a:rPr lang="pt-BR" smtClean="0"/>
              <a:t>6</a:t>
            </a:fld>
            <a:endParaRPr lang="pt-BR"/>
          </a:p>
        </p:txBody>
      </p:sp>
      <p:pic>
        <p:nvPicPr>
          <p:cNvPr id="9" name="Picture 4" descr="Algorithm Icon - Sign &amp; Symbols Line Icons | IconScout">
            <a:extLst>
              <a:ext uri="{FF2B5EF4-FFF2-40B4-BE49-F238E27FC236}">
                <a16:creationId xmlns:a16="http://schemas.microsoft.com/office/drawing/2014/main" id="{EB893DA2-F676-5979-C5A9-A489B194F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60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E0B1722-9256-B312-C771-6F2FB5FC152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ulo">
            <a:extLst>
              <a:ext uri="{FF2B5EF4-FFF2-40B4-BE49-F238E27FC236}">
                <a16:creationId xmlns:a16="http://schemas.microsoft.com/office/drawing/2014/main" id="{27BE7221-4AA3-24F9-1DF2-6F563DBC46BD}"/>
              </a:ext>
            </a:extLst>
          </p:cNvPr>
          <p:cNvSpPr txBox="1"/>
          <p:nvPr/>
        </p:nvSpPr>
        <p:spPr>
          <a:xfrm>
            <a:off x="0" y="6862189"/>
            <a:ext cx="10058400" cy="1200329"/>
          </a:xfrm>
          <a:prstGeom prst="rect">
            <a:avLst/>
          </a:prstGeom>
          <a:noFill/>
        </p:spPr>
        <p:txBody>
          <a:bodyPr wrap="square" rtlCol="0">
            <a:spAutoFit/>
          </a:bodyPr>
          <a:lstStyle/>
          <a:p>
            <a:pPr algn="ctr"/>
            <a:r>
              <a:rPr lang="en-US" sz="7200" dirty="0">
                <a:solidFill>
                  <a:schemeClr val="bg1"/>
                </a:solidFill>
                <a:latin typeface="Amasis MT Pro Black" panose="02040A04050005020304" pitchFamily="18" charset="0"/>
              </a:rPr>
              <a:t>FUNCIONAMENTO</a:t>
            </a:r>
            <a:endParaRPr lang="pt-BR" sz="7200" dirty="0">
              <a:solidFill>
                <a:schemeClr val="bg1"/>
              </a:solidFill>
              <a:latin typeface="Amasis MT Pro Black" panose="02040A04050005020304" pitchFamily="18" charset="0"/>
            </a:endParaRPr>
          </a:p>
        </p:txBody>
      </p:sp>
      <p:sp>
        <p:nvSpPr>
          <p:cNvPr id="5" name="Titulo">
            <a:extLst>
              <a:ext uri="{FF2B5EF4-FFF2-40B4-BE49-F238E27FC236}">
                <a16:creationId xmlns:a16="http://schemas.microsoft.com/office/drawing/2014/main" id="{6743BA30-A7FD-092D-2AF5-6D26FD7C1291}"/>
              </a:ext>
            </a:extLst>
          </p:cNvPr>
          <p:cNvSpPr txBox="1"/>
          <p:nvPr/>
        </p:nvSpPr>
        <p:spPr>
          <a:xfrm>
            <a:off x="751114" y="2353262"/>
            <a:ext cx="8098972" cy="4508927"/>
          </a:xfrm>
          <a:prstGeom prst="rect">
            <a:avLst/>
          </a:prstGeom>
          <a:noFill/>
          <a:ln>
            <a:noFill/>
          </a:ln>
        </p:spPr>
        <p:txBody>
          <a:bodyPr wrap="square" rtlCol="0">
            <a:spAutoFit/>
          </a:bodyPr>
          <a:lstStyle/>
          <a:p>
            <a:pPr algn="ctr"/>
            <a:r>
              <a:rPr lang="en-US" sz="28700" dirty="0">
                <a:ln w="76200">
                  <a:solidFill>
                    <a:srgbClr val="17C92B"/>
                  </a:solidFill>
                </a:ln>
                <a:noFill/>
                <a:latin typeface="Amasis MT Pro Black" panose="02040A04050005020304" pitchFamily="18" charset="0"/>
              </a:rPr>
              <a:t>03</a:t>
            </a:r>
            <a:endParaRPr lang="pt-BR" sz="13800" dirty="0">
              <a:ln w="76200">
                <a:solidFill>
                  <a:srgbClr val="17C92B"/>
                </a:solidFill>
              </a:ln>
              <a:noFill/>
              <a:latin typeface="Amasis MT Pro Black" panose="02040A04050005020304" pitchFamily="18" charset="0"/>
            </a:endParaRPr>
          </a:p>
        </p:txBody>
      </p:sp>
      <p:sp>
        <p:nvSpPr>
          <p:cNvPr id="6" name="Retângulo 5">
            <a:extLst>
              <a:ext uri="{FF2B5EF4-FFF2-40B4-BE49-F238E27FC236}">
                <a16:creationId xmlns:a16="http://schemas.microsoft.com/office/drawing/2014/main" id="{420956E4-E63D-71A5-8CE6-7BBA08847F56}"/>
              </a:ext>
            </a:extLst>
          </p:cNvPr>
          <p:cNvSpPr/>
          <p:nvPr/>
        </p:nvSpPr>
        <p:spPr>
          <a:xfrm>
            <a:off x="1094014" y="8765719"/>
            <a:ext cx="7413172" cy="228600"/>
          </a:xfrm>
          <a:prstGeom prst="rect">
            <a:avLst/>
          </a:prstGeom>
          <a:gradFill flip="none" rotWithShape="1">
            <a:gsLst>
              <a:gs pos="66000">
                <a:srgbClr val="17CB2D"/>
              </a:gs>
              <a:gs pos="19000">
                <a:srgbClr val="E1F2FB"/>
              </a:gs>
              <a:gs pos="18000">
                <a:srgbClr val="9FBCC4"/>
              </a:gs>
              <a:gs pos="100000">
                <a:srgbClr val="03613F"/>
              </a:gs>
              <a:gs pos="67000">
                <a:srgbClr val="03613F"/>
              </a:gs>
            </a:gsLst>
            <a:path path="shap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0D75BFE1-8692-7E5E-1161-D0C1BC2092E2}"/>
              </a:ext>
            </a:extLst>
          </p:cNvPr>
          <p:cNvSpPr>
            <a:spLocks noGrp="1"/>
          </p:cNvSpPr>
          <p:nvPr>
            <p:ph type="ftr" sz="quarter" idx="11"/>
          </p:nvPr>
        </p:nvSpPr>
        <p:spPr/>
        <p:txBody>
          <a:bodyPr/>
          <a:lstStyle/>
          <a:p>
            <a:r>
              <a:rPr lang="pt-BR"/>
              <a:t>GUARDIÕES DA ESTRUTURA - SILAS SILVA</a:t>
            </a:r>
          </a:p>
        </p:txBody>
      </p:sp>
      <p:sp>
        <p:nvSpPr>
          <p:cNvPr id="8" name="Espaço Reservado para Número de Slide 7">
            <a:extLst>
              <a:ext uri="{FF2B5EF4-FFF2-40B4-BE49-F238E27FC236}">
                <a16:creationId xmlns:a16="http://schemas.microsoft.com/office/drawing/2014/main" id="{A67631FB-B8C9-BF41-C30B-CFCC615976AE}"/>
              </a:ext>
            </a:extLst>
          </p:cNvPr>
          <p:cNvSpPr>
            <a:spLocks noGrp="1"/>
          </p:cNvSpPr>
          <p:nvPr>
            <p:ph type="sldNum" sz="quarter" idx="12"/>
          </p:nvPr>
        </p:nvSpPr>
        <p:spPr/>
        <p:txBody>
          <a:bodyPr/>
          <a:lstStyle/>
          <a:p>
            <a:fld id="{45B06F16-EEE7-4100-ACE6-A85C93F334D9}" type="slidenum">
              <a:rPr lang="pt-BR" smtClean="0"/>
              <a:t>7</a:t>
            </a:fld>
            <a:endParaRPr lang="pt-BR"/>
          </a:p>
        </p:txBody>
      </p:sp>
      <p:sp>
        <p:nvSpPr>
          <p:cNvPr id="9" name="Texto">
            <a:extLst>
              <a:ext uri="{FF2B5EF4-FFF2-40B4-BE49-F238E27FC236}">
                <a16:creationId xmlns:a16="http://schemas.microsoft.com/office/drawing/2014/main" id="{A353245C-F292-16FE-1599-AE2CAC206FA9}"/>
              </a:ext>
            </a:extLst>
          </p:cNvPr>
          <p:cNvSpPr txBox="1"/>
          <p:nvPr/>
        </p:nvSpPr>
        <p:spPr>
          <a:xfrm>
            <a:off x="1094014" y="9317560"/>
            <a:ext cx="7413172" cy="830997"/>
          </a:xfrm>
          <a:prstGeom prst="rect">
            <a:avLst/>
          </a:prstGeom>
          <a:noFill/>
        </p:spPr>
        <p:txBody>
          <a:bodyPr wrap="square" rtlCol="0">
            <a:spAutoFit/>
          </a:bodyPr>
          <a:lstStyle/>
          <a:p>
            <a:pPr algn="ctr"/>
            <a:r>
              <a:rPr lang="pt-BR" sz="2400" dirty="0">
                <a:solidFill>
                  <a:schemeClr val="bg1"/>
                </a:solidFill>
              </a:rPr>
              <a:t>Entenda o funcionamento lógico de cada etapa de uma linked list</a:t>
            </a:r>
            <a:endParaRPr lang="pt-BR" dirty="0">
              <a:solidFill>
                <a:schemeClr val="bg1"/>
              </a:solidFill>
            </a:endParaRPr>
          </a:p>
        </p:txBody>
      </p:sp>
    </p:spTree>
    <p:extLst>
      <p:ext uri="{BB962C8B-B14F-4D97-AF65-F5344CB8AC3E}">
        <p14:creationId xmlns:p14="http://schemas.microsoft.com/office/powerpoint/2010/main" val="315031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2093130"/>
            <a:ext cx="8478982" cy="1938992"/>
          </a:xfrm>
          <a:prstGeom prst="rect">
            <a:avLst/>
          </a:prstGeom>
          <a:noFill/>
        </p:spPr>
        <p:txBody>
          <a:bodyPr wrap="square" rtlCol="0">
            <a:spAutoFit/>
          </a:bodyPr>
          <a:lstStyle/>
          <a:p>
            <a:pPr algn="ctr"/>
            <a:r>
              <a:rPr lang="pt-BR" sz="2400" dirty="0"/>
              <a:t>Cada nó em uma linked list possui dois componentes principais: um valor que armazena os dados e um link (ou referência) que aponta para o próximo nó na sequência. O último nó da lista aponta para um valor especial, geralmente NULL, indicando o fim da lista.</a:t>
            </a:r>
            <a:endParaRPr lang="pt-BR" dirty="0"/>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646331"/>
          </a:xfrm>
          <a:prstGeom prst="rect">
            <a:avLst/>
          </a:prstGeom>
          <a:noFill/>
        </p:spPr>
        <p:txBody>
          <a:bodyPr wrap="square" rtlCol="0">
            <a:spAutoFit/>
          </a:bodyPr>
          <a:lstStyle/>
          <a:p>
            <a:pPr algn="ctr"/>
            <a:r>
              <a:rPr lang="pt-BR" sz="3600" dirty="0">
                <a:latin typeface="Amasis MT Pro Black" panose="02040A04050005020304" pitchFamily="18" charset="0"/>
              </a:rPr>
              <a:t>Como Funcionam as Linked Lists?</a:t>
            </a: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074" name="Picture 2">
            <a:extLst>
              <a:ext uri="{FF2B5EF4-FFF2-40B4-BE49-F238E27FC236}">
                <a16:creationId xmlns:a16="http://schemas.microsoft.com/office/drawing/2014/main" id="{D62523D2-0C4F-E513-5102-CA24A263A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5191530"/>
            <a:ext cx="7734300" cy="2105025"/>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Rodapé 2">
            <a:extLst>
              <a:ext uri="{FF2B5EF4-FFF2-40B4-BE49-F238E27FC236}">
                <a16:creationId xmlns:a16="http://schemas.microsoft.com/office/drawing/2014/main" id="{7F57B5D8-35AD-0E22-E4BB-E75F1F73F35C}"/>
              </a:ext>
            </a:extLst>
          </p:cNvPr>
          <p:cNvSpPr>
            <a:spLocks noGrp="1"/>
          </p:cNvSpPr>
          <p:nvPr>
            <p:ph type="ftr" sz="quarter" idx="11"/>
          </p:nvPr>
        </p:nvSpPr>
        <p:spPr/>
        <p:txBody>
          <a:bodyPr/>
          <a:lstStyle/>
          <a:p>
            <a:r>
              <a:rPr lang="pt-BR"/>
              <a:t>GUARDIÕES DA ESTRUTURA - SILAS SILVA</a:t>
            </a:r>
          </a:p>
        </p:txBody>
      </p:sp>
      <p:sp>
        <p:nvSpPr>
          <p:cNvPr id="4" name="Espaço Reservado para Número de Slide 3">
            <a:extLst>
              <a:ext uri="{FF2B5EF4-FFF2-40B4-BE49-F238E27FC236}">
                <a16:creationId xmlns:a16="http://schemas.microsoft.com/office/drawing/2014/main" id="{9A6D1B34-3B98-5EC3-7513-C9904CBFC626}"/>
              </a:ext>
            </a:extLst>
          </p:cNvPr>
          <p:cNvSpPr>
            <a:spLocks noGrp="1"/>
          </p:cNvSpPr>
          <p:nvPr>
            <p:ph type="sldNum" sz="quarter" idx="12"/>
          </p:nvPr>
        </p:nvSpPr>
        <p:spPr/>
        <p:txBody>
          <a:bodyPr/>
          <a:lstStyle/>
          <a:p>
            <a:fld id="{45B06F16-EEE7-4100-ACE6-A85C93F334D9}" type="slidenum">
              <a:rPr lang="pt-BR" smtClean="0"/>
              <a:t>8</a:t>
            </a:fld>
            <a:endParaRPr lang="pt-BR"/>
          </a:p>
        </p:txBody>
      </p:sp>
      <p:pic>
        <p:nvPicPr>
          <p:cNvPr id="5" name="Picture 4" descr="Algorithm Icon - Sign &amp; Symbols Line Icons | IconScout">
            <a:extLst>
              <a:ext uri="{FF2B5EF4-FFF2-40B4-BE49-F238E27FC236}">
                <a16:creationId xmlns:a16="http://schemas.microsoft.com/office/drawing/2014/main" id="{EC91CFA7-AE06-02D5-D020-2F1FEE8DB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5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o">
            <a:extLst>
              <a:ext uri="{FF2B5EF4-FFF2-40B4-BE49-F238E27FC236}">
                <a16:creationId xmlns:a16="http://schemas.microsoft.com/office/drawing/2014/main" id="{B0ACB7EC-64F4-79AA-3100-FC0D71FA4CE8}"/>
              </a:ext>
            </a:extLst>
          </p:cNvPr>
          <p:cNvSpPr txBox="1"/>
          <p:nvPr/>
        </p:nvSpPr>
        <p:spPr>
          <a:xfrm>
            <a:off x="684069" y="2012917"/>
            <a:ext cx="8478982" cy="2215991"/>
          </a:xfrm>
          <a:prstGeom prst="rect">
            <a:avLst/>
          </a:prstGeom>
          <a:noFill/>
        </p:spPr>
        <p:txBody>
          <a:bodyPr wrap="square" rtlCol="0">
            <a:spAutoFit/>
          </a:bodyPr>
          <a:lstStyle/>
          <a:p>
            <a:r>
              <a:rPr lang="pt-BR" sz="2400" dirty="0"/>
              <a:t>Adicionar um novo Head ou Cabeçalho’ </a:t>
            </a:r>
          </a:p>
          <a:p>
            <a:pPr marL="342900" indent="-342900">
              <a:buFont typeface="Arial" panose="020B0604020202020204" pitchFamily="34" charset="0"/>
              <a:buChar char="•"/>
            </a:pPr>
            <a:r>
              <a:rPr lang="pt-BR" sz="2400" dirty="0"/>
              <a:t>Crie o nó com seu valor </a:t>
            </a:r>
          </a:p>
          <a:p>
            <a:pPr marL="342900" indent="-342900">
              <a:buFont typeface="Arial" panose="020B0604020202020204" pitchFamily="34" charset="0"/>
              <a:buChar char="•"/>
            </a:pPr>
            <a:r>
              <a:rPr lang="pt-BR" sz="2400" dirty="0"/>
              <a:t>Aponte para o antigo Head</a:t>
            </a:r>
          </a:p>
          <a:p>
            <a:pPr marL="342900" indent="-342900">
              <a:buFont typeface="Arial" panose="020B0604020202020204" pitchFamily="34" charset="0"/>
              <a:buChar char="•"/>
            </a:pPr>
            <a:endParaRPr lang="pt-BR" sz="2400" dirty="0"/>
          </a:p>
          <a:p>
            <a:r>
              <a:rPr lang="pt-BR" sz="2400" dirty="0"/>
              <a:t>Veja o exemplo abaixo</a:t>
            </a:r>
          </a:p>
          <a:p>
            <a:endParaRPr lang="pt-BR" dirty="0"/>
          </a:p>
        </p:txBody>
      </p:sp>
      <p:sp>
        <p:nvSpPr>
          <p:cNvPr id="6" name="Titulo">
            <a:extLst>
              <a:ext uri="{FF2B5EF4-FFF2-40B4-BE49-F238E27FC236}">
                <a16:creationId xmlns:a16="http://schemas.microsoft.com/office/drawing/2014/main" id="{6EE388E8-F8D9-6CEB-D907-54C1287CAC23}"/>
              </a:ext>
            </a:extLst>
          </p:cNvPr>
          <p:cNvSpPr txBox="1"/>
          <p:nvPr/>
        </p:nvSpPr>
        <p:spPr>
          <a:xfrm>
            <a:off x="684069" y="656359"/>
            <a:ext cx="8478982" cy="707886"/>
          </a:xfrm>
          <a:prstGeom prst="rect">
            <a:avLst/>
          </a:prstGeom>
          <a:noFill/>
        </p:spPr>
        <p:txBody>
          <a:bodyPr wrap="square" rtlCol="0">
            <a:spAutoFit/>
          </a:bodyPr>
          <a:lstStyle/>
          <a:p>
            <a:r>
              <a:rPr lang="en-US" sz="4000" dirty="0">
                <a:latin typeface="Amasis MT Pro Black" panose="02040A04050005020304" pitchFamily="18" charset="0"/>
              </a:rPr>
              <a:t>Adição de Nós</a:t>
            </a:r>
            <a:endParaRPr lang="pt-BR" sz="4000" dirty="0">
              <a:latin typeface="Amasis MT Pro Black" panose="02040A04050005020304" pitchFamily="18" charset="0"/>
            </a:endParaRPr>
          </a:p>
        </p:txBody>
      </p:sp>
      <p:sp>
        <p:nvSpPr>
          <p:cNvPr id="2" name="Retângulo 1">
            <a:extLst>
              <a:ext uri="{FF2B5EF4-FFF2-40B4-BE49-F238E27FC236}">
                <a16:creationId xmlns:a16="http://schemas.microsoft.com/office/drawing/2014/main" id="{4EFE8C01-3DF8-7471-B391-2034B0F4A258}"/>
              </a:ext>
            </a:extLst>
          </p:cNvPr>
          <p:cNvSpPr/>
          <p:nvPr/>
        </p:nvSpPr>
        <p:spPr>
          <a:xfrm>
            <a:off x="457199" y="0"/>
            <a:ext cx="144000" cy="1211033"/>
          </a:xfrm>
          <a:prstGeom prst="rect">
            <a:avLst/>
          </a:prstGeom>
          <a:gradFill flip="none" rotWithShape="1">
            <a:gsLst>
              <a:gs pos="46000">
                <a:srgbClr val="17CB2D"/>
              </a:gs>
              <a:gs pos="19000">
                <a:srgbClr val="E1F2FB"/>
              </a:gs>
              <a:gs pos="18000">
                <a:srgbClr val="9FBCC4"/>
              </a:gs>
              <a:gs pos="100000">
                <a:srgbClr val="03613F"/>
              </a:gs>
              <a:gs pos="67000">
                <a:srgbClr val="03613F"/>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FE864ACF-AAAF-A383-9CE4-CA82E89D0797}"/>
              </a:ext>
            </a:extLst>
          </p:cNvPr>
          <p:cNvPicPr>
            <a:picLocks noChangeAspect="1"/>
          </p:cNvPicPr>
          <p:nvPr/>
        </p:nvPicPr>
        <p:blipFill>
          <a:blip r:embed="rId2"/>
          <a:stretch>
            <a:fillRect/>
          </a:stretch>
        </p:blipFill>
        <p:spPr>
          <a:xfrm>
            <a:off x="1313585" y="8959466"/>
            <a:ext cx="7219950" cy="2686050"/>
          </a:xfrm>
          <a:prstGeom prst="rect">
            <a:avLst/>
          </a:prstGeom>
        </p:spPr>
      </p:pic>
      <p:sp>
        <p:nvSpPr>
          <p:cNvPr id="11" name="Texto">
            <a:extLst>
              <a:ext uri="{FF2B5EF4-FFF2-40B4-BE49-F238E27FC236}">
                <a16:creationId xmlns:a16="http://schemas.microsoft.com/office/drawing/2014/main" id="{6FA43193-6452-5005-213C-D51BF310BF4E}"/>
              </a:ext>
            </a:extLst>
          </p:cNvPr>
          <p:cNvSpPr txBox="1"/>
          <p:nvPr/>
        </p:nvSpPr>
        <p:spPr>
          <a:xfrm>
            <a:off x="684069" y="6515348"/>
            <a:ext cx="8478982" cy="2954655"/>
          </a:xfrm>
          <a:prstGeom prst="rect">
            <a:avLst/>
          </a:prstGeom>
          <a:noFill/>
        </p:spPr>
        <p:txBody>
          <a:bodyPr wrap="square" rtlCol="0">
            <a:spAutoFit/>
          </a:bodyPr>
          <a:lstStyle/>
          <a:p>
            <a:r>
              <a:rPr lang="pt-BR" sz="2400" dirty="0"/>
              <a:t>Adicionar entre dois valores já existentes</a:t>
            </a:r>
          </a:p>
          <a:p>
            <a:pPr marL="342900" indent="-342900">
              <a:buFont typeface="Arial" panose="020B0604020202020204" pitchFamily="34" charset="0"/>
              <a:buChar char="•"/>
            </a:pPr>
            <a:r>
              <a:rPr lang="pt-BR" sz="2400" dirty="0"/>
              <a:t>Percorrer a lista até a posição que desejamos </a:t>
            </a:r>
          </a:p>
          <a:p>
            <a:pPr marL="342900" indent="-342900">
              <a:buFont typeface="Arial" panose="020B0604020202020204" pitchFamily="34" charset="0"/>
              <a:buChar char="•"/>
            </a:pPr>
            <a:r>
              <a:rPr lang="pt-BR" sz="2400" dirty="0"/>
              <a:t>Crie o nó e aponte o ponteiro para ponto seguinte da inserção </a:t>
            </a:r>
          </a:p>
          <a:p>
            <a:pPr marL="342900" indent="-342900">
              <a:buFont typeface="Arial" panose="020B0604020202020204" pitchFamily="34" charset="0"/>
              <a:buChar char="•"/>
            </a:pPr>
            <a:r>
              <a:rPr lang="pt-BR" sz="2400" dirty="0"/>
              <a:t>Aponte o anterior para o novo nó que você inseriu. </a:t>
            </a:r>
          </a:p>
          <a:p>
            <a:endParaRPr lang="pt-BR" sz="2400" dirty="0"/>
          </a:p>
          <a:p>
            <a:r>
              <a:rPr lang="pt-BR" sz="2400" dirty="0"/>
              <a:t>Veja o exemplo abaixo.</a:t>
            </a:r>
          </a:p>
          <a:p>
            <a:endParaRPr lang="pt-BR" dirty="0"/>
          </a:p>
        </p:txBody>
      </p:sp>
      <p:pic>
        <p:nvPicPr>
          <p:cNvPr id="13" name="Imagem 12">
            <a:extLst>
              <a:ext uri="{FF2B5EF4-FFF2-40B4-BE49-F238E27FC236}">
                <a16:creationId xmlns:a16="http://schemas.microsoft.com/office/drawing/2014/main" id="{CA6233B4-8C46-C123-D979-1C3A0B028DBA}"/>
              </a:ext>
            </a:extLst>
          </p:cNvPr>
          <p:cNvPicPr>
            <a:picLocks noChangeAspect="1"/>
          </p:cNvPicPr>
          <p:nvPr/>
        </p:nvPicPr>
        <p:blipFill>
          <a:blip r:embed="rId3"/>
          <a:stretch>
            <a:fillRect/>
          </a:stretch>
        </p:blipFill>
        <p:spPr>
          <a:xfrm>
            <a:off x="1132610" y="3853657"/>
            <a:ext cx="7581900" cy="2619375"/>
          </a:xfrm>
          <a:prstGeom prst="rect">
            <a:avLst/>
          </a:prstGeom>
        </p:spPr>
      </p:pic>
      <p:sp>
        <p:nvSpPr>
          <p:cNvPr id="3" name="Espaço Reservado para Rodapé 2">
            <a:extLst>
              <a:ext uri="{FF2B5EF4-FFF2-40B4-BE49-F238E27FC236}">
                <a16:creationId xmlns:a16="http://schemas.microsoft.com/office/drawing/2014/main" id="{6DB49194-D770-5418-AF9A-D8A90A21DA57}"/>
              </a:ext>
            </a:extLst>
          </p:cNvPr>
          <p:cNvSpPr>
            <a:spLocks noGrp="1"/>
          </p:cNvSpPr>
          <p:nvPr>
            <p:ph type="ftr" sz="quarter" idx="11"/>
          </p:nvPr>
        </p:nvSpPr>
        <p:spPr/>
        <p:txBody>
          <a:bodyPr/>
          <a:lstStyle/>
          <a:p>
            <a:r>
              <a:rPr lang="pt-BR"/>
              <a:t>GUARDIÕES DA ESTRUTURA - SILAS SILVA</a:t>
            </a:r>
          </a:p>
        </p:txBody>
      </p:sp>
      <p:sp>
        <p:nvSpPr>
          <p:cNvPr id="4" name="Espaço Reservado para Número de Slide 3">
            <a:extLst>
              <a:ext uri="{FF2B5EF4-FFF2-40B4-BE49-F238E27FC236}">
                <a16:creationId xmlns:a16="http://schemas.microsoft.com/office/drawing/2014/main" id="{175CEFAC-FA05-353F-FC80-F26F2A4C1FD8}"/>
              </a:ext>
            </a:extLst>
          </p:cNvPr>
          <p:cNvSpPr>
            <a:spLocks noGrp="1"/>
          </p:cNvSpPr>
          <p:nvPr>
            <p:ph type="sldNum" sz="quarter" idx="12"/>
          </p:nvPr>
        </p:nvSpPr>
        <p:spPr/>
        <p:txBody>
          <a:bodyPr/>
          <a:lstStyle/>
          <a:p>
            <a:fld id="{45B06F16-EEE7-4100-ACE6-A85C93F334D9}" type="slidenum">
              <a:rPr lang="pt-BR" smtClean="0"/>
              <a:t>9</a:t>
            </a:fld>
            <a:endParaRPr lang="pt-BR"/>
          </a:p>
        </p:txBody>
      </p:sp>
      <p:pic>
        <p:nvPicPr>
          <p:cNvPr id="5" name="Picture 4" descr="Algorithm Icon - Sign &amp; Symbols Line Icons | IconScout">
            <a:extLst>
              <a:ext uri="{FF2B5EF4-FFF2-40B4-BE49-F238E27FC236}">
                <a16:creationId xmlns:a16="http://schemas.microsoft.com/office/drawing/2014/main" id="{8A2046E3-BC4D-A923-B445-6D1658C542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1789600"/>
            <a:ext cx="832743" cy="83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52591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1972</TotalTime>
  <Words>1859</Words>
  <Application>Microsoft Office PowerPoint</Application>
  <PresentationFormat>Papel A3 (297 x 420 mm)</PresentationFormat>
  <Paragraphs>160</Paragraphs>
  <Slides>22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Arial</vt:lpstr>
      <vt:lpstr>Algerian</vt:lpstr>
      <vt:lpstr>Aptos</vt:lpstr>
      <vt:lpstr>Amasis MT Pro Black</vt:lpstr>
      <vt:lpstr>Wingdings</vt:lpstr>
      <vt:lpstr>Aptos Display</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Silas Silva</dc:creator>
  <cp:lastModifiedBy>Silas Silva</cp:lastModifiedBy>
  <cp:revision>10</cp:revision>
  <dcterms:created xsi:type="dcterms:W3CDTF">2024-05-04T16:08:41Z</dcterms:created>
  <dcterms:modified xsi:type="dcterms:W3CDTF">2024-05-06T01:01:11Z</dcterms:modified>
</cp:coreProperties>
</file>