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wmf" ContentType="image/x-wmf"/>
  <Override PartName="/ppt/media/image8.png" ContentType="image/png"/>
  <Override PartName="/ppt/media/image9.wmf" ContentType="image/x-wmf"/>
  <Override PartName="/ppt/media/image7.png" ContentType="image/png"/>
  <Override PartName="/ppt/media/image10.wmf" ContentType="image/x-wmf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9129600" y="90360"/>
            <a:ext cx="2970360" cy="968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</a:t>
            </a:r>
            <a:r>
              <a:rPr b="0" lang="pt-BR" sz="4400" spc="-1" strike="noStrike">
                <a:latin typeface="Arial"/>
              </a:rPr>
              <a:t>r o </a:t>
            </a:r>
            <a:r>
              <a:rPr b="0" lang="pt-BR" sz="4400" spc="-1" strike="noStrike">
                <a:latin typeface="Arial"/>
              </a:rPr>
              <a:t>form</a:t>
            </a:r>
            <a:r>
              <a:rPr b="0" lang="pt-BR" sz="4400" spc="-1" strike="noStrike">
                <a:latin typeface="Arial"/>
              </a:rPr>
              <a:t>ato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0882440" y="5400720"/>
            <a:ext cx="1103400" cy="9381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4"/>
          <a:stretch/>
        </p:blipFill>
        <p:spPr>
          <a:xfrm>
            <a:off x="9129600" y="90360"/>
            <a:ext cx="2970360" cy="9687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</a:t>
            </a:r>
            <a:r>
              <a:rPr b="0" lang="pt-BR" sz="4400" spc="-1" strike="noStrike">
                <a:latin typeface="Arial"/>
              </a:rPr>
              <a:t>r o </a:t>
            </a:r>
            <a:r>
              <a:rPr b="0" lang="pt-BR" sz="4400" spc="-1" strike="noStrike">
                <a:latin typeface="Arial"/>
              </a:rPr>
              <a:t>form</a:t>
            </a:r>
            <a:r>
              <a:rPr b="0" lang="pt-BR" sz="4400" spc="-1" strike="noStrike">
                <a:latin typeface="Arial"/>
              </a:rPr>
              <a:t>ato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texto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88000" y="1188000"/>
            <a:ext cx="11736000" cy="23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Calibri"/>
              </a:rPr>
              <a:t>Detection of Depression Symptoms using Social Media Data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523880" y="3924360"/>
            <a:ext cx="9142560" cy="23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Silas P. Lima Filho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Calibri"/>
              </a:rPr>
              <a:t>silasfilho@ufrj.br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Jonice Oliveira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Calibri"/>
              </a:rPr>
              <a:t>jonice@dcc.ufrj.br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Calibri"/>
              </a:rPr>
              <a:t>Monica Ferreira da Silva</a:t>
            </a:r>
            <a:endParaRPr b="0" lang="pt-BR" sz="2000" spc="-1" strike="noStrike">
              <a:latin typeface="Arial"/>
            </a:endParaRPr>
          </a:p>
          <a:p>
            <a:pPr algn="ctr"/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Calibri"/>
              </a:rPr>
              <a:t>monica.silva@ppgi.ufrj.br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pt-BR" sz="1600" spc="-1" strike="noStrike">
                <a:solidFill>
                  <a:srgbClr val="000000"/>
                </a:solidFill>
                <a:latin typeface="Calibri"/>
                <a:ea typeface="Calibri"/>
              </a:rPr>
              <a:t>Programa de Pós-Graduação em Informática, UFRJ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610480" y="6356520"/>
            <a:ext cx="27417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848D71-E5A4-49A7-AA2D-5B39FD8E0C41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235440" y="4408560"/>
            <a:ext cx="2773440" cy="195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1st Cycle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Systematic Literature Review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71080" y="1692000"/>
            <a:ext cx="9850320" cy="1620000"/>
          </a:xfrm>
          <a:prstGeom prst="rect">
            <a:avLst/>
          </a:prstGeom>
          <a:solidFill>
            <a:srgbClr val="e1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Still in progress.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(“Social Media” OR “Social Network” OR “Complex Network”) AND (Depression OR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Major Depressive Disorder”)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2013 ≥ published ≤ 2018</a:t>
            </a:r>
            <a:endParaRPr b="0" lang="pt-B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22 from ACM and 25 from IEEE bases</a:t>
            </a:r>
            <a:endParaRPr b="0" lang="pt-BR" sz="2000" spc="-1" strike="noStrike">
              <a:latin typeface="Arial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2316960" y="3600000"/>
          <a:ext cx="7559640" cy="2646000"/>
        </p:xfrm>
        <a:graphic>
          <a:graphicData uri="http://schemas.openxmlformats.org/drawingml/2006/table">
            <a:tbl>
              <a:tblPr/>
              <a:tblGrid>
                <a:gridCol w="3778920"/>
                <a:gridCol w="3781080"/>
              </a:tblGrid>
              <a:tr h="377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latin typeface="Arial"/>
                        </a:rPr>
                        <a:t>Inclusion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latin typeface="Arial"/>
                        </a:rPr>
                        <a:t>Exclusion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8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Directly tackles depression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Out of 2013-2018 scope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8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Have computational approach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Not written in english or portuguese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8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Attend both approaches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It is not a primary study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8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It does not have abstract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8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It does not have CS contribution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69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-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It has less than 4 pages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Table 1"/>
          <p:cNvGraphicFramePr/>
          <p:nvPr/>
        </p:nvGraphicFramePr>
        <p:xfrm>
          <a:off x="108720" y="792720"/>
          <a:ext cx="12022200" cy="6065280"/>
        </p:xfrm>
        <a:graphic>
          <a:graphicData uri="http://schemas.openxmlformats.org/drawingml/2006/table">
            <a:tbl>
              <a:tblPr/>
              <a:tblGrid>
                <a:gridCol w="1542600"/>
                <a:gridCol w="866160"/>
                <a:gridCol w="866160"/>
                <a:gridCol w="866160"/>
                <a:gridCol w="867240"/>
                <a:gridCol w="1042920"/>
                <a:gridCol w="959760"/>
                <a:gridCol w="1001160"/>
                <a:gridCol w="1001160"/>
                <a:gridCol w="1001160"/>
                <a:gridCol w="1001160"/>
                <a:gridCol w="1006920"/>
              </a:tblGrid>
              <a:tr h="488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Textual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Content Metadata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User Profile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Interactions Data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Group Charac.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Long. Variation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0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Reference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Emotion/Sent.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Linguis.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Topic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Other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Platform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Other Users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Both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Fang, 2014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Nguyen, 2014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Larsen, 2015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Nambisan, 2015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Chomutare, 2015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Dao, 2015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Dao, 2016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Dao, 2016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Saha, 2016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Akay, 2016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Simms, 2017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Oyong, 2018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Katchapakirin, 2018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Silveira, 2018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Wongkoblap, 2018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Trotzek, 2018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latin typeface="Arial"/>
                        </a:rPr>
                        <a:t>x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"/>
          <p:cNvGraphicFramePr/>
          <p:nvPr/>
        </p:nvGraphicFramePr>
        <p:xfrm>
          <a:off x="108360" y="936360"/>
          <a:ext cx="12022200" cy="5831640"/>
        </p:xfrm>
        <a:graphic>
          <a:graphicData uri="http://schemas.openxmlformats.org/drawingml/2006/table">
            <a:tbl>
              <a:tblPr/>
              <a:tblGrid>
                <a:gridCol w="1542600"/>
                <a:gridCol w="866160"/>
                <a:gridCol w="866160"/>
                <a:gridCol w="866160"/>
                <a:gridCol w="867240"/>
                <a:gridCol w="1042920"/>
                <a:gridCol w="959760"/>
                <a:gridCol w="1001160"/>
                <a:gridCol w="1001160"/>
                <a:gridCol w="1001160"/>
                <a:gridCol w="1001160"/>
                <a:gridCol w="1006920"/>
              </a:tblGrid>
              <a:tr h="4885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Textual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Content Metadata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User Profile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Interactions Data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Group Charac.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400" spc="-1" strike="noStrike">
                          <a:latin typeface="Arial"/>
                        </a:rPr>
                        <a:t>Long. Variation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0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Reference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Emotion/Sent.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Linguis.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Topic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Other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Platform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Other Users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latin typeface="Arial"/>
                        </a:rPr>
                        <a:t>Both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DeChoudhury, 2013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DeChoudhury, 2013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DeChoudhury, 2013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Homan, 2014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Wilson, 2014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Tsugawa, 2015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Kavuluru, 2016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DeChoudhury, 2017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Vedula, 2017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Yazdavar, 2017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Bagroy, 2017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Nobles, 2018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Chen, 2018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5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Sadeque, 2018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65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Zhao, 2018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latin typeface="Arial"/>
                        </a:rPr>
                        <a:t>X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Questions from SLR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171080" y="2052000"/>
            <a:ext cx="9850320" cy="284328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all the analyzed researches take into account the psychology point of view. (11 papers)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Would the screening of depressive users be more robust and reliable if they take</a:t>
            </a: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others psychology approaches?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it possible to identify the same symptoms from clinical using computational</a:t>
            </a: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Few amount of papers which analyse the value of features variation over time.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2185560"/>
            <a:ext cx="10514160" cy="27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Develop an initial classification model based</a:t>
            </a: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Use of different types of data in identification task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Analyze variation of data over time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610480" y="6356520"/>
            <a:ext cx="27417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30CA71-47E1-49FD-8CF9-CE080F2742F8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2nd Cycle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Experimental Aproach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610480" y="5996520"/>
            <a:ext cx="27417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49B2683-3867-4349-8221-C5B32D9524E3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2nd Cycle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Experimental Aproach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64000" y="1775520"/>
            <a:ext cx="6119280" cy="4199760"/>
          </a:xfrm>
          <a:prstGeom prst="rect">
            <a:avLst/>
          </a:prstGeom>
          <a:ln>
            <a:noFill/>
          </a:ln>
        </p:spPr>
      </p:pic>
      <p:sp>
        <p:nvSpPr>
          <p:cNvPr id="119" name="Line 3"/>
          <p:cNvSpPr/>
          <p:nvPr/>
        </p:nvSpPr>
        <p:spPr>
          <a:xfrm>
            <a:off x="5684760" y="3809520"/>
            <a:ext cx="50292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10565280" y="6599880"/>
            <a:ext cx="273240" cy="1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500" spc="-1" strike="noStrike">
                <a:solidFill>
                  <a:srgbClr val="404040"/>
                </a:solidFill>
                <a:latin typeface="Arial"/>
                <a:ea typeface="DejaVu Sans"/>
              </a:rPr>
              <a:t>4 | 1</a:t>
            </a:r>
            <a:endParaRPr b="0" lang="pt-BR" sz="5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80880" y="4392000"/>
            <a:ext cx="2714400" cy="2279880"/>
          </a:xfrm>
          <a:prstGeom prst="rect">
            <a:avLst/>
          </a:prstGeom>
          <a:solidFill>
            <a:srgbClr val="ffffff"/>
          </a:solidFill>
          <a:ln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9493920" y="4532040"/>
            <a:ext cx="2504520" cy="2046960"/>
          </a:xfrm>
          <a:prstGeom prst="rect">
            <a:avLst/>
          </a:prstGeom>
          <a:ln>
            <a:noFill/>
          </a:ln>
        </p:spPr>
      </p:pic>
      <p:grpSp>
        <p:nvGrpSpPr>
          <p:cNvPr id="123" name="Group 6"/>
          <p:cNvGrpSpPr/>
          <p:nvPr/>
        </p:nvGrpSpPr>
        <p:grpSpPr>
          <a:xfrm>
            <a:off x="7402320" y="3312000"/>
            <a:ext cx="2052000" cy="1384920"/>
            <a:chOff x="7402320" y="3312000"/>
            <a:chExt cx="2052000" cy="1384920"/>
          </a:xfrm>
        </p:grpSpPr>
        <p:sp>
          <p:nvSpPr>
            <p:cNvPr id="124" name="CustomShape 7"/>
            <p:cNvSpPr/>
            <p:nvPr/>
          </p:nvSpPr>
          <p:spPr>
            <a:xfrm>
              <a:off x="7402320" y="3312000"/>
              <a:ext cx="2052000" cy="138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10d0c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5" name="" descr=""/>
            <p:cNvPicPr/>
            <p:nvPr/>
          </p:nvPicPr>
          <p:blipFill>
            <a:blip r:embed="rId3"/>
            <a:stretch/>
          </p:blipFill>
          <p:spPr>
            <a:xfrm>
              <a:off x="7533000" y="3418920"/>
              <a:ext cx="1837800" cy="1261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6" name="Group 8"/>
          <p:cNvGrpSpPr/>
          <p:nvPr/>
        </p:nvGrpSpPr>
        <p:grpSpPr>
          <a:xfrm>
            <a:off x="6004800" y="2376000"/>
            <a:ext cx="1770480" cy="1158120"/>
            <a:chOff x="6004800" y="2376000"/>
            <a:chExt cx="1770480" cy="1158120"/>
          </a:xfrm>
        </p:grpSpPr>
        <p:sp>
          <p:nvSpPr>
            <p:cNvPr id="127" name="CustomShape 9"/>
            <p:cNvSpPr/>
            <p:nvPr/>
          </p:nvSpPr>
          <p:spPr>
            <a:xfrm>
              <a:off x="6004800" y="2376000"/>
              <a:ext cx="1770480" cy="1158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10d0c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8" name="" descr=""/>
            <p:cNvPicPr/>
            <p:nvPr/>
          </p:nvPicPr>
          <p:blipFill>
            <a:blip r:embed="rId4"/>
            <a:stretch/>
          </p:blipFill>
          <p:spPr>
            <a:xfrm>
              <a:off x="6081840" y="2391120"/>
              <a:ext cx="1616400" cy="1143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9" name="Group 10"/>
          <p:cNvGrpSpPr/>
          <p:nvPr/>
        </p:nvGrpSpPr>
        <p:grpSpPr>
          <a:xfrm>
            <a:off x="6140880" y="3535200"/>
            <a:ext cx="81000" cy="280800"/>
            <a:chOff x="6140880" y="3535200"/>
            <a:chExt cx="81000" cy="280800"/>
          </a:xfrm>
        </p:grpSpPr>
        <p:sp>
          <p:nvSpPr>
            <p:cNvPr id="130" name="Line 11"/>
            <p:cNvSpPr/>
            <p:nvPr/>
          </p:nvSpPr>
          <p:spPr>
            <a:xfrm flipV="1">
              <a:off x="6181200" y="3541680"/>
              <a:ext cx="360" cy="27432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" name="Group 12"/>
            <p:cNvGrpSpPr/>
            <p:nvPr/>
          </p:nvGrpSpPr>
          <p:grpSpPr>
            <a:xfrm>
              <a:off x="6140880" y="3535200"/>
              <a:ext cx="81000" cy="55080"/>
              <a:chOff x="6140880" y="3535200"/>
              <a:chExt cx="81000" cy="55080"/>
            </a:xfrm>
          </p:grpSpPr>
          <p:sp>
            <p:nvSpPr>
              <p:cNvPr id="132" name="Line 13"/>
              <p:cNvSpPr/>
              <p:nvPr/>
            </p:nvSpPr>
            <p:spPr>
              <a:xfrm>
                <a:off x="6176160" y="3535200"/>
                <a:ext cx="45720" cy="54720"/>
              </a:xfrm>
              <a:prstGeom prst="line">
                <a:avLst/>
              </a:prstGeom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Line 14"/>
              <p:cNvSpPr/>
              <p:nvPr/>
            </p:nvSpPr>
            <p:spPr>
              <a:xfrm flipH="1">
                <a:off x="6140880" y="3535560"/>
                <a:ext cx="45720" cy="54720"/>
              </a:xfrm>
              <a:prstGeom prst="line">
                <a:avLst/>
              </a:prstGeom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4" name="CustomShape 15"/>
          <p:cNvSpPr/>
          <p:nvPr/>
        </p:nvSpPr>
        <p:spPr>
          <a:xfrm>
            <a:off x="3024000" y="6192000"/>
            <a:ext cx="518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Figure: Proposal Concept for Experiment Cycle.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85773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Next Steps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16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Rerun and validate 1st Cycle with one more source.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Rerun and validate 2nd Cycle.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Qualification – This year yet.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Measure implications of COVID-19 in mental health using Social Media Data. CAPES pandemics project.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610480" y="6356520"/>
            <a:ext cx="27417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33504AE-0614-4680-B2AC-E6DD0374B29D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Limitations –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Work in progress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26080" y="1825560"/>
            <a:ext cx="10514160" cy="27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1090080" y="1789560"/>
            <a:ext cx="10514160" cy="43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Metrics and algorithms are not well defined yet.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Time limitation. Probably will be extended.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Problem still not clear yet. Although the longitudinal analysis is not well covered by literature.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Ethical Aspects of Experiments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It is not a diagnosis solution.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Limi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tatio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ns –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Work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in 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progr</a:t>
            </a: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ess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49840" y="1944000"/>
            <a:ext cx="10514160" cy="27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We have at </a:t>
            </a:r>
            <a:r>
              <a:rPr b="0" lang="pt-BR" sz="1800" spc="-1" strike="noStrike">
                <a:latin typeface="Arial"/>
              </a:rPr>
              <a:t>the moment </a:t>
            </a:r>
            <a:r>
              <a:rPr b="0" lang="pt-BR" sz="1800" spc="-1" strike="noStrike">
                <a:latin typeface="Arial"/>
              </a:rPr>
              <a:t>a dataset </a:t>
            </a:r>
            <a:r>
              <a:rPr b="0" lang="pt-BR" sz="1800" spc="-1" strike="noStrike">
                <a:latin typeface="Arial"/>
              </a:rPr>
              <a:t>with around </a:t>
            </a:r>
            <a:r>
              <a:rPr b="0" lang="pt-BR" sz="1800" spc="-1" strike="noStrike">
                <a:latin typeface="Arial"/>
              </a:rPr>
              <a:t>1.5 GB of </a:t>
            </a:r>
            <a:r>
              <a:rPr b="0" lang="pt-BR" sz="1800" spc="-1" strike="noStrike">
                <a:latin typeface="Arial"/>
              </a:rPr>
              <a:t>collected </a:t>
            </a:r>
            <a:r>
              <a:rPr b="0" lang="pt-BR" sz="1800" spc="-1" strike="noStrike">
                <a:latin typeface="Arial"/>
              </a:rPr>
              <a:t>information.  </a:t>
            </a:r>
            <a:r>
              <a:rPr b="0" lang="pt-BR" sz="1800" spc="-1" strike="noStrike">
                <a:latin typeface="Arial"/>
              </a:rPr>
              <a:t>The first </a:t>
            </a:r>
            <a:r>
              <a:rPr b="0" lang="pt-BR" sz="1800" spc="-1" strike="noStrike">
                <a:latin typeface="Arial"/>
              </a:rPr>
              <a:t>dataset is </a:t>
            </a:r>
            <a:r>
              <a:rPr b="0" lang="pt-BR" sz="1800" spc="-1" strike="noStrike">
                <a:latin typeface="Arial"/>
              </a:rPr>
              <a:t>related to the </a:t>
            </a:r>
            <a:r>
              <a:rPr b="0" lang="pt-BR" sz="1800" spc="-1" strike="noStrike">
                <a:latin typeface="Arial"/>
              </a:rPr>
              <a:t>depression </a:t>
            </a:r>
            <a:r>
              <a:rPr b="0" lang="pt-BR" sz="1800" spc="-1" strike="noStrike">
                <a:latin typeface="Arial"/>
              </a:rPr>
              <a:t>forum from </a:t>
            </a:r>
            <a:r>
              <a:rPr b="0" lang="pt-BR" sz="1800" spc="-1" strike="noStrike">
                <a:latin typeface="Arial"/>
              </a:rPr>
              <a:t>HealingWell </a:t>
            </a:r>
            <a:r>
              <a:rPr b="0" lang="pt-BR" sz="1800" spc="-1" strike="noStrike">
                <a:latin typeface="Arial"/>
              </a:rPr>
              <a:t>website. We </a:t>
            </a:r>
            <a:r>
              <a:rPr b="0" lang="pt-BR" sz="1800" spc="-1" strike="noStrike">
                <a:latin typeface="Arial"/>
              </a:rPr>
              <a:t>have </a:t>
            </a:r>
            <a:r>
              <a:rPr b="0" lang="pt-BR" sz="1800" spc="-1" strike="noStrike">
                <a:latin typeface="Arial"/>
              </a:rPr>
              <a:t>collected </a:t>
            </a:r>
            <a:r>
              <a:rPr b="0" lang="pt-BR" sz="1800" spc="-1" strike="noStrike">
                <a:latin typeface="Arial"/>
              </a:rPr>
              <a:t>3075 posted </a:t>
            </a:r>
            <a:r>
              <a:rPr b="0" lang="pt-BR" sz="1800" spc="-1" strike="noStrike">
                <a:latin typeface="Arial"/>
              </a:rPr>
              <a:t>topics </a:t>
            </a:r>
            <a:r>
              <a:rPr b="0" lang="pt-BR" sz="1800" spc="-1" strike="noStrike">
                <a:latin typeface="Arial"/>
              </a:rPr>
              <a:t>andtheir </a:t>
            </a:r>
            <a:r>
              <a:rPr b="0" lang="pt-BR" sz="1800" spc="-1" strike="noStrike">
                <a:latin typeface="Arial"/>
              </a:rPr>
              <a:t>respective </a:t>
            </a:r>
            <a:r>
              <a:rPr b="0" lang="pt-BR" sz="1800" spc="-1" strike="noStrike">
                <a:latin typeface="Arial"/>
              </a:rPr>
              <a:t>posts </a:t>
            </a:r>
            <a:r>
              <a:rPr b="0" lang="pt-BR" sz="1800" spc="-1" strike="noStrike">
                <a:latin typeface="Arial"/>
              </a:rPr>
              <a:t>summing a </a:t>
            </a:r>
            <a:r>
              <a:rPr b="0" lang="pt-BR" sz="1800" spc="-1" strike="noStrike">
                <a:latin typeface="Arial"/>
              </a:rPr>
              <a:t>total of </a:t>
            </a:r>
            <a:r>
              <a:rPr b="0" lang="pt-BR" sz="1800" spc="-1" strike="noStrike">
                <a:latin typeface="Arial"/>
              </a:rPr>
              <a:t>18450 </a:t>
            </a:r>
            <a:r>
              <a:rPr b="0" lang="pt-BR" sz="1800" spc="-1" strike="noStrike">
                <a:latin typeface="Arial"/>
              </a:rPr>
              <a:t>replying </a:t>
            </a:r>
            <a:r>
              <a:rPr b="0" lang="pt-BR" sz="1800" spc="-1" strike="noStrike">
                <a:latin typeface="Arial"/>
              </a:rPr>
              <a:t>posts.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Datasets </a:t>
            </a:r>
            <a:r>
              <a:rPr b="0" lang="pt-BR" sz="1800" spc="-1" strike="noStrike">
                <a:latin typeface="Arial"/>
              </a:rPr>
              <a:t>from Reddit </a:t>
            </a:r>
            <a:r>
              <a:rPr b="0" lang="pt-BR" sz="1800" spc="-1" strike="noStrike">
                <a:latin typeface="Arial"/>
              </a:rPr>
              <a:t>and </a:t>
            </a:r>
            <a:r>
              <a:rPr b="0" lang="pt-BR" sz="1800" spc="-1" strike="noStrike">
                <a:latin typeface="Arial"/>
              </a:rPr>
              <a:t>HeallingWell </a:t>
            </a:r>
            <a:r>
              <a:rPr b="0" lang="pt-BR" sz="1800" spc="-1" strike="noStrike">
                <a:latin typeface="Arial"/>
              </a:rPr>
              <a:t>forum.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Backup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126080" y="1825560"/>
            <a:ext cx="10514160" cy="27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736000" y="2304000"/>
            <a:ext cx="8639280" cy="43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Summary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96000" y="1800000"/>
            <a:ext cx="8495280" cy="42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Context/Problem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Initial Research Questions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1st Cycle</a:t>
            </a:r>
            <a:endParaRPr b="0" lang="pt-BR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Systematic Literature Review</a:t>
            </a:r>
            <a:endParaRPr b="0" lang="pt-BR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Literature Gaps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2nd Cycle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Steps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Limitations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Context/Problem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48600" y="1692000"/>
            <a:ext cx="10294920" cy="352800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Depression is one of the most reported mental diseases in the world. Sometimes called century illness a and the third lead cause of disability.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28600" indent="-225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World Health Organization (WHO) presents that around 300 mi people suffer from some level of depression.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28600" indent="-225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Health Ministry in Brazil presents that 11.5 million people are affected by depression.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610480" y="6356520"/>
            <a:ext cx="27417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14C4249-7E04-4FD3-9679-FC760E1966F3}" type="slidenum">
              <a:rPr b="0" lang="pt-BR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Context/Problem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84600" y="1620000"/>
            <a:ext cx="10222920" cy="399492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Horvitz report infodemiology as the use of digital information to inform the population about health policies, earlier epidemics identification and identify potentially affected individuals.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marL="228600" indent="-225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Lech &amp; Eds present two main challenges in mental health informatics. Provide health care services to remote and non-assisted populations, and turn health services more effective on cost[22].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Cont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ext/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Prob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lem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20600" y="1944000"/>
            <a:ext cx="10222920" cy="216000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People share with other users their social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interests and preferences on Social Media.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•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Plenty of data about behaviour, habits, 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interests, friendship and so on.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Initial Research Questions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63800" y="1573560"/>
            <a:ext cx="10726920" cy="126252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5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Is it possible to identify psychological diseases symptoms,</a:t>
            </a:r>
            <a:endParaRPr b="0" lang="pt-BR" sz="26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more specifically depression symptoms, from social media</a:t>
            </a:r>
            <a:endParaRPr b="0" lang="pt-BR" sz="26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users content?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063800" y="3067920"/>
            <a:ext cx="10726920" cy="110700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The collected information from social media is sufficiently robust to determine if a user has depression or its symptoms?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063800" y="4392720"/>
            <a:ext cx="10726920" cy="124164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Which computational methods and efforts were created or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used to understand emotional behavior from a social media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Calibri"/>
              </a:rPr>
              <a:t>user?</a:t>
            </a: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Methodology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35000" y="1432080"/>
            <a:ext cx="10114920" cy="12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1b3b3"/>
          </a:solidFill>
          <a:ln>
            <a:noFill/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 Science Research (DSR) was selected due to its pragmatical approach for a given context. Based on [15], we can identify the three cycles in order to create at the end, an relevant artifact.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Pimentel et al.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[31] has presented an overview of different aspects of DSR from many authors. Moreover the authors suggest a framework to implement DSR in a research topic.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424240" y="2737800"/>
            <a:ext cx="7342200" cy="352440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4428360" y="6156000"/>
            <a:ext cx="3339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Figure: DSR Cycles by Hevner.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Methodology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337760" y="1527840"/>
            <a:ext cx="9516960" cy="93924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Peffers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states the research process in six stages. The author specifically proposes a Design Science Research Methodology (DSRM).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96600" y="2592000"/>
            <a:ext cx="10798920" cy="275760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3070440" y="5724000"/>
            <a:ext cx="6051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Figure: Research stages based on DSRM from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Peffers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857736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  <a:ea typeface="Calibri"/>
              </a:rPr>
              <a:t>Methodology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322280" y="2061000"/>
            <a:ext cx="9547560" cy="2384280"/>
          </a:xfrm>
          <a:prstGeom prst="rect">
            <a:avLst/>
          </a:prstGeom>
          <a:solidFill>
            <a:srgbClr val="e1b3b3"/>
          </a:solidFill>
          <a:ln>
            <a:noFill/>
          </a:ln>
          <a:effectLst>
            <a:outerShdw dir="2700000" dist="101823">
              <a:srgbClr val="80808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establish which cycles will comprehend each component to fullfill DSR requirements. Taking into account Wieringa approach [40]: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Systematic Literature Review (SLR) - Related to Empirical Cycle</a:t>
            </a:r>
            <a:endParaRPr b="0" lang="pt-BR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 to test and validate initial classification models - Related to Design/Engineering Cycle.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2019-09-21T02:25:29Z</dcterms:created>
  <dc:creator>Jonice Oliveira</dc:creator>
  <dc:description/>
  <dc:language>pt-BR</dc:language>
  <cp:lastModifiedBy/>
  <dcterms:modified xsi:type="dcterms:W3CDTF">2020-09-28T15:33:24Z</dcterms:modified>
  <cp:revision>35</cp:revision>
  <dc:subject/>
  <dc:title/>
</cp:coreProperties>
</file>