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62" r:id="rId5"/>
    <p:sldId id="258" r:id="rId6"/>
    <p:sldId id="263" r:id="rId7"/>
    <p:sldId id="259" r:id="rId8"/>
    <p:sldId id="264" r:id="rId9"/>
    <p:sldId id="260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04D4FA-3CD3-470E-9849-A9C5A6E85FE6}" type="datetimeFigureOut">
              <a:rPr lang="pt-BR" smtClean="0"/>
              <a:pPr/>
              <a:t>10/12/2024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484BA1-F423-4B2C-BEE3-3F802A5A9F0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4D4FA-3CD3-470E-9849-A9C5A6E85FE6}" type="datetimeFigureOut">
              <a:rPr lang="pt-BR" smtClean="0"/>
              <a:pPr/>
              <a:t>10/12/2024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84BA1-F423-4B2C-BEE3-3F802A5A9F0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4D4FA-3CD3-470E-9849-A9C5A6E85FE6}" type="datetimeFigureOut">
              <a:rPr lang="pt-BR" smtClean="0"/>
              <a:pPr/>
              <a:t>10/12/2024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84BA1-F423-4B2C-BEE3-3F802A5A9F0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4D4FA-3CD3-470E-9849-A9C5A6E85FE6}" type="datetimeFigureOut">
              <a:rPr lang="pt-BR" smtClean="0"/>
              <a:pPr/>
              <a:t>10/12/2024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84BA1-F423-4B2C-BEE3-3F802A5A9F0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4D4FA-3CD3-470E-9849-A9C5A6E85FE6}" type="datetimeFigureOut">
              <a:rPr lang="pt-BR" smtClean="0"/>
              <a:pPr/>
              <a:t>10/12/2024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84BA1-F423-4B2C-BEE3-3F802A5A9F0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4D4FA-3CD3-470E-9849-A9C5A6E85FE6}" type="datetimeFigureOut">
              <a:rPr lang="pt-BR" smtClean="0"/>
              <a:pPr/>
              <a:t>10/12/2024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84BA1-F423-4B2C-BEE3-3F802A5A9F0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4D4FA-3CD3-470E-9849-A9C5A6E85FE6}" type="datetimeFigureOut">
              <a:rPr lang="pt-BR" smtClean="0"/>
              <a:pPr/>
              <a:t>10/12/2024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84BA1-F423-4B2C-BEE3-3F802A5A9F0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4D4FA-3CD3-470E-9849-A9C5A6E85FE6}" type="datetimeFigureOut">
              <a:rPr lang="pt-BR" smtClean="0"/>
              <a:pPr/>
              <a:t>10/12/2024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84BA1-F423-4B2C-BEE3-3F802A5A9F0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4D4FA-3CD3-470E-9849-A9C5A6E85FE6}" type="datetimeFigureOut">
              <a:rPr lang="pt-BR" smtClean="0"/>
              <a:pPr/>
              <a:t>10/12/2024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84BA1-F423-4B2C-BEE3-3F802A5A9F0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D04D4FA-3CD3-470E-9849-A9C5A6E85FE6}" type="datetimeFigureOut">
              <a:rPr lang="pt-BR" smtClean="0"/>
              <a:pPr/>
              <a:t>10/12/2024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84BA1-F423-4B2C-BEE3-3F802A5A9F0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04D4FA-3CD3-470E-9849-A9C5A6E85FE6}" type="datetimeFigureOut">
              <a:rPr lang="pt-BR" smtClean="0"/>
              <a:pPr/>
              <a:t>10/12/2024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484BA1-F423-4B2C-BEE3-3F802A5A9F0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D04D4FA-3CD3-470E-9849-A9C5A6E85FE6}" type="datetimeFigureOut">
              <a:rPr lang="pt-BR" smtClean="0"/>
              <a:pPr/>
              <a:t>10/12/2024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484BA1-F423-4B2C-BEE3-3F802A5A9F0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mshardwar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714348" y="642918"/>
            <a:ext cx="7715304" cy="20717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214414" y="4000504"/>
            <a:ext cx="6929486" cy="2357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368000"/>
          </a:xfrm>
        </p:spPr>
        <p:txBody>
          <a:bodyPr>
            <a:noAutofit/>
          </a:bodyPr>
          <a:lstStyle/>
          <a:p>
            <a:pPr algn="ctr"/>
            <a:r>
              <a:rPr lang="pt-BR" sz="6600" b="1" dirty="0" smtClean="0">
                <a:ln w="900" cmpd="sng">
                  <a:solidFill>
                    <a:schemeClr val="tx1">
                      <a:lumMod val="95000"/>
                      <a:lumOff val="5000"/>
                      <a:alpha val="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innerShdw blurRad="114300">
                    <a:prstClr val="black"/>
                  </a:innerShdw>
                </a:effectLst>
                <a:latin typeface="Showcard Gothic" pitchFamily="82" charset="0"/>
              </a:rPr>
              <a:t>Analise do Mercado de </a:t>
            </a:r>
            <a:r>
              <a:rPr lang="pt-BR" sz="6600" b="1" dirty="0" err="1" smtClean="0">
                <a:ln w="900" cmpd="sng">
                  <a:solidFill>
                    <a:schemeClr val="tx1">
                      <a:lumMod val="95000"/>
                      <a:lumOff val="5000"/>
                      <a:alpha val="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innerShdw blurRad="114300">
                    <a:prstClr val="black"/>
                  </a:innerShdw>
                </a:effectLst>
                <a:latin typeface="Showcard Gothic" pitchFamily="82" charset="0"/>
              </a:rPr>
              <a:t>GPUs</a:t>
            </a:r>
            <a:endParaRPr lang="pt-BR" sz="6600" b="1" dirty="0">
              <a:ln w="900" cmpd="sng"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innerShdw blurRad="114300">
                  <a:prstClr val="black"/>
                </a:innerShdw>
              </a:effectLst>
              <a:latin typeface="Showcard Gothic" pitchFamily="82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28728" y="4643446"/>
            <a:ext cx="614363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Bef>
                <a:spcPct val="20000"/>
              </a:spcBef>
            </a:pPr>
            <a:r>
              <a:rPr lang="pt-BR" b="1" dirty="0" smtClean="0">
                <a:solidFill>
                  <a:prstClr val="black">
                    <a:tint val="75000"/>
                  </a:prstClr>
                </a:solidFill>
                <a:latin typeface="Gabriola" pitchFamily="82" charset="0"/>
              </a:rPr>
              <a:t>Os dados de </a:t>
            </a:r>
            <a:r>
              <a:rPr lang="pt-BR" b="1" dirty="0" err="1" smtClean="0">
                <a:solidFill>
                  <a:prstClr val="black">
                    <a:tint val="75000"/>
                  </a:prstClr>
                </a:solidFill>
                <a:latin typeface="Gabriola" pitchFamily="82" charset="0"/>
              </a:rPr>
              <a:t>fps</a:t>
            </a:r>
            <a:r>
              <a:rPr lang="pt-BR" b="1" dirty="0" smtClean="0">
                <a:solidFill>
                  <a:prstClr val="black">
                    <a:tint val="75000"/>
                  </a:prstClr>
                </a:solidFill>
                <a:latin typeface="Gabriola" pitchFamily="82" charset="0"/>
              </a:rPr>
              <a:t> foram obtidos do site </a:t>
            </a:r>
            <a:r>
              <a:rPr lang="pt-BR" b="1" dirty="0" smtClean="0">
                <a:solidFill>
                  <a:prstClr val="black">
                    <a:tint val="75000"/>
                  </a:prstClr>
                </a:solidFill>
                <a:latin typeface="Gabriola" pitchFamily="82" charset="0"/>
                <a:hlinkClick r:id="rId2"/>
              </a:rPr>
              <a:t>https://www.tomshardware.com/</a:t>
            </a:r>
            <a:r>
              <a:rPr lang="pt-BR" b="1" dirty="0" smtClean="0">
                <a:solidFill>
                  <a:prstClr val="black">
                    <a:tint val="75000"/>
                  </a:prstClr>
                </a:solidFill>
                <a:latin typeface="Gabriola" pitchFamily="82" charset="0"/>
              </a:rPr>
              <a:t>.</a:t>
            </a:r>
          </a:p>
          <a:p>
            <a:pPr lvl="1" algn="just">
              <a:spcBef>
                <a:spcPct val="20000"/>
              </a:spcBef>
            </a:pPr>
            <a:r>
              <a:rPr lang="pt-BR" b="1" dirty="0" smtClean="0">
                <a:solidFill>
                  <a:prstClr val="black">
                    <a:tint val="75000"/>
                  </a:prstClr>
                </a:solidFill>
                <a:latin typeface="Gabriola" pitchFamily="82" charset="0"/>
              </a:rPr>
              <a:t>Já os preços das placas foram obtidos dos sites dos </a:t>
            </a:r>
            <a:r>
              <a:rPr lang="pt-BR" b="1" dirty="0" err="1" smtClean="0">
                <a:solidFill>
                  <a:prstClr val="black">
                    <a:tint val="75000"/>
                  </a:prstClr>
                </a:solidFill>
                <a:latin typeface="Gabriola" pitchFamily="82" charset="0"/>
              </a:rPr>
              <a:t>e-commerces</a:t>
            </a:r>
            <a:r>
              <a:rPr lang="pt-BR" b="1" dirty="0" smtClean="0">
                <a:solidFill>
                  <a:prstClr val="black">
                    <a:tint val="75000"/>
                  </a:prstClr>
                </a:solidFill>
                <a:latin typeface="Gabriola" pitchFamily="82" charset="0"/>
              </a:rPr>
              <a:t>: </a:t>
            </a:r>
            <a:r>
              <a:rPr lang="pt-BR" b="1" dirty="0" err="1" smtClean="0">
                <a:solidFill>
                  <a:prstClr val="black">
                    <a:tint val="75000"/>
                  </a:prstClr>
                </a:solidFill>
                <a:latin typeface="Gabriola" pitchFamily="82" charset="0"/>
              </a:rPr>
              <a:t>Kabum</a:t>
            </a:r>
            <a:r>
              <a:rPr lang="pt-BR" b="1" dirty="0" smtClean="0">
                <a:solidFill>
                  <a:prstClr val="black">
                    <a:tint val="75000"/>
                  </a:prstClr>
                </a:solidFill>
                <a:latin typeface="Gabriola" pitchFamily="82" charset="0"/>
              </a:rPr>
              <a:t>, </a:t>
            </a:r>
            <a:r>
              <a:rPr lang="pt-BR" b="1" dirty="0" err="1" smtClean="0">
                <a:solidFill>
                  <a:prstClr val="black">
                    <a:tint val="75000"/>
                  </a:prstClr>
                </a:solidFill>
                <a:latin typeface="Gabriola" pitchFamily="82" charset="0"/>
              </a:rPr>
              <a:t>Pichau</a:t>
            </a:r>
            <a:r>
              <a:rPr lang="pt-BR" b="1" dirty="0" smtClean="0">
                <a:solidFill>
                  <a:prstClr val="black">
                    <a:tint val="75000"/>
                  </a:prstClr>
                </a:solidFill>
                <a:latin typeface="Gabriola" pitchFamily="82" charset="0"/>
              </a:rPr>
              <a:t> e </a:t>
            </a:r>
            <a:r>
              <a:rPr lang="pt-BR" b="1" dirty="0" err="1" smtClean="0">
                <a:solidFill>
                  <a:prstClr val="black">
                    <a:tint val="75000"/>
                  </a:prstClr>
                </a:solidFill>
                <a:latin typeface="Gabriola" pitchFamily="82" charset="0"/>
              </a:rPr>
              <a:t>Terabyte</a:t>
            </a:r>
            <a:r>
              <a:rPr lang="pt-BR" b="1" dirty="0" smtClean="0">
                <a:solidFill>
                  <a:prstClr val="black">
                    <a:tint val="75000"/>
                  </a:prstClr>
                </a:solidFill>
                <a:latin typeface="Gabriola" pitchFamily="82" charset="0"/>
              </a:rPr>
              <a:t> no na primeira semana de maio e </a:t>
            </a:r>
            <a:r>
              <a:rPr lang="pt-BR" b="1" dirty="0" smtClean="0">
                <a:solidFill>
                  <a:prstClr val="black">
                    <a:tint val="75000"/>
                  </a:prstClr>
                </a:solidFill>
                <a:latin typeface="Gabriola" pitchFamily="82" charset="0"/>
              </a:rPr>
              <a:t>dezembro de 20204.</a:t>
            </a:r>
            <a:endParaRPr lang="pt-BR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0034" y="5643578"/>
            <a:ext cx="8143932" cy="134781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Diferente das outras categorias aqui temos mais opções do que em Maio, mas isso é algo negativo, porque podemos ver no </a:t>
            </a:r>
            <a:r>
              <a:rPr lang="pt-BR" sz="1600" b="1" dirty="0" err="1" smtClean="0">
                <a:latin typeface="Artifakt Element Black" pitchFamily="34" charset="0"/>
                <a:ea typeface="Artifakt Element Black" pitchFamily="34" charset="0"/>
              </a:rPr>
              <a:t>grafico</a:t>
            </a: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 opções que se encontravam abaixo dos R$4500,00 em Maio.</a:t>
            </a:r>
            <a:endParaRPr lang="pt-BR" sz="1600" b="1" dirty="0" smtClean="0">
              <a:latin typeface="Artifakt Element Black" pitchFamily="34" charset="0"/>
              <a:ea typeface="Artifakt Element Black" pitchFamily="34" charset="0"/>
            </a:endParaRPr>
          </a:p>
        </p:txBody>
      </p:sp>
      <p:pic>
        <p:nvPicPr>
          <p:cNvPr id="6" name="Espaço Reservado para Imagem 5" descr="GPUS_ate_1k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52476" cy="46145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857760"/>
            <a:ext cx="6557978" cy="562672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Century Schoolbook" pitchFamily="18" charset="0"/>
              </a:rPr>
              <a:t>PLACAS DE VIDEO DE R$ 4501,00 ATE R$ </a:t>
            </a:r>
            <a:r>
              <a:rPr lang="pt-BR" sz="2800" b="1" dirty="0" smtClean="0">
                <a:solidFill>
                  <a:schemeClr val="tx1"/>
                </a:solidFill>
                <a:latin typeface="Century Schoolbook" pitchFamily="18" charset="0"/>
              </a:rPr>
              <a:t>∞</a:t>
            </a:r>
            <a:endParaRPr lang="pt-BR" sz="2800" b="1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215206" y="4786322"/>
            <a:ext cx="97494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12/24</a:t>
            </a:r>
            <a:endParaRPr lang="pt-BR" sz="2400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8596" y="5367338"/>
            <a:ext cx="8358246" cy="12763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tifakt Element Black" pitchFamily="34" charset="0"/>
                <a:ea typeface="Artifakt Element Black" pitchFamily="34" charset="0"/>
              </a:rPr>
              <a:t>Categoria de entrada, algumas opções para jogar em 1080p no médio acima de 60 </a:t>
            </a:r>
            <a:r>
              <a:rPr lang="pt-BR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tifakt Element Black" pitchFamily="34" charset="0"/>
                <a:ea typeface="Artifakt Element Black" pitchFamily="34" charset="0"/>
              </a:rPr>
              <a:t>fps</a:t>
            </a:r>
            <a:r>
              <a:rPr lang="pt-B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tifakt Element Black" pitchFamily="34" charset="0"/>
                <a:ea typeface="Artifakt Element Black" pitchFamily="34" charset="0"/>
              </a:rPr>
              <a:t> e conseguindo manter 30 </a:t>
            </a:r>
            <a:r>
              <a:rPr lang="pt-BR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tifakt Element Black" pitchFamily="34" charset="0"/>
                <a:ea typeface="Artifakt Element Black" pitchFamily="34" charset="0"/>
              </a:rPr>
              <a:t>fps</a:t>
            </a:r>
            <a:r>
              <a:rPr lang="pt-B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tifakt Element Black" pitchFamily="34" charset="0"/>
                <a:ea typeface="Artifakt Element Black" pitchFamily="34" charset="0"/>
              </a:rPr>
              <a:t> no </a:t>
            </a:r>
            <a:r>
              <a:rPr lang="pt-B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tifakt Element Black" pitchFamily="34" charset="0"/>
                <a:ea typeface="Artifakt Element Black" pitchFamily="34" charset="0"/>
              </a:rPr>
              <a:t>ultra. A </a:t>
            </a:r>
            <a:r>
              <a:rPr lang="pt-B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tifakt Element Black" pitchFamily="34" charset="0"/>
                <a:ea typeface="Artifakt Element Black" pitchFamily="34" charset="0"/>
              </a:rPr>
              <a:t>melhor opção nessa faixa de preço é a RX 580.</a:t>
            </a:r>
          </a:p>
          <a:p>
            <a:pPr algn="just">
              <a:lnSpc>
                <a:spcPct val="150000"/>
              </a:lnSpc>
            </a:pPr>
            <a:endParaRPr lang="pt-BR" sz="1500" b="1" u="sng" dirty="0" smtClean="0"/>
          </a:p>
          <a:p>
            <a:pPr algn="just">
              <a:lnSpc>
                <a:spcPct val="150000"/>
              </a:lnSpc>
            </a:pPr>
            <a:endParaRPr lang="pt-BR" sz="1500" b="1" u="sng" dirty="0" smtClean="0"/>
          </a:p>
          <a:p>
            <a:endParaRPr lang="pt-BR" dirty="0"/>
          </a:p>
        </p:txBody>
      </p:sp>
      <p:pic>
        <p:nvPicPr>
          <p:cNvPr id="6" name="Espaço Reservado para Imagem 5" descr="GPUS_ate_1k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5995" cy="46434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910" y="4714884"/>
            <a:ext cx="6572296" cy="56673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PLACAS DE VIDEO ATÉ R$ </a:t>
            </a:r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1000,00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215206" y="4786322"/>
            <a:ext cx="974947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05/24</a:t>
            </a:r>
            <a:endParaRPr lang="pt-BR" sz="2400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0034" y="5572140"/>
            <a:ext cx="7929618" cy="106208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Categoria que já encara os 60 </a:t>
            </a:r>
            <a:r>
              <a:rPr lang="pt-BR" sz="1600" b="1" dirty="0" err="1" smtClean="0">
                <a:latin typeface="Artifakt Element Black" pitchFamily="34" charset="0"/>
                <a:ea typeface="Artifakt Element Black" pitchFamily="34" charset="0"/>
              </a:rPr>
              <a:t>fps</a:t>
            </a: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 no ultra e até 1440p ultra com uma boa taxa de </a:t>
            </a: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quadros.As </a:t>
            </a: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placas da Intel junto com a RX 6600 entregam um bom custo por frame abaixo dos R$ 1500,00.</a:t>
            </a:r>
          </a:p>
          <a:p>
            <a:endParaRPr lang="pt-BR" sz="1600" dirty="0"/>
          </a:p>
        </p:txBody>
      </p:sp>
      <p:pic>
        <p:nvPicPr>
          <p:cNvPr id="6" name="Espaço Reservado para Imagem 5" descr="GPUS_ate_1k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" y="15791"/>
            <a:ext cx="9144000" cy="46118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1538" y="4643446"/>
            <a:ext cx="6643734" cy="56673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Century Schoolbook" pitchFamily="18" charset="0"/>
              </a:rPr>
              <a:t>PLACAS DE VIDEO DE R$ 1001,00 ATÉ R$ </a:t>
            </a:r>
            <a:r>
              <a:rPr lang="pt-BR" b="1" dirty="0" smtClean="0">
                <a:solidFill>
                  <a:schemeClr val="tx1"/>
                </a:solidFill>
                <a:latin typeface="Century Schoolbook" pitchFamily="18" charset="0"/>
              </a:rPr>
              <a:t>1500,00</a:t>
            </a:r>
            <a:endParaRPr lang="pt-BR" b="1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00958" y="4714884"/>
            <a:ext cx="100013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05/24</a:t>
            </a:r>
            <a:endParaRPr lang="pt-BR" sz="2400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0034" y="5572140"/>
            <a:ext cx="8358246" cy="91918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tifakt Element Black" pitchFamily="34" charset="0"/>
                <a:ea typeface="Artifakt Element Black" pitchFamily="34" charset="0"/>
              </a:rPr>
              <a:t>Em Dezembro a coisa complicou, ainda se salva a RX 580, depois disso os valores subiram pelo menos 10% e alguns modelos não se encontram no mercado.</a:t>
            </a:r>
            <a:endParaRPr lang="pt-B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tifakt Element Black" pitchFamily="34" charset="0"/>
              <a:ea typeface="Artifakt Element Black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500" b="1" u="sng" dirty="0" smtClean="0"/>
          </a:p>
          <a:p>
            <a:pPr algn="just">
              <a:lnSpc>
                <a:spcPct val="150000"/>
              </a:lnSpc>
            </a:pPr>
            <a:endParaRPr lang="pt-BR" sz="1500" b="1" u="sng" dirty="0" smtClean="0"/>
          </a:p>
          <a:p>
            <a:endParaRPr lang="pt-BR" dirty="0"/>
          </a:p>
        </p:txBody>
      </p:sp>
      <p:pic>
        <p:nvPicPr>
          <p:cNvPr id="6" name="Espaço Reservado para Imagem 5" descr="GPUS_ate_1k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-1" y="13794"/>
            <a:ext cx="9145995" cy="46158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910" y="4714884"/>
            <a:ext cx="6500858" cy="56673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PLACAS DE VIDEO ATÉ R$ </a:t>
            </a:r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1500,00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215206" y="4786322"/>
            <a:ext cx="97494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12/24</a:t>
            </a:r>
            <a:endParaRPr lang="pt-BR" sz="2400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14348" y="5500678"/>
            <a:ext cx="7786742" cy="135732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Categoria atinge acima de 120 </a:t>
            </a:r>
            <a:r>
              <a:rPr lang="pt-BR" sz="1600" b="1" dirty="0" err="1" smtClean="0">
                <a:latin typeface="Artifakt Element Black" pitchFamily="34" charset="0"/>
                <a:ea typeface="Artifakt Element Black" pitchFamily="34" charset="0"/>
              </a:rPr>
              <a:t>fps</a:t>
            </a: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 1080p Médio, 70fps 1080p Ultra, 60fps 1440p Ultra e 30fps em 4k.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A RX 6700 XT nesse valor se destaca e muito. A RTX 4060 também está com um preço atrativo.</a:t>
            </a:r>
          </a:p>
        </p:txBody>
      </p:sp>
      <p:pic>
        <p:nvPicPr>
          <p:cNvPr id="6" name="Espaço Reservado para Imagem 5" descr="GPUS_ate_1k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46434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4643446"/>
            <a:ext cx="5357850" cy="56673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Century Schoolbook" pitchFamily="18" charset="0"/>
              </a:rPr>
              <a:t>PLACAS DE VIDEO DE R$ 1501,00 ATÉ </a:t>
            </a:r>
            <a:r>
              <a:rPr lang="pt-BR" b="1" dirty="0" smtClean="0">
                <a:solidFill>
                  <a:schemeClr val="tx1"/>
                </a:solidFill>
                <a:latin typeface="Century Schoolbook" pitchFamily="18" charset="0"/>
              </a:rPr>
              <a:t>2500,00</a:t>
            </a:r>
            <a:br>
              <a:rPr lang="pt-BR" b="1" dirty="0" smtClean="0">
                <a:solidFill>
                  <a:schemeClr val="tx1"/>
                </a:solidFill>
                <a:latin typeface="Century Schoolbook" pitchFamily="18" charset="0"/>
              </a:rPr>
            </a:br>
            <a:endParaRPr lang="pt-BR" b="1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143768" y="4714884"/>
            <a:ext cx="974947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05/24</a:t>
            </a:r>
            <a:endParaRPr lang="pt-BR" sz="2400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14348" y="5500678"/>
            <a:ext cx="7786742" cy="135732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Quase em todas as placas analisadas os preços estão mais altos, isso muda o jogo tornado a 7600 e seu modelo XT compras  “atrativas”.</a:t>
            </a:r>
            <a:endParaRPr lang="pt-BR" sz="1600" b="1" dirty="0" smtClean="0">
              <a:latin typeface="Artifakt Element Black" pitchFamily="34" charset="0"/>
              <a:ea typeface="Artifakt Element Black" pitchFamily="34" charset="0"/>
            </a:endParaRPr>
          </a:p>
        </p:txBody>
      </p:sp>
      <p:pic>
        <p:nvPicPr>
          <p:cNvPr id="6" name="Espaço Reservado para Imagem 5" descr="GPUS_ate_1k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144000" cy="46127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4643446"/>
            <a:ext cx="5357850" cy="56673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Century Schoolbook" pitchFamily="18" charset="0"/>
              </a:rPr>
              <a:t>PLACAS DE VIDEO DE R$ 1501,00 ATÉ </a:t>
            </a:r>
            <a:r>
              <a:rPr lang="pt-BR" b="1" dirty="0" smtClean="0">
                <a:solidFill>
                  <a:schemeClr val="tx1"/>
                </a:solidFill>
                <a:latin typeface="Century Schoolbook" pitchFamily="18" charset="0"/>
              </a:rPr>
              <a:t>2500,00</a:t>
            </a:r>
            <a:endParaRPr lang="pt-BR" b="1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215206" y="4786322"/>
            <a:ext cx="97494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12/24</a:t>
            </a:r>
            <a:endParaRPr lang="pt-BR" sz="2400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8596" y="5357826"/>
            <a:ext cx="8215370" cy="134781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As placas nessa categoria, entregam se não acima, próximo dos 60fps em 4k no ultra.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Abaixo dos R$3000,00 a RX 7700XT se destaca, acima desse valor a RX 7800XT e a RTX 4070 Super apresentam os melhores custos por frame.</a:t>
            </a:r>
          </a:p>
        </p:txBody>
      </p:sp>
      <p:pic>
        <p:nvPicPr>
          <p:cNvPr id="6" name="Espaço Reservado para Imagem 5" descr="GPUS_ate_1k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28828" cy="46428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2976" y="4643446"/>
            <a:ext cx="6129342" cy="56673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Century Schoolbook" pitchFamily="18" charset="0"/>
              </a:rPr>
              <a:t>PLACAS DE VIDEO DE R$ </a:t>
            </a:r>
            <a:r>
              <a:rPr lang="pt-BR" b="1" dirty="0" smtClean="0">
                <a:solidFill>
                  <a:schemeClr val="tx1"/>
                </a:solidFill>
                <a:latin typeface="Century Schoolbook" pitchFamily="18" charset="0"/>
              </a:rPr>
              <a:t>2501,00 </a:t>
            </a:r>
            <a:r>
              <a:rPr lang="pt-BR" b="1" dirty="0" smtClean="0">
                <a:solidFill>
                  <a:schemeClr val="tx1"/>
                </a:solidFill>
                <a:latin typeface="Century Schoolbook" pitchFamily="18" charset="0"/>
              </a:rPr>
              <a:t>ATE R$ </a:t>
            </a:r>
            <a:r>
              <a:rPr lang="pt-BR" b="1" dirty="0" smtClean="0">
                <a:solidFill>
                  <a:schemeClr val="tx1"/>
                </a:solidFill>
                <a:latin typeface="Century Schoolbook" pitchFamily="18" charset="0"/>
              </a:rPr>
              <a:t>4500,00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143768" y="4786322"/>
            <a:ext cx="974947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05/24</a:t>
            </a:r>
            <a:endParaRPr lang="pt-BR" sz="2400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0034" y="5367338"/>
            <a:ext cx="8215370" cy="134781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Nessa faixa de preço, os valores </a:t>
            </a:r>
            <a:r>
              <a:rPr lang="pt-BR" sz="1600" b="1" dirty="0" err="1" smtClean="0">
                <a:latin typeface="Artifakt Element Black" pitchFamily="34" charset="0"/>
                <a:ea typeface="Artifakt Element Black" pitchFamily="34" charset="0"/>
              </a:rPr>
              <a:t>tambem</a:t>
            </a: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 aumentaram, diminuindo assim as opções de escolha e tendo que pagar MIL REAS a mais para fazer os mesmos 60 FPS no 4k ULTRA.</a:t>
            </a:r>
            <a:endParaRPr lang="pt-BR" sz="1600" b="1" dirty="0" smtClean="0">
              <a:latin typeface="Artifakt Element Black" pitchFamily="34" charset="0"/>
              <a:ea typeface="Artifakt Element Black" pitchFamily="34" charset="0"/>
            </a:endParaRPr>
          </a:p>
        </p:txBody>
      </p:sp>
      <p:pic>
        <p:nvPicPr>
          <p:cNvPr id="6" name="Espaço Reservado para Imagem 5" descr="GPUS_ate_1k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28828" cy="46119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4643446"/>
            <a:ext cx="5486400" cy="56673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Century Schoolbook" pitchFamily="18" charset="0"/>
              </a:rPr>
              <a:t>PLACAS DE VIDEO DE R$ 2501,00 ATE R$ </a:t>
            </a:r>
            <a:r>
              <a:rPr lang="pt-BR" b="1" dirty="0" smtClean="0">
                <a:solidFill>
                  <a:schemeClr val="tx1"/>
                </a:solidFill>
                <a:latin typeface="Century Schoolbook" pitchFamily="18" charset="0"/>
              </a:rPr>
              <a:t>4500,00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215206" y="4786322"/>
            <a:ext cx="97494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12/24</a:t>
            </a:r>
            <a:endParaRPr lang="pt-BR" sz="2400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0034" y="5643578"/>
            <a:ext cx="8143932" cy="134781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Categoria que encara qualquer resolução no ultra com boas taxas de </a:t>
            </a:r>
            <a:r>
              <a:rPr lang="pt-BR" sz="1600" b="1" dirty="0" err="1" smtClean="0">
                <a:latin typeface="Artifakt Element Black" pitchFamily="34" charset="0"/>
                <a:ea typeface="Artifakt Element Black" pitchFamily="34" charset="0"/>
              </a:rPr>
              <a:t>fps</a:t>
            </a: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1600" b="1" dirty="0" smtClean="0">
                <a:latin typeface="Artifakt Element Black" pitchFamily="34" charset="0"/>
                <a:ea typeface="Artifakt Element Black" pitchFamily="34" charset="0"/>
              </a:rPr>
              <a:t>Melhores opções custo por frame são a RX 7900 XTX que deve estar em promoção, a 7900 XT e RTX 4070 TI e TI SUPER.</a:t>
            </a:r>
          </a:p>
        </p:txBody>
      </p:sp>
      <p:pic>
        <p:nvPicPr>
          <p:cNvPr id="6" name="Espaço Reservado para Imagem 5" descr="GPUS_ate_1k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52476" cy="47027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910" y="4857760"/>
            <a:ext cx="6343664" cy="562672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Century Schoolbook" pitchFamily="18" charset="0"/>
              </a:rPr>
              <a:t>PLACAS DE VIDEO DE R$ 4501,00 ATE R$ </a:t>
            </a:r>
            <a:r>
              <a:rPr lang="pt-BR" sz="2800" b="1" dirty="0" smtClean="0">
                <a:solidFill>
                  <a:schemeClr val="tx1"/>
                </a:solidFill>
                <a:latin typeface="Century Schoolbook" pitchFamily="18" charset="0"/>
              </a:rPr>
              <a:t>∞</a:t>
            </a:r>
            <a:endParaRPr lang="pt-BR" sz="2800" b="1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215206" y="4786322"/>
            <a:ext cx="974947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05/24</a:t>
            </a:r>
            <a:endParaRPr lang="pt-BR" sz="2400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674</TotalTime>
  <Words>469</Words>
  <Application>Microsoft Office PowerPoint</Application>
  <PresentationFormat>Apresentação na tela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Concurso</vt:lpstr>
      <vt:lpstr>Analise do Mercado de GPUs</vt:lpstr>
      <vt:lpstr>PLACAS DE VIDEO ATÉ R$ 1000,00</vt:lpstr>
      <vt:lpstr>PLACAS DE VIDEO DE R$ 1001,00 ATÉ R$ 1500,00</vt:lpstr>
      <vt:lpstr>PLACAS DE VIDEO ATÉ R$ 1500,00</vt:lpstr>
      <vt:lpstr>PLACAS DE VIDEO DE R$ 1501,00 ATÉ 2500,00 </vt:lpstr>
      <vt:lpstr>PLACAS DE VIDEO DE R$ 1501,00 ATÉ 2500,00</vt:lpstr>
      <vt:lpstr>PLACAS DE VIDEO DE R$ 2501,00 ATE R$ 4500,00</vt:lpstr>
      <vt:lpstr>PLACAS DE VIDEO DE R$ 2501,00 ATE R$ 4500,00</vt:lpstr>
      <vt:lpstr>PLACAS DE VIDEO DE R$ 4501,00 ATE R$ ∞</vt:lpstr>
      <vt:lpstr>PLACAS DE VIDEO DE R$ 4501,00 ATE R$ 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PLACAS DE VIDEO ATÉ R$ 1000,00</dc:title>
  <dc:creator>Rafael</dc:creator>
  <cp:lastModifiedBy>Rafael</cp:lastModifiedBy>
  <cp:revision>71</cp:revision>
  <dcterms:created xsi:type="dcterms:W3CDTF">2024-05-10T02:33:04Z</dcterms:created>
  <dcterms:modified xsi:type="dcterms:W3CDTF">2024-12-11T02:32:07Z</dcterms:modified>
</cp:coreProperties>
</file>