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 id="259" r:id="rId6"/>
    <p:sldId id="258"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7"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1EEBA9-F3B9-4B6B-B070-80F9A9CB4240}"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92B0ADC0-4706-48C6-8338-8D8FE031DECD}">
      <dgm:prSet phldrT="[Text]"/>
      <dgm:spPr/>
      <dgm:t>
        <a:bodyPr/>
        <a:lstStyle/>
        <a:p>
          <a:r>
            <a:rPr lang="en-US" dirty="0"/>
            <a:t>Global Delegation</a:t>
          </a:r>
        </a:p>
      </dgm:t>
    </dgm:pt>
    <dgm:pt modelId="{54A78F78-7071-4659-A1D6-F18E267A3B68}" type="parTrans" cxnId="{0DD14B3A-3C92-4898-934A-DC4F41A0DD53}">
      <dgm:prSet/>
      <dgm:spPr/>
      <dgm:t>
        <a:bodyPr/>
        <a:lstStyle/>
        <a:p>
          <a:endParaRPr lang="en-US"/>
        </a:p>
      </dgm:t>
    </dgm:pt>
    <dgm:pt modelId="{D1879477-F001-4E95-977A-A83FF7A2B910}" type="sibTrans" cxnId="{0DD14B3A-3C92-4898-934A-DC4F41A0DD53}">
      <dgm:prSet/>
      <dgm:spPr/>
      <dgm:t>
        <a:bodyPr/>
        <a:lstStyle/>
        <a:p>
          <a:endParaRPr lang="en-US"/>
        </a:p>
      </dgm:t>
    </dgm:pt>
    <dgm:pt modelId="{207E3D67-0382-400F-972A-61D3BF315A77}">
      <dgm:prSet phldrT="[Text]"/>
      <dgm:spPr/>
      <dgm:t>
        <a:bodyPr/>
        <a:lstStyle/>
        <a:p>
          <a:r>
            <a:rPr lang="en-US" dirty="0"/>
            <a:t>Find elevators travelling in same direction as waiting people </a:t>
          </a:r>
        </a:p>
      </dgm:t>
    </dgm:pt>
    <dgm:pt modelId="{914AA9AE-49A4-4048-88FB-393DCCE23BC8}" type="parTrans" cxnId="{78D70DF6-E055-4B97-A369-4A6D1ABBF7A1}">
      <dgm:prSet/>
      <dgm:spPr/>
      <dgm:t>
        <a:bodyPr/>
        <a:lstStyle/>
        <a:p>
          <a:endParaRPr lang="en-US"/>
        </a:p>
      </dgm:t>
    </dgm:pt>
    <dgm:pt modelId="{FE7D031A-2BF3-4733-B966-599D9F9810B3}" type="sibTrans" cxnId="{78D70DF6-E055-4B97-A369-4A6D1ABBF7A1}">
      <dgm:prSet/>
      <dgm:spPr/>
      <dgm:t>
        <a:bodyPr/>
        <a:lstStyle/>
        <a:p>
          <a:endParaRPr lang="en-US"/>
        </a:p>
      </dgm:t>
    </dgm:pt>
    <dgm:pt modelId="{3606DE84-B421-4721-BFC6-687DFB7140DE}">
      <dgm:prSet phldrT="[Text]"/>
      <dgm:spPr/>
      <dgm:t>
        <a:bodyPr/>
        <a:lstStyle/>
        <a:p>
          <a:r>
            <a:rPr lang="en-US" dirty="0"/>
            <a:t>Local Decision</a:t>
          </a:r>
        </a:p>
      </dgm:t>
    </dgm:pt>
    <dgm:pt modelId="{0065532F-A22A-4E66-AB0A-7A1A2D45FD99}" type="parTrans" cxnId="{D01038CA-77BF-4915-BDDA-53912CA17C32}">
      <dgm:prSet/>
      <dgm:spPr/>
      <dgm:t>
        <a:bodyPr/>
        <a:lstStyle/>
        <a:p>
          <a:endParaRPr lang="en-US"/>
        </a:p>
      </dgm:t>
    </dgm:pt>
    <dgm:pt modelId="{2EA205B2-445F-4B11-977E-376B37D5D99E}" type="sibTrans" cxnId="{D01038CA-77BF-4915-BDDA-53912CA17C32}">
      <dgm:prSet/>
      <dgm:spPr/>
      <dgm:t>
        <a:bodyPr/>
        <a:lstStyle/>
        <a:p>
          <a:endParaRPr lang="en-US"/>
        </a:p>
      </dgm:t>
    </dgm:pt>
    <dgm:pt modelId="{5E4ECFEE-66A9-4B0D-888C-B6C8B3569213}">
      <dgm:prSet phldrT="[Text]"/>
      <dgm:spPr/>
      <dgm:t>
        <a:bodyPr/>
        <a:lstStyle/>
        <a:p>
          <a:r>
            <a:rPr lang="en-US" dirty="0"/>
            <a:t>Decide at each second if each of the waiting people can be picked up without penalty</a:t>
          </a:r>
        </a:p>
      </dgm:t>
    </dgm:pt>
    <dgm:pt modelId="{53F4F21E-519B-482B-96FD-0D3053FCB0D9}" type="parTrans" cxnId="{A2FE1118-51F5-4533-9E5F-85B15953FF0F}">
      <dgm:prSet/>
      <dgm:spPr/>
      <dgm:t>
        <a:bodyPr/>
        <a:lstStyle/>
        <a:p>
          <a:endParaRPr lang="en-US"/>
        </a:p>
      </dgm:t>
    </dgm:pt>
    <dgm:pt modelId="{A74D8BBB-657F-4209-A135-2301EB21B241}" type="sibTrans" cxnId="{A2FE1118-51F5-4533-9E5F-85B15953FF0F}">
      <dgm:prSet/>
      <dgm:spPr/>
      <dgm:t>
        <a:bodyPr/>
        <a:lstStyle/>
        <a:p>
          <a:endParaRPr lang="en-US"/>
        </a:p>
      </dgm:t>
    </dgm:pt>
    <dgm:pt modelId="{E600C72E-3267-41A0-9DAC-C59126097A02}">
      <dgm:prSet phldrT="[Text]"/>
      <dgm:spPr/>
      <dgm:t>
        <a:bodyPr/>
        <a:lstStyle/>
        <a:p>
          <a:r>
            <a:rPr lang="en-US" dirty="0"/>
            <a:t>Computation</a:t>
          </a:r>
        </a:p>
      </dgm:t>
    </dgm:pt>
    <dgm:pt modelId="{6A3FBF55-38B4-49C2-B3EA-FC2B2EA81F15}" type="parTrans" cxnId="{D74F740A-8914-49CF-B9BA-AAAD969BA5B2}">
      <dgm:prSet/>
      <dgm:spPr/>
      <dgm:t>
        <a:bodyPr/>
        <a:lstStyle/>
        <a:p>
          <a:endParaRPr lang="en-US"/>
        </a:p>
      </dgm:t>
    </dgm:pt>
    <dgm:pt modelId="{79E76C73-22FE-41CE-A076-FF5359742D4F}" type="sibTrans" cxnId="{D74F740A-8914-49CF-B9BA-AAAD969BA5B2}">
      <dgm:prSet/>
      <dgm:spPr/>
      <dgm:t>
        <a:bodyPr/>
        <a:lstStyle/>
        <a:p>
          <a:endParaRPr lang="en-US"/>
        </a:p>
      </dgm:t>
    </dgm:pt>
    <dgm:pt modelId="{FDFBBD4B-06F1-4085-AB64-1F7BAAFD3447}">
      <dgm:prSet phldrT="[Text]"/>
      <dgm:spPr/>
      <dgm:t>
        <a:bodyPr/>
        <a:lstStyle/>
        <a:p>
          <a:r>
            <a:rPr lang="en-US" dirty="0"/>
            <a:t>Calculate the effect of picking up person upon overall wait times for all people in system. </a:t>
          </a:r>
        </a:p>
      </dgm:t>
    </dgm:pt>
    <dgm:pt modelId="{F5D83F50-AFB2-468E-845C-03F1EE1E8F7E}" type="parTrans" cxnId="{61BB4376-E064-4BB5-B0E8-606475AA3E03}">
      <dgm:prSet/>
      <dgm:spPr/>
      <dgm:t>
        <a:bodyPr/>
        <a:lstStyle/>
        <a:p>
          <a:endParaRPr lang="en-US"/>
        </a:p>
      </dgm:t>
    </dgm:pt>
    <dgm:pt modelId="{8AE416F1-B16B-4A4D-8967-9F6F5D3B7CCF}" type="sibTrans" cxnId="{61BB4376-E064-4BB5-B0E8-606475AA3E03}">
      <dgm:prSet/>
      <dgm:spPr/>
      <dgm:t>
        <a:bodyPr/>
        <a:lstStyle/>
        <a:p>
          <a:endParaRPr lang="en-US"/>
        </a:p>
      </dgm:t>
    </dgm:pt>
    <dgm:pt modelId="{708DA330-DD14-47C2-97C4-67E63FDF867F}" type="pres">
      <dgm:prSet presAssocID="{791EEBA9-F3B9-4B6B-B070-80F9A9CB4240}" presName="rootnode" presStyleCnt="0">
        <dgm:presLayoutVars>
          <dgm:chMax/>
          <dgm:chPref/>
          <dgm:dir/>
          <dgm:animLvl val="lvl"/>
        </dgm:presLayoutVars>
      </dgm:prSet>
      <dgm:spPr/>
    </dgm:pt>
    <dgm:pt modelId="{4B0DDB0E-2826-4E69-ADD4-A2D925F310B5}" type="pres">
      <dgm:prSet presAssocID="{92B0ADC0-4706-48C6-8338-8D8FE031DECD}" presName="composite" presStyleCnt="0"/>
      <dgm:spPr/>
    </dgm:pt>
    <dgm:pt modelId="{81C9086C-5D2D-4763-BBC8-875B050AD0FB}" type="pres">
      <dgm:prSet presAssocID="{92B0ADC0-4706-48C6-8338-8D8FE031DECD}" presName="bentUpArrow1" presStyleLbl="alignImgPlace1" presStyleIdx="0" presStyleCnt="2"/>
      <dgm:spPr/>
    </dgm:pt>
    <dgm:pt modelId="{717DA8E5-49E2-4674-A2D0-D64661145E25}" type="pres">
      <dgm:prSet presAssocID="{92B0ADC0-4706-48C6-8338-8D8FE031DECD}" presName="ParentText" presStyleLbl="node1" presStyleIdx="0" presStyleCnt="3">
        <dgm:presLayoutVars>
          <dgm:chMax val="1"/>
          <dgm:chPref val="1"/>
          <dgm:bulletEnabled val="1"/>
        </dgm:presLayoutVars>
      </dgm:prSet>
      <dgm:spPr/>
    </dgm:pt>
    <dgm:pt modelId="{4F417DCD-5402-4071-90FA-EB87B7AC098E}" type="pres">
      <dgm:prSet presAssocID="{92B0ADC0-4706-48C6-8338-8D8FE031DECD}" presName="ChildText" presStyleLbl="revTx" presStyleIdx="0" presStyleCnt="3">
        <dgm:presLayoutVars>
          <dgm:chMax val="0"/>
          <dgm:chPref val="0"/>
          <dgm:bulletEnabled val="1"/>
        </dgm:presLayoutVars>
      </dgm:prSet>
      <dgm:spPr/>
    </dgm:pt>
    <dgm:pt modelId="{5DEA31DC-F884-401D-BF65-28C87ECF6677}" type="pres">
      <dgm:prSet presAssocID="{D1879477-F001-4E95-977A-A83FF7A2B910}" presName="sibTrans" presStyleCnt="0"/>
      <dgm:spPr/>
    </dgm:pt>
    <dgm:pt modelId="{9BFA1E8B-D26B-42BC-B64E-0BDF8420F65C}" type="pres">
      <dgm:prSet presAssocID="{3606DE84-B421-4721-BFC6-687DFB7140DE}" presName="composite" presStyleCnt="0"/>
      <dgm:spPr/>
    </dgm:pt>
    <dgm:pt modelId="{4D35A4CE-B47D-421F-B0B0-54C9AF31A88C}" type="pres">
      <dgm:prSet presAssocID="{3606DE84-B421-4721-BFC6-687DFB7140DE}" presName="bentUpArrow1" presStyleLbl="alignImgPlace1" presStyleIdx="1" presStyleCnt="2"/>
      <dgm:spPr/>
    </dgm:pt>
    <dgm:pt modelId="{977EF904-3B55-4EF3-801F-47BC52CFEBBF}" type="pres">
      <dgm:prSet presAssocID="{3606DE84-B421-4721-BFC6-687DFB7140DE}" presName="ParentText" presStyleLbl="node1" presStyleIdx="1" presStyleCnt="3">
        <dgm:presLayoutVars>
          <dgm:chMax val="1"/>
          <dgm:chPref val="1"/>
          <dgm:bulletEnabled val="1"/>
        </dgm:presLayoutVars>
      </dgm:prSet>
      <dgm:spPr/>
    </dgm:pt>
    <dgm:pt modelId="{06475D74-A537-422B-A599-4237931D69D8}" type="pres">
      <dgm:prSet presAssocID="{3606DE84-B421-4721-BFC6-687DFB7140DE}" presName="ChildText" presStyleLbl="revTx" presStyleIdx="1" presStyleCnt="3">
        <dgm:presLayoutVars>
          <dgm:chMax val="0"/>
          <dgm:chPref val="0"/>
          <dgm:bulletEnabled val="1"/>
        </dgm:presLayoutVars>
      </dgm:prSet>
      <dgm:spPr/>
    </dgm:pt>
    <dgm:pt modelId="{7C1991EA-C60D-479E-BA07-FA0489B45748}" type="pres">
      <dgm:prSet presAssocID="{2EA205B2-445F-4B11-977E-376B37D5D99E}" presName="sibTrans" presStyleCnt="0"/>
      <dgm:spPr/>
    </dgm:pt>
    <dgm:pt modelId="{2779A834-57E2-4958-B9AA-5169601A5782}" type="pres">
      <dgm:prSet presAssocID="{E600C72E-3267-41A0-9DAC-C59126097A02}" presName="composite" presStyleCnt="0"/>
      <dgm:spPr/>
    </dgm:pt>
    <dgm:pt modelId="{DB1E52B3-F2B2-493E-83BB-383C872FBDB1}" type="pres">
      <dgm:prSet presAssocID="{E600C72E-3267-41A0-9DAC-C59126097A02}" presName="ParentText" presStyleLbl="node1" presStyleIdx="2" presStyleCnt="3">
        <dgm:presLayoutVars>
          <dgm:chMax val="1"/>
          <dgm:chPref val="1"/>
          <dgm:bulletEnabled val="1"/>
        </dgm:presLayoutVars>
      </dgm:prSet>
      <dgm:spPr/>
    </dgm:pt>
    <dgm:pt modelId="{D0AB4EE1-691A-405A-888B-286AE654BC2D}" type="pres">
      <dgm:prSet presAssocID="{E600C72E-3267-41A0-9DAC-C59126097A02}" presName="FinalChildText" presStyleLbl="revTx" presStyleIdx="2" presStyleCnt="3">
        <dgm:presLayoutVars>
          <dgm:chMax val="0"/>
          <dgm:chPref val="0"/>
          <dgm:bulletEnabled val="1"/>
        </dgm:presLayoutVars>
      </dgm:prSet>
      <dgm:spPr/>
    </dgm:pt>
  </dgm:ptLst>
  <dgm:cxnLst>
    <dgm:cxn modelId="{83A54809-5733-4E7B-8864-B47CC8DF6FC8}" type="presOf" srcId="{791EEBA9-F3B9-4B6B-B070-80F9A9CB4240}" destId="{708DA330-DD14-47C2-97C4-67E63FDF867F}" srcOrd="0" destOrd="0" presId="urn:microsoft.com/office/officeart/2005/8/layout/StepDownProcess"/>
    <dgm:cxn modelId="{D74F740A-8914-49CF-B9BA-AAAD969BA5B2}" srcId="{791EEBA9-F3B9-4B6B-B070-80F9A9CB4240}" destId="{E600C72E-3267-41A0-9DAC-C59126097A02}" srcOrd="2" destOrd="0" parTransId="{6A3FBF55-38B4-49C2-B3EA-FC2B2EA81F15}" sibTransId="{79E76C73-22FE-41CE-A076-FF5359742D4F}"/>
    <dgm:cxn modelId="{90CBB715-352A-497F-A994-B93913A71B83}" type="presOf" srcId="{FDFBBD4B-06F1-4085-AB64-1F7BAAFD3447}" destId="{D0AB4EE1-691A-405A-888B-286AE654BC2D}" srcOrd="0" destOrd="0" presId="urn:microsoft.com/office/officeart/2005/8/layout/StepDownProcess"/>
    <dgm:cxn modelId="{A2FE1118-51F5-4533-9E5F-85B15953FF0F}" srcId="{3606DE84-B421-4721-BFC6-687DFB7140DE}" destId="{5E4ECFEE-66A9-4B0D-888C-B6C8B3569213}" srcOrd="0" destOrd="0" parTransId="{53F4F21E-519B-482B-96FD-0D3053FCB0D9}" sibTransId="{A74D8BBB-657F-4209-A135-2301EB21B241}"/>
    <dgm:cxn modelId="{0DD14B3A-3C92-4898-934A-DC4F41A0DD53}" srcId="{791EEBA9-F3B9-4B6B-B070-80F9A9CB4240}" destId="{92B0ADC0-4706-48C6-8338-8D8FE031DECD}" srcOrd="0" destOrd="0" parTransId="{54A78F78-7071-4659-A1D6-F18E267A3B68}" sibTransId="{D1879477-F001-4E95-977A-A83FF7A2B910}"/>
    <dgm:cxn modelId="{628D5972-6E35-4277-B28A-E697C9B963AE}" type="presOf" srcId="{207E3D67-0382-400F-972A-61D3BF315A77}" destId="{4F417DCD-5402-4071-90FA-EB87B7AC098E}" srcOrd="0" destOrd="0" presId="urn:microsoft.com/office/officeart/2005/8/layout/StepDownProcess"/>
    <dgm:cxn modelId="{61BB4376-E064-4BB5-B0E8-606475AA3E03}" srcId="{E600C72E-3267-41A0-9DAC-C59126097A02}" destId="{FDFBBD4B-06F1-4085-AB64-1F7BAAFD3447}" srcOrd="0" destOrd="0" parTransId="{F5D83F50-AFB2-468E-845C-03F1EE1E8F7E}" sibTransId="{8AE416F1-B16B-4A4D-8967-9F6F5D3B7CCF}"/>
    <dgm:cxn modelId="{44F8507A-11CA-4AB6-B08D-E256E860CF89}" type="presOf" srcId="{92B0ADC0-4706-48C6-8338-8D8FE031DECD}" destId="{717DA8E5-49E2-4674-A2D0-D64661145E25}" srcOrd="0" destOrd="0" presId="urn:microsoft.com/office/officeart/2005/8/layout/StepDownProcess"/>
    <dgm:cxn modelId="{FCAB2798-4D5F-40E9-BC94-7C20AD36C9D3}" type="presOf" srcId="{E600C72E-3267-41A0-9DAC-C59126097A02}" destId="{DB1E52B3-F2B2-493E-83BB-383C872FBDB1}" srcOrd="0" destOrd="0" presId="urn:microsoft.com/office/officeart/2005/8/layout/StepDownProcess"/>
    <dgm:cxn modelId="{A72AAFA3-98C9-4160-B333-EDF23D0023D8}" type="presOf" srcId="{3606DE84-B421-4721-BFC6-687DFB7140DE}" destId="{977EF904-3B55-4EF3-801F-47BC52CFEBBF}" srcOrd="0" destOrd="0" presId="urn:microsoft.com/office/officeart/2005/8/layout/StepDownProcess"/>
    <dgm:cxn modelId="{D01038CA-77BF-4915-BDDA-53912CA17C32}" srcId="{791EEBA9-F3B9-4B6B-B070-80F9A9CB4240}" destId="{3606DE84-B421-4721-BFC6-687DFB7140DE}" srcOrd="1" destOrd="0" parTransId="{0065532F-A22A-4E66-AB0A-7A1A2D45FD99}" sibTransId="{2EA205B2-445F-4B11-977E-376B37D5D99E}"/>
    <dgm:cxn modelId="{78D70DF6-E055-4B97-A369-4A6D1ABBF7A1}" srcId="{92B0ADC0-4706-48C6-8338-8D8FE031DECD}" destId="{207E3D67-0382-400F-972A-61D3BF315A77}" srcOrd="0" destOrd="0" parTransId="{914AA9AE-49A4-4048-88FB-393DCCE23BC8}" sibTransId="{FE7D031A-2BF3-4733-B966-599D9F9810B3}"/>
    <dgm:cxn modelId="{9636CEFE-30F3-433D-AA46-A5FB0629CF04}" type="presOf" srcId="{5E4ECFEE-66A9-4B0D-888C-B6C8B3569213}" destId="{06475D74-A537-422B-A599-4237931D69D8}" srcOrd="0" destOrd="0" presId="urn:microsoft.com/office/officeart/2005/8/layout/StepDownProcess"/>
    <dgm:cxn modelId="{853809A9-A792-4652-B7DD-B2B75B916261}" type="presParOf" srcId="{708DA330-DD14-47C2-97C4-67E63FDF867F}" destId="{4B0DDB0E-2826-4E69-ADD4-A2D925F310B5}" srcOrd="0" destOrd="0" presId="urn:microsoft.com/office/officeart/2005/8/layout/StepDownProcess"/>
    <dgm:cxn modelId="{0A24E26C-488E-4D6D-81BD-A74551C2C0A3}" type="presParOf" srcId="{4B0DDB0E-2826-4E69-ADD4-A2D925F310B5}" destId="{81C9086C-5D2D-4763-BBC8-875B050AD0FB}" srcOrd="0" destOrd="0" presId="urn:microsoft.com/office/officeart/2005/8/layout/StepDownProcess"/>
    <dgm:cxn modelId="{212961D2-FCBD-4498-8A91-F0D81F49F796}" type="presParOf" srcId="{4B0DDB0E-2826-4E69-ADD4-A2D925F310B5}" destId="{717DA8E5-49E2-4674-A2D0-D64661145E25}" srcOrd="1" destOrd="0" presId="urn:microsoft.com/office/officeart/2005/8/layout/StepDownProcess"/>
    <dgm:cxn modelId="{3EB00262-8396-4EEA-AD2E-EE64F73E63F2}" type="presParOf" srcId="{4B0DDB0E-2826-4E69-ADD4-A2D925F310B5}" destId="{4F417DCD-5402-4071-90FA-EB87B7AC098E}" srcOrd="2" destOrd="0" presId="urn:microsoft.com/office/officeart/2005/8/layout/StepDownProcess"/>
    <dgm:cxn modelId="{69907EBB-F3B4-4B27-B2F5-81BD5D56890A}" type="presParOf" srcId="{708DA330-DD14-47C2-97C4-67E63FDF867F}" destId="{5DEA31DC-F884-401D-BF65-28C87ECF6677}" srcOrd="1" destOrd="0" presId="urn:microsoft.com/office/officeart/2005/8/layout/StepDownProcess"/>
    <dgm:cxn modelId="{CF69FE13-D5B5-4B0A-86FE-26AEF732EE16}" type="presParOf" srcId="{708DA330-DD14-47C2-97C4-67E63FDF867F}" destId="{9BFA1E8B-D26B-42BC-B64E-0BDF8420F65C}" srcOrd="2" destOrd="0" presId="urn:microsoft.com/office/officeart/2005/8/layout/StepDownProcess"/>
    <dgm:cxn modelId="{600F66A2-B886-48CF-80AD-520E5A322ADA}" type="presParOf" srcId="{9BFA1E8B-D26B-42BC-B64E-0BDF8420F65C}" destId="{4D35A4CE-B47D-421F-B0B0-54C9AF31A88C}" srcOrd="0" destOrd="0" presId="urn:microsoft.com/office/officeart/2005/8/layout/StepDownProcess"/>
    <dgm:cxn modelId="{5010FBAF-0DB7-4413-B115-41D9B6765EA8}" type="presParOf" srcId="{9BFA1E8B-D26B-42BC-B64E-0BDF8420F65C}" destId="{977EF904-3B55-4EF3-801F-47BC52CFEBBF}" srcOrd="1" destOrd="0" presId="urn:microsoft.com/office/officeart/2005/8/layout/StepDownProcess"/>
    <dgm:cxn modelId="{B51C3B99-56EF-4B07-AA26-649C616AC92B}" type="presParOf" srcId="{9BFA1E8B-D26B-42BC-B64E-0BDF8420F65C}" destId="{06475D74-A537-422B-A599-4237931D69D8}" srcOrd="2" destOrd="0" presId="urn:microsoft.com/office/officeart/2005/8/layout/StepDownProcess"/>
    <dgm:cxn modelId="{BB8D0F83-3429-488A-A6C8-35713AE3FE4C}" type="presParOf" srcId="{708DA330-DD14-47C2-97C4-67E63FDF867F}" destId="{7C1991EA-C60D-479E-BA07-FA0489B45748}" srcOrd="3" destOrd="0" presId="urn:microsoft.com/office/officeart/2005/8/layout/StepDownProcess"/>
    <dgm:cxn modelId="{9C07E3FB-586B-491E-B4E4-EFD1CA065A65}" type="presParOf" srcId="{708DA330-DD14-47C2-97C4-67E63FDF867F}" destId="{2779A834-57E2-4958-B9AA-5169601A5782}" srcOrd="4" destOrd="0" presId="urn:microsoft.com/office/officeart/2005/8/layout/StepDownProcess"/>
    <dgm:cxn modelId="{3BF6309D-1590-4DB5-B821-E4144D9283EB}" type="presParOf" srcId="{2779A834-57E2-4958-B9AA-5169601A5782}" destId="{DB1E52B3-F2B2-493E-83BB-383C872FBDB1}" srcOrd="0" destOrd="0" presId="urn:microsoft.com/office/officeart/2005/8/layout/StepDownProcess"/>
    <dgm:cxn modelId="{633C81E6-A4D6-4E01-8E57-03B13C6F93D3}" type="presParOf" srcId="{2779A834-57E2-4958-B9AA-5169601A5782}" destId="{D0AB4EE1-691A-405A-888B-286AE654BC2D}"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9086C-5D2D-4763-BBC8-875B050AD0FB}">
      <dsp:nvSpPr>
        <dsp:cNvPr id="0" name=""/>
        <dsp:cNvSpPr/>
      </dsp:nvSpPr>
      <dsp:spPr>
        <a:xfrm rot="5400000">
          <a:off x="309480" y="1439718"/>
          <a:ext cx="1156850" cy="131703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7DA8E5-49E2-4674-A2D0-D64661145E25}">
      <dsp:nvSpPr>
        <dsp:cNvPr id="0" name=""/>
        <dsp:cNvSpPr/>
      </dsp:nvSpPr>
      <dsp:spPr>
        <a:xfrm>
          <a:off x="2985" y="157326"/>
          <a:ext cx="1947455" cy="136315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Global Delegation</a:t>
          </a:r>
        </a:p>
      </dsp:txBody>
      <dsp:txXfrm>
        <a:off x="69541" y="223882"/>
        <a:ext cx="1814343" cy="1230043"/>
      </dsp:txXfrm>
    </dsp:sp>
    <dsp:sp modelId="{4F417DCD-5402-4071-90FA-EB87B7AC098E}">
      <dsp:nvSpPr>
        <dsp:cNvPr id="0" name=""/>
        <dsp:cNvSpPr/>
      </dsp:nvSpPr>
      <dsp:spPr>
        <a:xfrm>
          <a:off x="1950441" y="287334"/>
          <a:ext cx="1416393" cy="1101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Find elevators travelling in same direction as waiting people </a:t>
          </a:r>
        </a:p>
      </dsp:txBody>
      <dsp:txXfrm>
        <a:off x="1950441" y="287334"/>
        <a:ext cx="1416393" cy="1101762"/>
      </dsp:txXfrm>
    </dsp:sp>
    <dsp:sp modelId="{4D35A4CE-B47D-421F-B0B0-54C9AF31A88C}">
      <dsp:nvSpPr>
        <dsp:cNvPr id="0" name=""/>
        <dsp:cNvSpPr/>
      </dsp:nvSpPr>
      <dsp:spPr>
        <a:xfrm rot="5400000">
          <a:off x="1924128" y="2970992"/>
          <a:ext cx="1156850" cy="131703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7EF904-3B55-4EF3-801F-47BC52CFEBBF}">
      <dsp:nvSpPr>
        <dsp:cNvPr id="0" name=""/>
        <dsp:cNvSpPr/>
      </dsp:nvSpPr>
      <dsp:spPr>
        <a:xfrm>
          <a:off x="1617633" y="1688600"/>
          <a:ext cx="1947455" cy="136315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Local Decision</a:t>
          </a:r>
        </a:p>
      </dsp:txBody>
      <dsp:txXfrm>
        <a:off x="1684189" y="1755156"/>
        <a:ext cx="1814343" cy="1230043"/>
      </dsp:txXfrm>
    </dsp:sp>
    <dsp:sp modelId="{06475D74-A537-422B-A599-4237931D69D8}">
      <dsp:nvSpPr>
        <dsp:cNvPr id="0" name=""/>
        <dsp:cNvSpPr/>
      </dsp:nvSpPr>
      <dsp:spPr>
        <a:xfrm>
          <a:off x="3565088" y="1818608"/>
          <a:ext cx="1416393" cy="1101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Decide at each second if each of the waiting people can be picked up without penalty</a:t>
          </a:r>
        </a:p>
      </dsp:txBody>
      <dsp:txXfrm>
        <a:off x="3565088" y="1818608"/>
        <a:ext cx="1416393" cy="1101762"/>
      </dsp:txXfrm>
    </dsp:sp>
    <dsp:sp modelId="{DB1E52B3-F2B2-493E-83BB-383C872FBDB1}">
      <dsp:nvSpPr>
        <dsp:cNvPr id="0" name=""/>
        <dsp:cNvSpPr/>
      </dsp:nvSpPr>
      <dsp:spPr>
        <a:xfrm>
          <a:off x="3232280" y="3219873"/>
          <a:ext cx="1947455" cy="136315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Computation</a:t>
          </a:r>
        </a:p>
      </dsp:txBody>
      <dsp:txXfrm>
        <a:off x="3298836" y="3286429"/>
        <a:ext cx="1814343" cy="1230043"/>
      </dsp:txXfrm>
    </dsp:sp>
    <dsp:sp modelId="{D0AB4EE1-691A-405A-888B-286AE654BC2D}">
      <dsp:nvSpPr>
        <dsp:cNvPr id="0" name=""/>
        <dsp:cNvSpPr/>
      </dsp:nvSpPr>
      <dsp:spPr>
        <a:xfrm>
          <a:off x="5179735" y="3349881"/>
          <a:ext cx="1416393" cy="1101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US" sz="1100" kern="1200" dirty="0"/>
            <a:t>Calculate the effect of picking up person upon overall wait times for all people in system. </a:t>
          </a:r>
        </a:p>
      </dsp:txBody>
      <dsp:txXfrm>
        <a:off x="5179735" y="3349881"/>
        <a:ext cx="1416393" cy="110176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786BFAF5-5AAA-4B94-BBA7-22CBB135B183}" type="datetimeFigureOut">
              <a:rPr lang="en-CA" smtClean="0"/>
              <a:t>2017-05-12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FE2B86-97B5-4448-A579-240F891B3E86}" type="slidenum">
              <a:rPr lang="en-CA" smtClean="0"/>
              <a:t>‹#›</a:t>
            </a:fld>
            <a:endParaRPr lang="en-CA"/>
          </a:p>
        </p:txBody>
      </p:sp>
    </p:spTree>
    <p:extLst>
      <p:ext uri="{BB962C8B-B14F-4D97-AF65-F5344CB8AC3E}">
        <p14:creationId xmlns:p14="http://schemas.microsoft.com/office/powerpoint/2010/main" val="214080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86BFAF5-5AAA-4B94-BBA7-22CBB135B183}" type="datetimeFigureOut">
              <a:rPr lang="en-CA" smtClean="0"/>
              <a:t>2017-05-12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FE2B86-97B5-4448-A579-240F891B3E86}" type="slidenum">
              <a:rPr lang="en-CA" smtClean="0"/>
              <a:t>‹#›</a:t>
            </a:fld>
            <a:endParaRPr lang="en-CA"/>
          </a:p>
        </p:txBody>
      </p:sp>
    </p:spTree>
    <p:extLst>
      <p:ext uri="{BB962C8B-B14F-4D97-AF65-F5344CB8AC3E}">
        <p14:creationId xmlns:p14="http://schemas.microsoft.com/office/powerpoint/2010/main" val="3810177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86BFAF5-5AAA-4B94-BBA7-22CBB135B183}" type="datetimeFigureOut">
              <a:rPr lang="en-CA" smtClean="0"/>
              <a:t>2017-05-12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FE2B86-97B5-4448-A579-240F891B3E86}" type="slidenum">
              <a:rPr lang="en-CA" smtClean="0"/>
              <a:t>‹#›</a:t>
            </a:fld>
            <a:endParaRPr lang="en-CA"/>
          </a:p>
        </p:txBody>
      </p:sp>
    </p:spTree>
    <p:extLst>
      <p:ext uri="{BB962C8B-B14F-4D97-AF65-F5344CB8AC3E}">
        <p14:creationId xmlns:p14="http://schemas.microsoft.com/office/powerpoint/2010/main" val="297615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86BFAF5-5AAA-4B94-BBA7-22CBB135B183}" type="datetimeFigureOut">
              <a:rPr lang="en-CA" smtClean="0"/>
              <a:t>2017-05-12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FE2B86-97B5-4448-A579-240F891B3E86}" type="slidenum">
              <a:rPr lang="en-CA" smtClean="0"/>
              <a:t>‹#›</a:t>
            </a:fld>
            <a:endParaRPr lang="en-CA"/>
          </a:p>
        </p:txBody>
      </p:sp>
    </p:spTree>
    <p:extLst>
      <p:ext uri="{BB962C8B-B14F-4D97-AF65-F5344CB8AC3E}">
        <p14:creationId xmlns:p14="http://schemas.microsoft.com/office/powerpoint/2010/main" val="77064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6BFAF5-5AAA-4B94-BBA7-22CBB135B183}" type="datetimeFigureOut">
              <a:rPr lang="en-CA" smtClean="0"/>
              <a:t>2017-05-12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FE2B86-97B5-4448-A579-240F891B3E86}" type="slidenum">
              <a:rPr lang="en-CA" smtClean="0"/>
              <a:t>‹#›</a:t>
            </a:fld>
            <a:endParaRPr lang="en-CA"/>
          </a:p>
        </p:txBody>
      </p:sp>
    </p:spTree>
    <p:extLst>
      <p:ext uri="{BB962C8B-B14F-4D97-AF65-F5344CB8AC3E}">
        <p14:creationId xmlns:p14="http://schemas.microsoft.com/office/powerpoint/2010/main" val="781558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786BFAF5-5AAA-4B94-BBA7-22CBB135B183}" type="datetimeFigureOut">
              <a:rPr lang="en-CA" smtClean="0"/>
              <a:t>2017-05-12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8FE2B86-97B5-4448-A579-240F891B3E86}" type="slidenum">
              <a:rPr lang="en-CA" smtClean="0"/>
              <a:t>‹#›</a:t>
            </a:fld>
            <a:endParaRPr lang="en-CA"/>
          </a:p>
        </p:txBody>
      </p:sp>
    </p:spTree>
    <p:extLst>
      <p:ext uri="{BB962C8B-B14F-4D97-AF65-F5344CB8AC3E}">
        <p14:creationId xmlns:p14="http://schemas.microsoft.com/office/powerpoint/2010/main" val="7209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786BFAF5-5AAA-4B94-BBA7-22CBB135B183}" type="datetimeFigureOut">
              <a:rPr lang="en-CA" smtClean="0"/>
              <a:t>2017-05-12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8FE2B86-97B5-4448-A579-240F891B3E86}" type="slidenum">
              <a:rPr lang="en-CA" smtClean="0"/>
              <a:t>‹#›</a:t>
            </a:fld>
            <a:endParaRPr lang="en-CA"/>
          </a:p>
        </p:txBody>
      </p:sp>
    </p:spTree>
    <p:extLst>
      <p:ext uri="{BB962C8B-B14F-4D97-AF65-F5344CB8AC3E}">
        <p14:creationId xmlns:p14="http://schemas.microsoft.com/office/powerpoint/2010/main" val="218044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786BFAF5-5AAA-4B94-BBA7-22CBB135B183}" type="datetimeFigureOut">
              <a:rPr lang="en-CA" smtClean="0"/>
              <a:t>2017-05-12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8FE2B86-97B5-4448-A579-240F891B3E86}" type="slidenum">
              <a:rPr lang="en-CA" smtClean="0"/>
              <a:t>‹#›</a:t>
            </a:fld>
            <a:endParaRPr lang="en-CA"/>
          </a:p>
        </p:txBody>
      </p:sp>
    </p:spTree>
    <p:extLst>
      <p:ext uri="{BB962C8B-B14F-4D97-AF65-F5344CB8AC3E}">
        <p14:creationId xmlns:p14="http://schemas.microsoft.com/office/powerpoint/2010/main" val="64734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BFAF5-5AAA-4B94-BBA7-22CBB135B183}" type="datetimeFigureOut">
              <a:rPr lang="en-CA" smtClean="0"/>
              <a:t>2017-05-12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8FE2B86-97B5-4448-A579-240F891B3E86}" type="slidenum">
              <a:rPr lang="en-CA" smtClean="0"/>
              <a:t>‹#›</a:t>
            </a:fld>
            <a:endParaRPr lang="en-CA"/>
          </a:p>
        </p:txBody>
      </p:sp>
    </p:spTree>
    <p:extLst>
      <p:ext uri="{BB962C8B-B14F-4D97-AF65-F5344CB8AC3E}">
        <p14:creationId xmlns:p14="http://schemas.microsoft.com/office/powerpoint/2010/main" val="3117657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6BFAF5-5AAA-4B94-BBA7-22CBB135B183}" type="datetimeFigureOut">
              <a:rPr lang="en-CA" smtClean="0"/>
              <a:t>2017-05-12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8FE2B86-97B5-4448-A579-240F891B3E86}" type="slidenum">
              <a:rPr lang="en-CA" smtClean="0"/>
              <a:t>‹#›</a:t>
            </a:fld>
            <a:endParaRPr lang="en-CA"/>
          </a:p>
        </p:txBody>
      </p:sp>
    </p:spTree>
    <p:extLst>
      <p:ext uri="{BB962C8B-B14F-4D97-AF65-F5344CB8AC3E}">
        <p14:creationId xmlns:p14="http://schemas.microsoft.com/office/powerpoint/2010/main" val="2636559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6BFAF5-5AAA-4B94-BBA7-22CBB135B183}" type="datetimeFigureOut">
              <a:rPr lang="en-CA" smtClean="0"/>
              <a:t>2017-05-12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8FE2B86-97B5-4448-A579-240F891B3E86}" type="slidenum">
              <a:rPr lang="en-CA" smtClean="0"/>
              <a:t>‹#›</a:t>
            </a:fld>
            <a:endParaRPr lang="en-CA"/>
          </a:p>
        </p:txBody>
      </p:sp>
    </p:spTree>
    <p:extLst>
      <p:ext uri="{BB962C8B-B14F-4D97-AF65-F5344CB8AC3E}">
        <p14:creationId xmlns:p14="http://schemas.microsoft.com/office/powerpoint/2010/main" val="85502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6BFAF5-5AAA-4B94-BBA7-22CBB135B183}" type="datetimeFigureOut">
              <a:rPr lang="en-CA" smtClean="0"/>
              <a:t>2017-05-12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FE2B86-97B5-4448-A579-240F891B3E86}" type="slidenum">
              <a:rPr lang="en-CA" smtClean="0"/>
              <a:t>‹#›</a:t>
            </a:fld>
            <a:endParaRPr lang="en-CA"/>
          </a:p>
        </p:txBody>
      </p:sp>
    </p:spTree>
    <p:extLst>
      <p:ext uri="{BB962C8B-B14F-4D97-AF65-F5344CB8AC3E}">
        <p14:creationId xmlns:p14="http://schemas.microsoft.com/office/powerpoint/2010/main" val="4002934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WEC Spring 2017</a:t>
            </a:r>
          </a:p>
        </p:txBody>
      </p:sp>
      <p:sp>
        <p:nvSpPr>
          <p:cNvPr id="3" name="Subtitle 2"/>
          <p:cNvSpPr>
            <a:spLocks noGrp="1"/>
          </p:cNvSpPr>
          <p:nvPr>
            <p:ph type="subTitle" idx="1"/>
          </p:nvPr>
        </p:nvSpPr>
        <p:spPr/>
        <p:txBody>
          <a:bodyPr/>
          <a:lstStyle/>
          <a:p>
            <a:r>
              <a:rPr lang="en-CA" dirty="0"/>
              <a:t>Silas </a:t>
            </a:r>
            <a:r>
              <a:rPr lang="en-CA" dirty="0" err="1"/>
              <a:t>Tsui</a:t>
            </a:r>
            <a:r>
              <a:rPr lang="en-CA" dirty="0"/>
              <a:t>, Allison Chan, </a:t>
            </a:r>
            <a:r>
              <a:rPr lang="en-CA" dirty="0" err="1"/>
              <a:t>Xiangyu</a:t>
            </a:r>
            <a:r>
              <a:rPr lang="en-CA" dirty="0"/>
              <a:t> Zhang, </a:t>
            </a:r>
            <a:r>
              <a:rPr lang="en-CA" dirty="0" err="1"/>
              <a:t>Nitish</a:t>
            </a:r>
            <a:r>
              <a:rPr lang="en-CA" dirty="0"/>
              <a:t> Bhatt</a:t>
            </a:r>
          </a:p>
        </p:txBody>
      </p:sp>
    </p:spTree>
    <p:extLst>
      <p:ext uri="{BB962C8B-B14F-4D97-AF65-F5344CB8AC3E}">
        <p14:creationId xmlns:p14="http://schemas.microsoft.com/office/powerpoint/2010/main" val="593911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Statement	</a:t>
            </a:r>
          </a:p>
        </p:txBody>
      </p:sp>
      <p:sp>
        <p:nvSpPr>
          <p:cNvPr id="3" name="Content Placeholder 2"/>
          <p:cNvSpPr>
            <a:spLocks noGrp="1"/>
          </p:cNvSpPr>
          <p:nvPr>
            <p:ph idx="1"/>
          </p:nvPr>
        </p:nvSpPr>
        <p:spPr>
          <a:xfrm>
            <a:off x="838200" y="1582615"/>
            <a:ext cx="10515600" cy="4594348"/>
          </a:xfrm>
        </p:spPr>
        <p:txBody>
          <a:bodyPr/>
          <a:lstStyle/>
          <a:p>
            <a:r>
              <a:rPr lang="en-CA" dirty="0"/>
              <a:t>The Elevator Problem presented in this case requires a complex algorithm which is optimized to deliver passengers to their locations with the minimum total travel time. </a:t>
            </a:r>
          </a:p>
          <a:p>
            <a:pPr marL="0" indent="0">
              <a:buNone/>
            </a:pPr>
            <a:endParaRPr lang="en-CA" dirty="0"/>
          </a:p>
          <a:p>
            <a:r>
              <a:rPr lang="en-CA" dirty="0"/>
              <a:t>In this case, there are 2 distinct challenges:</a:t>
            </a:r>
          </a:p>
          <a:p>
            <a:pPr lvl="1"/>
            <a:r>
              <a:rPr lang="en-CA" dirty="0"/>
              <a:t>Conducting decisions of when people should be picked up</a:t>
            </a:r>
          </a:p>
          <a:p>
            <a:pPr lvl="1"/>
            <a:r>
              <a:rPr lang="en-CA" dirty="0"/>
              <a:t>Simulating elevator motion and correct time-dependent behaviour </a:t>
            </a:r>
          </a:p>
        </p:txBody>
      </p:sp>
    </p:spTree>
    <p:extLst>
      <p:ext uri="{BB962C8B-B14F-4D97-AF65-F5344CB8AC3E}">
        <p14:creationId xmlns:p14="http://schemas.microsoft.com/office/powerpoint/2010/main" val="2866220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 Alternatives</a:t>
            </a:r>
          </a:p>
        </p:txBody>
      </p:sp>
      <p:sp>
        <p:nvSpPr>
          <p:cNvPr id="3" name="Content Placeholder 2"/>
          <p:cNvSpPr>
            <a:spLocks noGrp="1"/>
          </p:cNvSpPr>
          <p:nvPr>
            <p:ph idx="1"/>
          </p:nvPr>
        </p:nvSpPr>
        <p:spPr>
          <a:xfrm>
            <a:off x="838200" y="1825625"/>
            <a:ext cx="10515600" cy="4351338"/>
          </a:xfrm>
        </p:spPr>
        <p:txBody>
          <a:bodyPr/>
          <a:lstStyle/>
          <a:p>
            <a:r>
              <a:rPr lang="en-CA" dirty="0"/>
              <a:t>We considered 2 major design alternatives in this case</a:t>
            </a:r>
          </a:p>
          <a:p>
            <a:pPr marL="0" indent="0">
              <a:buNone/>
            </a:pPr>
            <a:endParaRPr lang="en-CA" dirty="0"/>
          </a:p>
          <a:p>
            <a:pPr marL="914400" lvl="1" indent="-457200">
              <a:buAutoNum type="arabicPeriod"/>
            </a:pPr>
            <a:r>
              <a:rPr lang="en-CA" dirty="0"/>
              <a:t>Pick up strictly in current line of motion: Elevator will only pick up people in the line of motion (i.e. if elevator is moving up, it will only pick up people above the elevator who want to go up).</a:t>
            </a:r>
          </a:p>
          <a:p>
            <a:pPr marL="914400" lvl="1" indent="-457200">
              <a:buAutoNum type="arabicPeriod"/>
            </a:pPr>
            <a:r>
              <a:rPr lang="en-CA" dirty="0"/>
              <a:t>Pick up in either direction: Elevator will pick up people even if they don’t necessarily fall along its line of motion (i.e. if elevator is moving up then it may still consider picking up people below it) </a:t>
            </a:r>
          </a:p>
        </p:txBody>
      </p:sp>
    </p:spTree>
    <p:extLst>
      <p:ext uri="{BB962C8B-B14F-4D97-AF65-F5344CB8AC3E}">
        <p14:creationId xmlns:p14="http://schemas.microsoft.com/office/powerpoint/2010/main" val="42379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 Decisions	</a:t>
            </a:r>
          </a:p>
        </p:txBody>
      </p:sp>
      <p:graphicFrame>
        <p:nvGraphicFramePr>
          <p:cNvPr id="4" name="Table 3"/>
          <p:cNvGraphicFramePr>
            <a:graphicFrameLocks noGrp="1"/>
          </p:cNvGraphicFramePr>
          <p:nvPr>
            <p:extLst>
              <p:ext uri="{D42A27DB-BD31-4B8C-83A1-F6EECF244321}">
                <p14:modId xmlns:p14="http://schemas.microsoft.com/office/powerpoint/2010/main" val="2162797201"/>
              </p:ext>
            </p:extLst>
          </p:nvPr>
        </p:nvGraphicFramePr>
        <p:xfrm>
          <a:off x="1170354" y="1690687"/>
          <a:ext cx="9837616" cy="3152165"/>
        </p:xfrm>
        <a:graphic>
          <a:graphicData uri="http://schemas.openxmlformats.org/drawingml/2006/table">
            <a:tbl>
              <a:tblPr firstRow="1" bandRow="1">
                <a:tableStyleId>{D7AC3CCA-C797-4891-BE02-D94E43425B78}</a:tableStyleId>
              </a:tblPr>
              <a:tblGrid>
                <a:gridCol w="2459404">
                  <a:extLst>
                    <a:ext uri="{9D8B030D-6E8A-4147-A177-3AD203B41FA5}">
                      <a16:colId xmlns:a16="http://schemas.microsoft.com/office/drawing/2014/main" val="4119051885"/>
                    </a:ext>
                  </a:extLst>
                </a:gridCol>
                <a:gridCol w="2459404">
                  <a:extLst>
                    <a:ext uri="{9D8B030D-6E8A-4147-A177-3AD203B41FA5}">
                      <a16:colId xmlns:a16="http://schemas.microsoft.com/office/drawing/2014/main" val="388815483"/>
                    </a:ext>
                  </a:extLst>
                </a:gridCol>
                <a:gridCol w="2459404">
                  <a:extLst>
                    <a:ext uri="{9D8B030D-6E8A-4147-A177-3AD203B41FA5}">
                      <a16:colId xmlns:a16="http://schemas.microsoft.com/office/drawing/2014/main" val="1127104030"/>
                    </a:ext>
                  </a:extLst>
                </a:gridCol>
                <a:gridCol w="2459404">
                  <a:extLst>
                    <a:ext uri="{9D8B030D-6E8A-4147-A177-3AD203B41FA5}">
                      <a16:colId xmlns:a16="http://schemas.microsoft.com/office/drawing/2014/main" val="2393510218"/>
                    </a:ext>
                  </a:extLst>
                </a:gridCol>
              </a:tblGrid>
              <a:tr h="1166813">
                <a:tc>
                  <a:txBody>
                    <a:bodyPr/>
                    <a:lstStyle/>
                    <a:p>
                      <a:endParaRPr lang="en-CA" b="1" dirty="0"/>
                    </a:p>
                  </a:txBody>
                  <a:tcPr/>
                </a:tc>
                <a:tc>
                  <a:txBody>
                    <a:bodyPr/>
                    <a:lstStyle/>
                    <a:p>
                      <a:r>
                        <a:rPr lang="en-CA" dirty="0"/>
                        <a:t>Minimize total waiting time for all waiting people</a:t>
                      </a:r>
                    </a:p>
                  </a:txBody>
                  <a:tcPr/>
                </a:tc>
                <a:tc>
                  <a:txBody>
                    <a:bodyPr/>
                    <a:lstStyle/>
                    <a:p>
                      <a:r>
                        <a:rPr lang="en-CA" dirty="0"/>
                        <a:t>Handl</a:t>
                      </a:r>
                      <a:r>
                        <a:rPr lang="en-CA" baseline="0" dirty="0"/>
                        <a:t>e multiple elevators effectively</a:t>
                      </a:r>
                      <a:endParaRPr lang="en-CA" dirty="0"/>
                    </a:p>
                  </a:txBody>
                  <a:tcPr/>
                </a:tc>
                <a:tc>
                  <a:txBody>
                    <a:bodyPr/>
                    <a:lstStyle/>
                    <a:p>
                      <a:r>
                        <a:rPr lang="en-CA" dirty="0"/>
                        <a:t>Simulate</a:t>
                      </a:r>
                      <a:r>
                        <a:rPr lang="en-CA" baseline="0" dirty="0"/>
                        <a:t> elevator motion accurately</a:t>
                      </a:r>
                      <a:endParaRPr lang="en-CA" dirty="0"/>
                    </a:p>
                  </a:txBody>
                  <a:tcPr/>
                </a:tc>
                <a:extLst>
                  <a:ext uri="{0D108BD9-81ED-4DB2-BD59-A6C34878D82A}">
                    <a16:rowId xmlns:a16="http://schemas.microsoft.com/office/drawing/2014/main" val="218156849"/>
                  </a:ext>
                </a:extLst>
              </a:tr>
              <a:tr h="992676">
                <a:tc>
                  <a:txBody>
                    <a:bodyPr/>
                    <a:lstStyle/>
                    <a:p>
                      <a:r>
                        <a:rPr lang="en-CA" b="1" dirty="0"/>
                        <a:t>Design Alternative 1</a:t>
                      </a:r>
                    </a:p>
                  </a:txBody>
                  <a:tcPr/>
                </a:tc>
                <a:tc>
                  <a:txBody>
                    <a:bodyPr/>
                    <a:lstStyle/>
                    <a:p>
                      <a:r>
                        <a:rPr lang="en-CA" dirty="0"/>
                        <a:t>2</a:t>
                      </a:r>
                    </a:p>
                  </a:txBody>
                  <a:tcPr/>
                </a:tc>
                <a:tc>
                  <a:txBody>
                    <a:bodyPr/>
                    <a:lstStyle/>
                    <a:p>
                      <a:r>
                        <a:rPr lang="en-CA" dirty="0"/>
                        <a:t>1</a:t>
                      </a:r>
                    </a:p>
                  </a:txBody>
                  <a:tcPr/>
                </a:tc>
                <a:tc>
                  <a:txBody>
                    <a:bodyPr/>
                    <a:lstStyle/>
                    <a:p>
                      <a:r>
                        <a:rPr lang="en-CA" dirty="0"/>
                        <a:t>1</a:t>
                      </a:r>
                    </a:p>
                  </a:txBody>
                  <a:tcPr/>
                </a:tc>
                <a:extLst>
                  <a:ext uri="{0D108BD9-81ED-4DB2-BD59-A6C34878D82A}">
                    <a16:rowId xmlns:a16="http://schemas.microsoft.com/office/drawing/2014/main" val="2303503279"/>
                  </a:ext>
                </a:extLst>
              </a:tr>
              <a:tr h="992676">
                <a:tc>
                  <a:txBody>
                    <a:bodyPr/>
                    <a:lstStyle/>
                    <a:p>
                      <a:r>
                        <a:rPr lang="en-CA" b="1" dirty="0"/>
                        <a:t>Design Alternative 2 </a:t>
                      </a:r>
                    </a:p>
                  </a:txBody>
                  <a:tcPr/>
                </a:tc>
                <a:tc>
                  <a:txBody>
                    <a:bodyPr/>
                    <a:lstStyle/>
                    <a:p>
                      <a:r>
                        <a:rPr lang="en-CA" dirty="0"/>
                        <a:t>1</a:t>
                      </a:r>
                    </a:p>
                  </a:txBody>
                  <a:tcPr/>
                </a:tc>
                <a:tc>
                  <a:txBody>
                    <a:bodyPr/>
                    <a:lstStyle/>
                    <a:p>
                      <a:r>
                        <a:rPr lang="en-CA" dirty="0"/>
                        <a:t>1</a:t>
                      </a:r>
                    </a:p>
                  </a:txBody>
                  <a:tcPr/>
                </a:tc>
                <a:tc>
                  <a:txBody>
                    <a:bodyPr/>
                    <a:lstStyle/>
                    <a:p>
                      <a:r>
                        <a:rPr lang="en-CA" dirty="0"/>
                        <a:t>1</a:t>
                      </a:r>
                    </a:p>
                  </a:txBody>
                  <a:tcPr/>
                </a:tc>
                <a:extLst>
                  <a:ext uri="{0D108BD9-81ED-4DB2-BD59-A6C34878D82A}">
                    <a16:rowId xmlns:a16="http://schemas.microsoft.com/office/drawing/2014/main" val="498655730"/>
                  </a:ext>
                </a:extLst>
              </a:tr>
            </a:tbl>
          </a:graphicData>
        </a:graphic>
      </p:graphicFrame>
    </p:spTree>
    <p:extLst>
      <p:ext uri="{BB962C8B-B14F-4D97-AF65-F5344CB8AC3E}">
        <p14:creationId xmlns:p14="http://schemas.microsoft.com/office/powerpoint/2010/main" val="166967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content-yyz1-1.xx.fbcdn.net/v/t34.0-12/18492964_1850539508539642_823027256_n.png?oh=6c8ee90dc000ccb5e637be167b1f243c&amp;oe=5918AF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986" y="1548384"/>
            <a:ext cx="4506468" cy="45064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492240" y="1548384"/>
            <a:ext cx="4160520" cy="3139321"/>
          </a:xfrm>
          <a:prstGeom prst="rect">
            <a:avLst/>
          </a:prstGeom>
          <a:noFill/>
        </p:spPr>
        <p:txBody>
          <a:bodyPr wrap="square" rtlCol="0">
            <a:spAutoFit/>
          </a:bodyPr>
          <a:lstStyle/>
          <a:p>
            <a:r>
              <a:rPr lang="en-US" dirty="0"/>
              <a:t>Major Parameters:</a:t>
            </a:r>
          </a:p>
          <a:p>
            <a:pPr marL="285750" indent="-285750">
              <a:buFont typeface="Arial" panose="020B0604020202020204" pitchFamily="34" charset="0"/>
              <a:buChar char="•"/>
            </a:pPr>
            <a:r>
              <a:rPr lang="en-US" dirty="0"/>
              <a:t>Number of floors</a:t>
            </a:r>
          </a:p>
          <a:p>
            <a:pPr marL="285750" indent="-285750">
              <a:buFont typeface="Arial" panose="020B0604020202020204" pitchFamily="34" charset="0"/>
              <a:buChar char="•"/>
            </a:pPr>
            <a:r>
              <a:rPr lang="en-US" dirty="0"/>
              <a:t>Number of Elevators</a:t>
            </a:r>
          </a:p>
          <a:p>
            <a:pPr marL="285750" indent="-285750">
              <a:buFont typeface="Arial" panose="020B0604020202020204" pitchFamily="34" charset="0"/>
              <a:buChar char="•"/>
            </a:pPr>
            <a:endParaRPr lang="en-US" dirty="0"/>
          </a:p>
          <a:p>
            <a:r>
              <a:rPr lang="en-US" dirty="0"/>
              <a:t>Major Variables</a:t>
            </a:r>
          </a:p>
          <a:p>
            <a:pPr marL="285750" indent="-285750">
              <a:buFont typeface="Arial" panose="020B0604020202020204" pitchFamily="34" charset="0"/>
              <a:buChar char="•"/>
            </a:pPr>
            <a:r>
              <a:rPr lang="en-US" dirty="0"/>
              <a:t>Time each individual waits</a:t>
            </a:r>
          </a:p>
          <a:p>
            <a:pPr marL="285750" indent="-285750">
              <a:buFont typeface="Arial" panose="020B0604020202020204" pitchFamily="34" charset="0"/>
              <a:buChar char="•"/>
            </a:pPr>
            <a:r>
              <a:rPr lang="en-US" dirty="0"/>
              <a:t>Elevator directions</a:t>
            </a:r>
          </a:p>
          <a:p>
            <a:pPr marL="285750" indent="-285750">
              <a:buFont typeface="Arial" panose="020B0604020202020204" pitchFamily="34" charset="0"/>
              <a:buChar char="•"/>
            </a:pPr>
            <a:r>
              <a:rPr lang="en-US" dirty="0"/>
              <a:t>Elevator floor</a:t>
            </a:r>
          </a:p>
          <a:p>
            <a:pPr marL="285750" indent="-285750">
              <a:buFont typeface="Arial" panose="020B0604020202020204" pitchFamily="34" charset="0"/>
              <a:buChar char="•"/>
            </a:pPr>
            <a:r>
              <a:rPr lang="en-US" dirty="0"/>
              <a:t>Target location of elevator</a:t>
            </a:r>
          </a:p>
          <a:p>
            <a:pPr marL="285750" indent="-285750">
              <a:buFont typeface="Arial" panose="020B0604020202020204" pitchFamily="34" charset="0"/>
              <a:buChar char="•"/>
            </a:pPr>
            <a:endParaRPr lang="en-US" dirty="0"/>
          </a:p>
          <a:p>
            <a:endParaRPr lang="en-US" dirty="0"/>
          </a:p>
        </p:txBody>
      </p:sp>
      <p:sp>
        <p:nvSpPr>
          <p:cNvPr id="4" name="Title 1"/>
          <p:cNvSpPr>
            <a:spLocks noGrp="1"/>
          </p:cNvSpPr>
          <p:nvPr>
            <p:ph type="title"/>
          </p:nvPr>
        </p:nvSpPr>
        <p:spPr>
          <a:xfrm>
            <a:off x="838200" y="365125"/>
            <a:ext cx="10515600" cy="1325563"/>
          </a:xfrm>
        </p:spPr>
        <p:txBody>
          <a:bodyPr/>
          <a:lstStyle/>
          <a:p>
            <a:r>
              <a:rPr lang="en-CA" dirty="0"/>
              <a:t>Summary of Variables</a:t>
            </a:r>
          </a:p>
        </p:txBody>
      </p:sp>
    </p:spTree>
    <p:extLst>
      <p:ext uri="{BB962C8B-B14F-4D97-AF65-F5344CB8AC3E}">
        <p14:creationId xmlns:p14="http://schemas.microsoft.com/office/powerpoint/2010/main" val="191450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152817809"/>
              </p:ext>
            </p:extLst>
          </p:nvPr>
        </p:nvGraphicFramePr>
        <p:xfrm>
          <a:off x="3189166" y="1491527"/>
          <a:ext cx="6599115" cy="4740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Arrow: Bent-Up 6"/>
          <p:cNvSpPr/>
          <p:nvPr/>
        </p:nvSpPr>
        <p:spPr>
          <a:xfrm rot="16200000">
            <a:off x="6345849" y="2115283"/>
            <a:ext cx="1301261" cy="1015512"/>
          </a:xfrm>
          <a:prstGeom prst="bentUpArrow">
            <a:avLst>
              <a:gd name="adj1" fmla="val 36255"/>
              <a:gd name="adj2" fmla="val 31927"/>
              <a:gd name="adj3" fmla="val 38853"/>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Bent-Up 10"/>
          <p:cNvSpPr/>
          <p:nvPr/>
        </p:nvSpPr>
        <p:spPr>
          <a:xfrm rot="16200000">
            <a:off x="7936672" y="3629318"/>
            <a:ext cx="1482968" cy="1015512"/>
          </a:xfrm>
          <a:prstGeom prst="bentUpArrow">
            <a:avLst>
              <a:gd name="adj1" fmla="val 36255"/>
              <a:gd name="adj2" fmla="val 31927"/>
              <a:gd name="adj3" fmla="val 38853"/>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itle 1"/>
          <p:cNvSpPr>
            <a:spLocks noGrp="1"/>
          </p:cNvSpPr>
          <p:nvPr>
            <p:ph type="title"/>
          </p:nvPr>
        </p:nvSpPr>
        <p:spPr>
          <a:xfrm>
            <a:off x="838200" y="365125"/>
            <a:ext cx="10515600" cy="1325563"/>
          </a:xfrm>
        </p:spPr>
        <p:txBody>
          <a:bodyPr/>
          <a:lstStyle/>
          <a:p>
            <a:r>
              <a:rPr lang="en-CA" dirty="0"/>
              <a:t>Decision Algorithm</a:t>
            </a:r>
          </a:p>
        </p:txBody>
      </p:sp>
    </p:spTree>
    <p:extLst>
      <p:ext uri="{BB962C8B-B14F-4D97-AF65-F5344CB8AC3E}">
        <p14:creationId xmlns:p14="http://schemas.microsoft.com/office/powerpoint/2010/main" val="321060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Implementation Details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6920" y="1666304"/>
            <a:ext cx="7318159" cy="4351338"/>
          </a:xfrm>
        </p:spPr>
      </p:pic>
    </p:spTree>
    <p:extLst>
      <p:ext uri="{BB962C8B-B14F-4D97-AF65-F5344CB8AC3E}">
        <p14:creationId xmlns:p14="http://schemas.microsoft.com/office/powerpoint/2010/main" val="3903464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276</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WEC Spring 2017</vt:lpstr>
      <vt:lpstr>Problem Statement </vt:lpstr>
      <vt:lpstr>Design Alternatives</vt:lpstr>
      <vt:lpstr>Design Decisions </vt:lpstr>
      <vt:lpstr>Summary of Variables</vt:lpstr>
      <vt:lpstr>Decision Algorithm</vt:lpstr>
      <vt:lpstr>Implementation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WEC Spring 2017</dc:title>
  <dc:creator>NPAFInc Canada</dc:creator>
  <cp:lastModifiedBy>Allison Chan</cp:lastModifiedBy>
  <cp:revision>17</cp:revision>
  <dcterms:created xsi:type="dcterms:W3CDTF">2017-05-13T00:51:11Z</dcterms:created>
  <dcterms:modified xsi:type="dcterms:W3CDTF">2017-05-13T03:36:03Z</dcterms:modified>
</cp:coreProperties>
</file>