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1A86B-FF79-4C81-8A0D-6D722ACA6FD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3B9B-CB25-4484-8CEC-BCB04CA5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9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9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0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1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1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8" name="Rectangle 11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00FABD-99F3-4C12-991B-207969955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tr-TR" sz="4400" dirty="0"/>
              <a:t>PROJE SUNUMU </a:t>
            </a:r>
            <a:br>
              <a:rPr lang="tr-TR" sz="2600" dirty="0"/>
            </a:br>
            <a:endParaRPr lang="tr-TR" sz="26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B2A50C-7DB6-410E-8AB3-11151442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268" y="4463105"/>
            <a:ext cx="9144000" cy="1182135"/>
          </a:xfrm>
        </p:spPr>
        <p:txBody>
          <a:bodyPr anchor="ctr">
            <a:normAutofit/>
          </a:bodyPr>
          <a:lstStyle/>
          <a:p>
            <a:endParaRPr lang="tr-TR" sz="28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21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9FF21F34-9B05-4D30-AB06-34F21621F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79" y="1236705"/>
            <a:ext cx="8033042" cy="43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5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4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5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B9D72B8-AB0E-4624-81B5-47A69DD7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2"/>
            <a:ext cx="9144000" cy="1305966"/>
          </a:xfrm>
        </p:spPr>
        <p:txBody>
          <a:bodyPr>
            <a:normAutofit/>
          </a:bodyPr>
          <a:lstStyle/>
          <a:p>
            <a:r>
              <a:rPr lang="tr-TR" dirty="0" err="1"/>
              <a:t>Anaconda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BCE071D-7292-44AD-B6D6-EA36C59B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9889"/>
            <a:ext cx="9144000" cy="2293873"/>
          </a:xfrm>
        </p:spPr>
        <p:txBody>
          <a:bodyPr>
            <a:noAutofit/>
          </a:bodyPr>
          <a:lstStyle/>
          <a:p>
            <a:pPr algn="l"/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Anaconda,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veri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bilimi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ve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benzeri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bilimsel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uygulamalar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için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bir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paket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,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ortam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yöneticisi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ve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içerisinde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açık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kaynak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paket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içeren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tümleşik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bir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tr-TR" sz="1600" b="0" i="0" dirty="0">
                <a:solidFill>
                  <a:srgbClr val="161209"/>
                </a:solidFill>
                <a:effectLst/>
                <a:latin typeface="+mj-lt"/>
              </a:rPr>
              <a:t>p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ython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platformudur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.</a:t>
            </a:r>
            <a:endParaRPr lang="tr-TR" sz="1600" b="0" i="0" dirty="0">
              <a:solidFill>
                <a:srgbClr val="161209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Kod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ve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çalışma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ortamının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paylaşımını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kolaylaştırması</a:t>
            </a:r>
            <a:endParaRPr lang="tr-TR" sz="1600" dirty="0">
              <a:solidFill>
                <a:srgbClr val="161209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sanal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ortamlarının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oluşturulabilmesi</a:t>
            </a:r>
            <a:endParaRPr lang="tr-TR" sz="1600" dirty="0">
              <a:solidFill>
                <a:srgbClr val="161209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dağıtımı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kolay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hale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getirmesi</a:t>
            </a:r>
            <a:endParaRPr lang="tr-TR" sz="1600" dirty="0">
              <a:solidFill>
                <a:srgbClr val="161209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proje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dosyaları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ile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kütüphaneleri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tam/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bütün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bulundurması</a:t>
            </a:r>
            <a:endParaRPr lang="tr-TR" sz="1600" dirty="0">
              <a:solidFill>
                <a:srgbClr val="161209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bağımlılıkları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kolayca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yönetmeye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olanak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sağlaması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en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büyük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161209"/>
                </a:solidFill>
                <a:effectLst/>
                <a:latin typeface="+mj-lt"/>
              </a:rPr>
              <a:t>artılarıdır</a:t>
            </a:r>
            <a:r>
              <a:rPr lang="en-US" sz="1600" b="0" i="0" dirty="0">
                <a:solidFill>
                  <a:srgbClr val="161209"/>
                </a:solidFill>
                <a:effectLst/>
                <a:latin typeface="+mj-lt"/>
              </a:rPr>
              <a:t>.</a:t>
            </a:r>
          </a:p>
          <a:p>
            <a:endParaRPr lang="en-US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0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4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5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B9D72B8-AB0E-4624-81B5-47A69DD7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2"/>
            <a:ext cx="9144000" cy="1305966"/>
          </a:xfrm>
        </p:spPr>
        <p:txBody>
          <a:bodyPr>
            <a:normAutofit/>
          </a:bodyPr>
          <a:lstStyle/>
          <a:p>
            <a:r>
              <a:rPr lang="tr-TR" dirty="0" err="1"/>
              <a:t>Spyder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BCE071D-7292-44AD-B6D6-EA36C59B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9889"/>
            <a:ext cx="9144000" cy="229387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222222"/>
                </a:solidFill>
                <a:effectLst/>
                <a:latin typeface="+mj-lt"/>
              </a:rPr>
              <a:t>Spyder, Python </a:t>
            </a:r>
            <a:r>
              <a:rPr lang="en-US" sz="1600" dirty="0" err="1">
                <a:solidFill>
                  <a:srgbClr val="222222"/>
                </a:solidFill>
                <a:effectLst/>
                <a:latin typeface="+mj-lt"/>
              </a:rPr>
              <a:t>ile</a:t>
            </a:r>
            <a:r>
              <a:rPr lang="en-US" sz="160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+mj-lt"/>
              </a:rPr>
              <a:t>yazılmış</a:t>
            </a:r>
            <a:r>
              <a:rPr lang="en-US" sz="160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+mj-lt"/>
              </a:rPr>
              <a:t>ve</a:t>
            </a:r>
            <a:r>
              <a:rPr lang="en-US" sz="1600" dirty="0">
                <a:solidFill>
                  <a:srgbClr val="222222"/>
                </a:solidFill>
                <a:effectLst/>
                <a:latin typeface="+mj-lt"/>
              </a:rPr>
              <a:t> Python </a:t>
            </a:r>
            <a:r>
              <a:rPr lang="en-US" sz="1600" dirty="0" err="1">
                <a:solidFill>
                  <a:srgbClr val="222222"/>
                </a:solidFill>
                <a:effectLst/>
                <a:latin typeface="+mj-lt"/>
              </a:rPr>
              <a:t>geliştirme</a:t>
            </a:r>
            <a:r>
              <a:rPr lang="en-US" sz="160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+mj-lt"/>
              </a:rPr>
              <a:t>için</a:t>
            </a:r>
            <a:r>
              <a:rPr lang="en-US" sz="160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+mj-lt"/>
              </a:rPr>
              <a:t>kullanabileceğiniz</a:t>
            </a:r>
            <a:r>
              <a:rPr lang="en-US" sz="1600" dirty="0">
                <a:solidFill>
                  <a:srgbClr val="222222"/>
                </a:solidFill>
                <a:effectLst/>
                <a:latin typeface="+mj-lt"/>
              </a:rPr>
              <a:t>, </a:t>
            </a:r>
            <a:r>
              <a:rPr lang="en-US" sz="1600" dirty="0" err="1">
                <a:solidFill>
                  <a:srgbClr val="222222"/>
                </a:solidFill>
                <a:effectLst/>
                <a:latin typeface="+mj-lt"/>
              </a:rPr>
              <a:t>açık</a:t>
            </a:r>
            <a:r>
              <a:rPr lang="en-US" sz="160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+mj-lt"/>
              </a:rPr>
              <a:t>kaynak</a:t>
            </a:r>
            <a:r>
              <a:rPr lang="en-US" sz="160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+mj-lt"/>
              </a:rPr>
              <a:t>bir</a:t>
            </a:r>
            <a:r>
              <a:rPr lang="en-US" sz="160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effectLst/>
                <a:latin typeface="+mj-lt"/>
              </a:rPr>
              <a:t>IDE’dir</a:t>
            </a:r>
            <a:r>
              <a:rPr lang="en-US" sz="1600" dirty="0">
                <a:solidFill>
                  <a:srgbClr val="222222"/>
                </a:solidFill>
                <a:effectLst/>
                <a:latin typeface="+mj-lt"/>
              </a:rPr>
              <a:t>.</a:t>
            </a:r>
            <a:r>
              <a:rPr lang="tr-TR" sz="160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Spyder,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gelişmiş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düzenleme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,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etkileşimli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test,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hata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ayıklama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ve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iç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gözlem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özellikleriyle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 Python 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dili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için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güçlü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bir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etkileşimli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geliştirme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ortamıdır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. Spyder, NumPy,</a:t>
            </a:r>
            <a:r>
              <a:rPr lang="tr-TR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matplotlib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gibi</a:t>
            </a:r>
            <a:r>
              <a:rPr lang="tr-TR" sz="1600" dirty="0">
                <a:solidFill>
                  <a:srgbClr val="292929"/>
                </a:solidFill>
                <a:latin typeface="+mj-lt"/>
              </a:rPr>
              <a:t> p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ython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k</a:t>
            </a:r>
            <a:r>
              <a:rPr lang="tr-TR" sz="1600" dirty="0" err="1">
                <a:solidFill>
                  <a:srgbClr val="292929"/>
                </a:solidFill>
                <a:effectLst/>
                <a:latin typeface="+mj-lt"/>
              </a:rPr>
              <a:t>üyüphanelerin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desteği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sayesinde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 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sayısal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bir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hesaplama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292929"/>
                </a:solidFill>
                <a:effectLst/>
                <a:latin typeface="+mj-lt"/>
              </a:rPr>
              <a:t>ortamıdır</a:t>
            </a:r>
            <a:r>
              <a:rPr lang="en-US" sz="1600" dirty="0">
                <a:solidFill>
                  <a:srgbClr val="292929"/>
                </a:solidFill>
                <a:effectLst/>
                <a:latin typeface="+mj-lt"/>
              </a:rPr>
              <a:t>.</a:t>
            </a:r>
            <a:endParaRPr lang="en-US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7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4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5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B9D72B8-AB0E-4624-81B5-47A69DD7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5881"/>
            <a:ext cx="9144000" cy="1114484"/>
          </a:xfrm>
        </p:spPr>
        <p:txBody>
          <a:bodyPr>
            <a:normAutofit/>
          </a:bodyPr>
          <a:lstStyle/>
          <a:p>
            <a:r>
              <a:rPr lang="tr-TR" dirty="0" err="1"/>
              <a:t>Opencv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BCE071D-7292-44AD-B6D6-EA36C59B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3701"/>
            <a:ext cx="9144000" cy="2450062"/>
          </a:xfrm>
        </p:spPr>
        <p:txBody>
          <a:bodyPr>
            <a:noAutofit/>
          </a:bodyPr>
          <a:lstStyle/>
          <a:p>
            <a:pPr algn="l"/>
            <a:r>
              <a:rPr lang="en-US" sz="1600" b="0" i="0" dirty="0">
                <a:solidFill>
                  <a:srgbClr val="292929"/>
                </a:solidFill>
                <a:effectLst/>
                <a:latin typeface="+mj-lt"/>
              </a:rPr>
              <a:t>OpenCV, </a:t>
            </a:r>
            <a:r>
              <a:rPr lang="tr-TR" sz="1600" dirty="0">
                <a:solidFill>
                  <a:srgbClr val="292929"/>
                </a:solidFill>
                <a:latin typeface="+mj-lt"/>
              </a:rPr>
              <a:t>g</a:t>
            </a:r>
            <a:r>
              <a:rPr lang="en-US" sz="1600" b="0" i="0" dirty="0" err="1">
                <a:solidFill>
                  <a:srgbClr val="292929"/>
                </a:solidFill>
                <a:effectLst/>
                <a:latin typeface="+mj-lt"/>
              </a:rPr>
              <a:t>örüntü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92929"/>
                </a:solidFill>
                <a:effectLst/>
                <a:latin typeface="+mj-lt"/>
              </a:rPr>
              <a:t>işleme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92929"/>
                </a:solidFill>
                <a:effectLst/>
                <a:latin typeface="+mj-lt"/>
              </a:rPr>
              <a:t>ve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tr-TR" sz="1600" dirty="0">
                <a:solidFill>
                  <a:srgbClr val="292929"/>
                </a:solidFill>
                <a:latin typeface="+mj-lt"/>
              </a:rPr>
              <a:t>b</a:t>
            </a:r>
            <a:r>
              <a:rPr lang="en-US" sz="1600" b="0" i="0" dirty="0" err="1">
                <a:solidFill>
                  <a:srgbClr val="292929"/>
                </a:solidFill>
                <a:effectLst/>
                <a:latin typeface="+mj-lt"/>
              </a:rPr>
              <a:t>ilgisayarla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tr-TR" sz="1600" dirty="0">
                <a:solidFill>
                  <a:srgbClr val="292929"/>
                </a:solidFill>
                <a:latin typeface="+mj-lt"/>
              </a:rPr>
              <a:t>g</a:t>
            </a:r>
            <a:r>
              <a:rPr lang="en-US" sz="1600" b="0" i="0" dirty="0" err="1">
                <a:solidFill>
                  <a:srgbClr val="292929"/>
                </a:solidFill>
                <a:effectLst/>
                <a:latin typeface="+mj-lt"/>
              </a:rPr>
              <a:t>örme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92929"/>
                </a:solidFill>
                <a:effectLst/>
                <a:latin typeface="+mj-lt"/>
              </a:rPr>
              <a:t>için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tr-TR" sz="1600" dirty="0">
                <a:solidFill>
                  <a:srgbClr val="292929"/>
                </a:solidFill>
                <a:latin typeface="+mj-lt"/>
              </a:rPr>
              <a:t>kullanılan açık kaynak kodlu bir kütüphanedir.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OpenCV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kütüphanesi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içerisinde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görüntü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işlemeye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ve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makine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öğrenmesine</a:t>
            </a:r>
            <a:r>
              <a:rPr lang="tr-TR" sz="16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yönelik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2500’den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fazla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algoritma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bulunmaktadır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. </a:t>
            </a:r>
            <a:endParaRPr lang="tr-TR" sz="16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Bu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algoritmalar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ile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yüz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tanıma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nesneleri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ayırt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etme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insan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hareketlerini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tespit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edebilme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nesne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sınıflandırma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plaka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tanıma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üç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boyutlu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görüntü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üzerinde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işlem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yapabilme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görüntü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karşılaştırma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optik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karakter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tanımlama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gibi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işlemler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rahatlıkla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yapılabilmektedir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  <a:endParaRPr lang="en-US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tr-TR" sz="1600" dirty="0">
                <a:solidFill>
                  <a:srgbClr val="292929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65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4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5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B9D72B8-AB0E-4624-81B5-47A69DD7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5881"/>
            <a:ext cx="9144000" cy="1114484"/>
          </a:xfrm>
        </p:spPr>
        <p:txBody>
          <a:bodyPr>
            <a:normAutofit/>
          </a:bodyPr>
          <a:lstStyle/>
          <a:p>
            <a:r>
              <a:rPr lang="tr-TR" dirty="0" err="1"/>
              <a:t>Opencv</a:t>
            </a:r>
            <a:r>
              <a:rPr lang="tr-TR" dirty="0"/>
              <a:t> – </a:t>
            </a:r>
            <a:r>
              <a:rPr lang="tr-TR" dirty="0" err="1"/>
              <a:t>Haar</a:t>
            </a:r>
            <a:r>
              <a:rPr lang="tr-TR" dirty="0"/>
              <a:t> </a:t>
            </a:r>
            <a:r>
              <a:rPr lang="tr-TR" dirty="0" err="1"/>
              <a:t>Cascade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BCE071D-7292-44AD-B6D6-EA36C59B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3701"/>
            <a:ext cx="9144000" cy="2450062"/>
          </a:xfrm>
        </p:spPr>
        <p:txBody>
          <a:bodyPr>
            <a:noAutofit/>
          </a:bodyPr>
          <a:lstStyle/>
          <a:p>
            <a:pPr algn="l"/>
            <a:r>
              <a:rPr lang="en-US" sz="1600" dirty="0" err="1">
                <a:latin typeface="+mj-lt"/>
              </a:rPr>
              <a:t>Haar</a:t>
            </a:r>
            <a:r>
              <a:rPr lang="en-US" sz="1600" dirty="0">
                <a:latin typeface="+mj-lt"/>
              </a:rPr>
              <a:t>-cascade </a:t>
            </a:r>
            <a:r>
              <a:rPr lang="en-US" sz="1600" dirty="0" err="1">
                <a:latin typeface="+mj-lt"/>
              </a:rPr>
              <a:t>sınıflandırıcı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algoritması</a:t>
            </a:r>
            <a:r>
              <a:rPr lang="en-US" sz="1600" dirty="0">
                <a:latin typeface="+mj-lt"/>
              </a:rPr>
              <a:t>; </a:t>
            </a:r>
            <a:r>
              <a:rPr lang="en-US" sz="1600" dirty="0" err="1">
                <a:latin typeface="+mj-lt"/>
              </a:rPr>
              <a:t>dijital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bir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resim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ya</a:t>
            </a:r>
            <a:r>
              <a:rPr lang="en-US" sz="1600" dirty="0">
                <a:latin typeface="+mj-lt"/>
              </a:rPr>
              <a:t> da video </a:t>
            </a:r>
            <a:r>
              <a:rPr lang="en-US" sz="1600" dirty="0" err="1">
                <a:latin typeface="+mj-lt"/>
              </a:rPr>
              <a:t>karesi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içerisinde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bulunan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belirli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bir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nesnenin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tespit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edilmesi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amacıyla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kullanılmaktadır</a:t>
            </a:r>
            <a:r>
              <a:rPr lang="en-US" sz="1600" dirty="0">
                <a:latin typeface="+mj-lt"/>
              </a:rPr>
              <a:t>. </a:t>
            </a:r>
            <a:endParaRPr lang="tr-TR" sz="1600" dirty="0">
              <a:latin typeface="+mj-lt"/>
            </a:endParaRPr>
          </a:p>
          <a:p>
            <a:pPr algn="l"/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Sınıflandırıcı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önce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belirli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örneklerle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eğitilir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sonrasında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nesne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algılanır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.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İste</a:t>
            </a:r>
            <a:r>
              <a:rPr lang="tr-TR" sz="1600" dirty="0" err="1">
                <a:solidFill>
                  <a:srgbClr val="000000"/>
                </a:solidFill>
                <a:effectLst/>
                <a:latin typeface="+mj-lt"/>
              </a:rPr>
              <a:t>nilen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herhangi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nesneyi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eğitim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sonunda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sınıflandırıcıya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tanıtıp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algılatabilir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takip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ettirebilirsiniz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3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DFCB88EA-DE12-4C7C-BA02-6D75A5F33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8" y="1336319"/>
            <a:ext cx="11447076" cy="36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C4C922DE-6544-4A13-B100-C6428AA1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68" y="1321053"/>
            <a:ext cx="7700264" cy="421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4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49A5016C-E8BD-4BB6-ACAF-200680ADF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4" y="2205591"/>
            <a:ext cx="11538725" cy="23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9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4451B9E-EEB5-4EEF-8512-552582A8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21" y="1858321"/>
            <a:ext cx="7723157" cy="34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18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0.6"/>
</p:tagLst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</TotalTime>
  <Words>241</Words>
  <Application>Microsoft Office PowerPoint</Application>
  <PresentationFormat>Geniş ekran</PresentationFormat>
  <Paragraphs>17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 SUNUMU  </vt:lpstr>
      <vt:lpstr>Anaconda</vt:lpstr>
      <vt:lpstr>Spyder </vt:lpstr>
      <vt:lpstr>Opencv</vt:lpstr>
      <vt:lpstr>Opencv – Haar Cascade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Mühendisliği Dersi 6. Uygulama Ödevi  Bilgisayar Destekli Yazılım Mühendisliği (CASE) Araç ve Ortamları  </dc:title>
  <dc:creator>Sıla Yıldırım</dc:creator>
  <cp:lastModifiedBy>Sıla Yıldırım</cp:lastModifiedBy>
  <cp:revision>67</cp:revision>
  <dcterms:created xsi:type="dcterms:W3CDTF">2021-06-01T15:30:04Z</dcterms:created>
  <dcterms:modified xsi:type="dcterms:W3CDTF">2021-08-27T10:49:12Z</dcterms:modified>
</cp:coreProperties>
</file>