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3" r:id="rId5"/>
    <p:sldId id="262" r:id="rId6"/>
    <p:sldId id="258" r:id="rId7"/>
    <p:sldId id="260" r:id="rId8"/>
    <p:sldId id="264" r:id="rId9"/>
    <p:sldId id="270" r:id="rId10"/>
    <p:sldId id="265" r:id="rId11"/>
    <p:sldId id="271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00000"/>
    <a:srgbClr val="4472C4"/>
    <a:srgbClr val="EBECED"/>
    <a:srgbClr val="F8F9FA"/>
    <a:srgbClr val="0D223F"/>
    <a:srgbClr val="FFFFFF"/>
    <a:srgbClr val="1F3353"/>
    <a:srgbClr val="23395D"/>
    <a:srgbClr val="454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62" d="100"/>
          <a:sy n="62" d="100"/>
        </p:scale>
        <p:origin x="10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Planilha_do_Microsoft_Excel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Planilha_do_Microsoft_Excel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23395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5AF-463E-A8D0-36706BB8593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AF-463E-A8D0-36706BB8593B}"/>
              </c:ext>
            </c:extLst>
          </c:dPt>
          <c:cat>
            <c:strRef>
              <c:f>Planilha1!$A$2:$A$3</c:f>
              <c:strCache>
                <c:ptCount val="2"/>
                <c:pt idx="0">
                  <c:v>Público</c:v>
                </c:pt>
                <c:pt idx="1">
                  <c:v>Publicamente Orientado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AF-463E-A8D0-36706BB85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Público</c:v>
                </c:pt>
              </c:strCache>
            </c:strRef>
          </c:tx>
          <c:spPr>
            <a:ln w="28575" cap="rnd">
              <a:solidFill>
                <a:srgbClr val="23395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23395D"/>
                </a:solidFill>
              </a:ln>
              <a:effectLst/>
            </c:spPr>
          </c:marker>
          <c:cat>
            <c:numRef>
              <c:f>Planilha1!$A$2:$A$10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Planilha1!$B$2:$B$10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  <c:pt idx="5">
                  <c:v>13</c:v>
                </c:pt>
                <c:pt idx="6">
                  <c:v>20</c:v>
                </c:pt>
                <c:pt idx="7">
                  <c:v>22</c:v>
                </c:pt>
                <c:pt idx="8">
                  <c:v>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A35-4207-9251-17B9A9457B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Publicamente orientado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cat>
            <c:numRef>
              <c:f>Planilha1!$A$2:$A$10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Planilha1!$C$2:$C$10</c:f>
              <c:numCache>
                <c:formatCode>General</c:formatCode>
                <c:ptCount val="9"/>
                <c:pt idx="0">
                  <c:v>6</c:v>
                </c:pt>
                <c:pt idx="1">
                  <c:v>8</c:v>
                </c:pt>
                <c:pt idx="2">
                  <c:v>20</c:v>
                </c:pt>
                <c:pt idx="3">
                  <c:v>9</c:v>
                </c:pt>
                <c:pt idx="4">
                  <c:v>7</c:v>
                </c:pt>
                <c:pt idx="5">
                  <c:v>18</c:v>
                </c:pt>
                <c:pt idx="6">
                  <c:v>40</c:v>
                </c:pt>
                <c:pt idx="7">
                  <c:v>55</c:v>
                </c:pt>
                <c:pt idx="8">
                  <c:v>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A35-4207-9251-17B9A9457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4199776"/>
        <c:axId val="-314199232"/>
      </c:lineChart>
      <c:catAx>
        <c:axId val="-31419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199232"/>
        <c:crosses val="autoZero"/>
        <c:auto val="1"/>
        <c:lblAlgn val="ctr"/>
        <c:lblOffset val="100"/>
        <c:noMultiLvlLbl val="0"/>
      </c:catAx>
      <c:valAx>
        <c:axId val="-3141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19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Público</c:v>
                </c:pt>
              </c:strCache>
            </c:strRef>
          </c:tx>
          <c:spPr>
            <a:solidFill>
              <a:srgbClr val="23395D"/>
            </a:solidFill>
            <a:ln>
              <a:solidFill>
                <a:srgbClr val="23395D"/>
              </a:solidFill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Eficiência Energética</c:v>
                </c:pt>
                <c:pt idx="1">
                  <c:v>Energias fósseis: petróleo, gás natural e carvão mineral</c:v>
                </c:pt>
                <c:pt idx="2">
                  <c:v>Fontes de energias renováveis</c:v>
                </c:pt>
                <c:pt idx="3">
                  <c:v>Outras tecnologias elétricas e de armazenamento</c:v>
                </c:pt>
                <c:pt idx="4">
                  <c:v>Outras tecnologias transversais</c:v>
                </c:pt>
                <c:pt idx="5">
                  <c:v>demais tecnologias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  <c:pt idx="5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EC-49DF-9E1B-E12087496C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Publicamente orientado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Eficiência Energética</c:v>
                </c:pt>
                <c:pt idx="1">
                  <c:v>Energias fósseis: petróleo, gás natural e carvão mineral</c:v>
                </c:pt>
                <c:pt idx="2">
                  <c:v>Fontes de energias renováveis</c:v>
                </c:pt>
                <c:pt idx="3">
                  <c:v>Outras tecnologias elétricas e de armazenamento</c:v>
                </c:pt>
                <c:pt idx="4">
                  <c:v>Outras tecnologias transversais</c:v>
                </c:pt>
                <c:pt idx="5">
                  <c:v>demais tecnologias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6</c:v>
                </c:pt>
                <c:pt idx="1">
                  <c:v>8</c:v>
                </c:pt>
                <c:pt idx="2">
                  <c:v>20</c:v>
                </c:pt>
                <c:pt idx="3">
                  <c:v>9</c:v>
                </c:pt>
                <c:pt idx="4">
                  <c:v>7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4EC-49DF-9E1B-E12087496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14198144"/>
        <c:axId val="-314202496"/>
      </c:barChart>
      <c:catAx>
        <c:axId val="-31419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202496"/>
        <c:crosses val="autoZero"/>
        <c:auto val="1"/>
        <c:lblAlgn val="ctr"/>
        <c:lblOffset val="100"/>
        <c:noMultiLvlLbl val="0"/>
      </c:catAx>
      <c:valAx>
        <c:axId val="-31420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19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B-70CB-4CBB-8E86-135378F60DBF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70CB-4CBB-8E86-135378F60DBF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70CB-4CBB-8E86-135378F60DBF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70CB-4CBB-8E86-135378F60DBF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70CB-4CBB-8E86-135378F60DBF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70CB-4CBB-8E86-135378F60DBF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70CB-4CBB-8E86-135378F60DBF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70CB-4CBB-8E86-135378F60DBF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70CB-4CBB-8E86-135378F60DBF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9-70CB-4CBB-8E86-135378F60DBF}"/>
              </c:ext>
            </c:extLst>
          </c:dPt>
          <c:dPt>
            <c:idx val="5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1-70CB-4CBB-8E86-135378F60DBF}"/>
              </c:ext>
            </c:extLst>
          </c:dPt>
          <c:dPt>
            <c:idx val="6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6-70CB-4CBB-8E86-135378F60DBF}"/>
              </c:ext>
            </c:extLst>
          </c:dPt>
          <c:dPt>
            <c:idx val="7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70CB-4CBB-8E86-135378F60DBF}"/>
              </c:ext>
            </c:extLst>
          </c:dPt>
          <c:dPt>
            <c:idx val="8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4-70CB-4CBB-8E86-135378F60DBF}"/>
              </c:ext>
            </c:extLst>
          </c:dPt>
          <c:dPt>
            <c:idx val="10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F-70CB-4CBB-8E86-135378F60DBF}"/>
              </c:ext>
            </c:extLst>
          </c:dPt>
          <c:dPt>
            <c:idx val="1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8-70CB-4CBB-8E86-135378F60DBF}"/>
              </c:ext>
            </c:extLst>
          </c:dPt>
          <c:dPt>
            <c:idx val="12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70CB-4CBB-8E86-135378F60DBF}"/>
              </c:ext>
            </c:extLst>
          </c:dPt>
          <c:dPt>
            <c:idx val="12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70CB-4CBB-8E86-135378F60DBF}"/>
              </c:ext>
            </c:extLst>
          </c:dPt>
          <c:dPt>
            <c:idx val="13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70CB-4CBB-8E86-135378F60DBF}"/>
              </c:ext>
            </c:extLst>
          </c:dPt>
          <c:dPt>
            <c:idx val="14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0CB-4CBB-8E86-135378F60DBF}"/>
              </c:ext>
            </c:extLst>
          </c:dPt>
          <c:dPt>
            <c:idx val="14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7-70CB-4CBB-8E86-135378F60DBF}"/>
              </c:ext>
            </c:extLst>
          </c:dPt>
          <c:dPt>
            <c:idx val="15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0CB-4CBB-8E86-135378F60DBF}"/>
              </c:ext>
            </c:extLst>
          </c:dPt>
          <c:dPt>
            <c:idx val="16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0CB-4CBB-8E86-135378F60DBF}"/>
              </c:ext>
            </c:extLst>
          </c:dPt>
          <c:dPt>
            <c:idx val="17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70CB-4CBB-8E86-135378F60DBF}"/>
              </c:ext>
            </c:extLst>
          </c:dPt>
          <c:dPt>
            <c:idx val="17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E-70CB-4CBB-8E86-135378F60DBF}"/>
              </c:ext>
            </c:extLst>
          </c:dPt>
          <c:dPt>
            <c:idx val="18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5-70CB-4CBB-8E86-135378F60DBF}"/>
              </c:ext>
            </c:extLst>
          </c:dPt>
          <c:dPt>
            <c:idx val="19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70CB-4CBB-8E86-135378F60DBF}"/>
              </c:ext>
            </c:extLst>
          </c:dPt>
          <c:dPt>
            <c:idx val="19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70CB-4CBB-8E86-135378F60DBF}"/>
              </c:ext>
            </c:extLst>
          </c:dPt>
          <c:dPt>
            <c:idx val="20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70CB-4CBB-8E86-135378F60DBF}"/>
              </c:ext>
            </c:extLst>
          </c:dPt>
          <c:dPt>
            <c:idx val="2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70CB-4CBB-8E86-135378F60DBF}"/>
              </c:ext>
            </c:extLst>
          </c:dPt>
          <c:dPt>
            <c:idx val="21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3-70CB-4CBB-8E86-135378F60DBF}"/>
              </c:ext>
            </c:extLst>
          </c:dPt>
          <c:dPt>
            <c:idx val="23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2-70CB-4CBB-8E86-135378F60DBF}"/>
              </c:ext>
            </c:extLst>
          </c:dPt>
          <c:dPt>
            <c:idx val="24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70CB-4CBB-8E86-135378F60DBF}"/>
              </c:ext>
            </c:extLst>
          </c:dPt>
          <c:dPt>
            <c:idx val="25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0CB-4CBB-8E86-135378F60DBF}"/>
              </c:ext>
            </c:extLst>
          </c:dPt>
          <c:dPt>
            <c:idx val="26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70CB-4CBB-8E86-135378F60DBF}"/>
              </c:ext>
            </c:extLst>
          </c:dPt>
          <c:dPt>
            <c:idx val="30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70CB-4CBB-8E86-135378F60DBF}"/>
              </c:ext>
            </c:extLst>
          </c:dPt>
          <c:dPt>
            <c:idx val="30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70CB-4CBB-8E86-135378F60DBF}"/>
              </c:ext>
            </c:extLst>
          </c:dPt>
          <c:dPt>
            <c:idx val="3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70CB-4CBB-8E86-135378F60DBF}"/>
              </c:ext>
            </c:extLst>
          </c:dPt>
          <c:dPt>
            <c:idx val="32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0-70CB-4CBB-8E86-135378F60DBF}"/>
              </c:ext>
            </c:extLst>
          </c:dPt>
          <c:dPt>
            <c:idx val="33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0CB-4CBB-8E86-135378F60DBF}"/>
              </c:ext>
            </c:extLst>
          </c:dPt>
          <c:xVal>
            <c:numRef>
              <c:f>Planilha1!$A$2:$A$340</c:f>
              <c:numCache>
                <c:formatCode>General</c:formatCode>
                <c:ptCount val="339"/>
                <c:pt idx="0">
                  <c:v>87</c:v>
                </c:pt>
                <c:pt idx="1">
                  <c:v>33</c:v>
                </c:pt>
                <c:pt idx="2">
                  <c:v>37</c:v>
                </c:pt>
                <c:pt idx="3">
                  <c:v>95</c:v>
                </c:pt>
                <c:pt idx="4">
                  <c:v>58</c:v>
                </c:pt>
                <c:pt idx="5">
                  <c:v>13</c:v>
                </c:pt>
                <c:pt idx="6">
                  <c:v>6</c:v>
                </c:pt>
                <c:pt idx="7">
                  <c:v>53</c:v>
                </c:pt>
                <c:pt idx="8">
                  <c:v>88</c:v>
                </c:pt>
                <c:pt idx="9">
                  <c:v>7</c:v>
                </c:pt>
                <c:pt idx="10">
                  <c:v>16</c:v>
                </c:pt>
                <c:pt idx="11">
                  <c:v>2</c:v>
                </c:pt>
                <c:pt idx="12">
                  <c:v>97</c:v>
                </c:pt>
                <c:pt idx="13">
                  <c:v>51</c:v>
                </c:pt>
                <c:pt idx="14">
                  <c:v>29</c:v>
                </c:pt>
                <c:pt idx="15">
                  <c:v>85</c:v>
                </c:pt>
                <c:pt idx="16">
                  <c:v>73</c:v>
                </c:pt>
                <c:pt idx="17">
                  <c:v>90</c:v>
                </c:pt>
                <c:pt idx="18">
                  <c:v>63</c:v>
                </c:pt>
                <c:pt idx="19">
                  <c:v>78</c:v>
                </c:pt>
                <c:pt idx="20">
                  <c:v>93</c:v>
                </c:pt>
                <c:pt idx="21">
                  <c:v>28</c:v>
                </c:pt>
                <c:pt idx="22">
                  <c:v>33</c:v>
                </c:pt>
                <c:pt idx="23">
                  <c:v>43</c:v>
                </c:pt>
                <c:pt idx="24">
                  <c:v>71</c:v>
                </c:pt>
                <c:pt idx="25">
                  <c:v>78</c:v>
                </c:pt>
                <c:pt idx="26">
                  <c:v>5</c:v>
                </c:pt>
                <c:pt idx="27">
                  <c:v>34</c:v>
                </c:pt>
                <c:pt idx="28">
                  <c:v>64</c:v>
                </c:pt>
                <c:pt idx="29">
                  <c:v>36</c:v>
                </c:pt>
                <c:pt idx="30">
                  <c:v>42</c:v>
                </c:pt>
                <c:pt idx="31">
                  <c:v>94</c:v>
                </c:pt>
                <c:pt idx="32">
                  <c:v>4</c:v>
                </c:pt>
                <c:pt idx="33">
                  <c:v>30</c:v>
                </c:pt>
                <c:pt idx="34">
                  <c:v>27</c:v>
                </c:pt>
                <c:pt idx="35">
                  <c:v>71</c:v>
                </c:pt>
                <c:pt idx="36">
                  <c:v>25</c:v>
                </c:pt>
                <c:pt idx="37">
                  <c:v>82</c:v>
                </c:pt>
                <c:pt idx="38">
                  <c:v>24</c:v>
                </c:pt>
                <c:pt idx="39">
                  <c:v>23</c:v>
                </c:pt>
                <c:pt idx="40">
                  <c:v>17</c:v>
                </c:pt>
                <c:pt idx="41">
                  <c:v>71</c:v>
                </c:pt>
                <c:pt idx="42">
                  <c:v>88</c:v>
                </c:pt>
                <c:pt idx="43">
                  <c:v>30</c:v>
                </c:pt>
                <c:pt idx="44">
                  <c:v>27</c:v>
                </c:pt>
                <c:pt idx="45">
                  <c:v>80</c:v>
                </c:pt>
                <c:pt idx="46">
                  <c:v>11</c:v>
                </c:pt>
                <c:pt idx="47">
                  <c:v>35</c:v>
                </c:pt>
                <c:pt idx="48">
                  <c:v>63</c:v>
                </c:pt>
                <c:pt idx="49">
                  <c:v>43</c:v>
                </c:pt>
                <c:pt idx="50">
                  <c:v>21</c:v>
                </c:pt>
                <c:pt idx="51">
                  <c:v>85</c:v>
                </c:pt>
                <c:pt idx="52">
                  <c:v>21</c:v>
                </c:pt>
                <c:pt idx="53">
                  <c:v>92</c:v>
                </c:pt>
                <c:pt idx="54">
                  <c:v>47</c:v>
                </c:pt>
                <c:pt idx="55">
                  <c:v>80</c:v>
                </c:pt>
                <c:pt idx="56">
                  <c:v>38</c:v>
                </c:pt>
                <c:pt idx="57">
                  <c:v>100</c:v>
                </c:pt>
                <c:pt idx="58">
                  <c:v>43</c:v>
                </c:pt>
                <c:pt idx="59">
                  <c:v>85</c:v>
                </c:pt>
                <c:pt idx="60">
                  <c:v>29</c:v>
                </c:pt>
                <c:pt idx="61">
                  <c:v>75</c:v>
                </c:pt>
                <c:pt idx="62">
                  <c:v>89</c:v>
                </c:pt>
                <c:pt idx="63">
                  <c:v>95</c:v>
                </c:pt>
                <c:pt idx="64">
                  <c:v>31</c:v>
                </c:pt>
                <c:pt idx="65">
                  <c:v>96</c:v>
                </c:pt>
                <c:pt idx="66">
                  <c:v>57</c:v>
                </c:pt>
                <c:pt idx="67">
                  <c:v>1</c:v>
                </c:pt>
                <c:pt idx="68">
                  <c:v>11</c:v>
                </c:pt>
                <c:pt idx="69">
                  <c:v>100</c:v>
                </c:pt>
                <c:pt idx="70">
                  <c:v>36</c:v>
                </c:pt>
                <c:pt idx="71">
                  <c:v>66</c:v>
                </c:pt>
                <c:pt idx="72">
                  <c:v>53</c:v>
                </c:pt>
                <c:pt idx="73">
                  <c:v>15</c:v>
                </c:pt>
                <c:pt idx="74">
                  <c:v>93</c:v>
                </c:pt>
                <c:pt idx="75">
                  <c:v>89</c:v>
                </c:pt>
                <c:pt idx="76">
                  <c:v>48</c:v>
                </c:pt>
                <c:pt idx="77">
                  <c:v>19</c:v>
                </c:pt>
                <c:pt idx="78">
                  <c:v>63</c:v>
                </c:pt>
                <c:pt idx="79">
                  <c:v>21</c:v>
                </c:pt>
                <c:pt idx="80">
                  <c:v>9</c:v>
                </c:pt>
                <c:pt idx="81">
                  <c:v>30</c:v>
                </c:pt>
                <c:pt idx="82">
                  <c:v>66</c:v>
                </c:pt>
                <c:pt idx="83">
                  <c:v>84</c:v>
                </c:pt>
                <c:pt idx="84">
                  <c:v>48</c:v>
                </c:pt>
                <c:pt idx="85">
                  <c:v>39</c:v>
                </c:pt>
                <c:pt idx="86">
                  <c:v>94</c:v>
                </c:pt>
                <c:pt idx="87">
                  <c:v>18</c:v>
                </c:pt>
                <c:pt idx="88">
                  <c:v>69</c:v>
                </c:pt>
                <c:pt idx="89">
                  <c:v>32</c:v>
                </c:pt>
                <c:pt idx="90">
                  <c:v>67</c:v>
                </c:pt>
                <c:pt idx="91">
                  <c:v>75</c:v>
                </c:pt>
                <c:pt idx="92">
                  <c:v>3</c:v>
                </c:pt>
                <c:pt idx="93">
                  <c:v>50</c:v>
                </c:pt>
                <c:pt idx="94">
                  <c:v>68</c:v>
                </c:pt>
                <c:pt idx="95">
                  <c:v>18</c:v>
                </c:pt>
                <c:pt idx="96">
                  <c:v>91</c:v>
                </c:pt>
                <c:pt idx="97">
                  <c:v>95</c:v>
                </c:pt>
                <c:pt idx="98">
                  <c:v>70</c:v>
                </c:pt>
                <c:pt idx="99">
                  <c:v>14</c:v>
                </c:pt>
                <c:pt idx="100">
                  <c:v>7</c:v>
                </c:pt>
                <c:pt idx="101">
                  <c:v>14</c:v>
                </c:pt>
                <c:pt idx="102">
                  <c:v>68</c:v>
                </c:pt>
                <c:pt idx="103">
                  <c:v>73</c:v>
                </c:pt>
                <c:pt idx="104">
                  <c:v>42</c:v>
                </c:pt>
                <c:pt idx="105">
                  <c:v>17</c:v>
                </c:pt>
                <c:pt idx="106">
                  <c:v>79</c:v>
                </c:pt>
                <c:pt idx="107">
                  <c:v>38</c:v>
                </c:pt>
                <c:pt idx="108">
                  <c:v>69</c:v>
                </c:pt>
                <c:pt idx="109">
                  <c:v>63</c:v>
                </c:pt>
                <c:pt idx="110">
                  <c:v>30</c:v>
                </c:pt>
                <c:pt idx="111">
                  <c:v>20</c:v>
                </c:pt>
                <c:pt idx="112">
                  <c:v>92</c:v>
                </c:pt>
                <c:pt idx="113">
                  <c:v>22</c:v>
                </c:pt>
                <c:pt idx="114">
                  <c:v>87</c:v>
                </c:pt>
                <c:pt idx="115">
                  <c:v>26</c:v>
                </c:pt>
                <c:pt idx="116">
                  <c:v>88</c:v>
                </c:pt>
                <c:pt idx="117">
                  <c:v>29</c:v>
                </c:pt>
                <c:pt idx="118">
                  <c:v>64</c:v>
                </c:pt>
                <c:pt idx="119">
                  <c:v>1</c:v>
                </c:pt>
                <c:pt idx="120">
                  <c:v>16</c:v>
                </c:pt>
                <c:pt idx="121">
                  <c:v>95</c:v>
                </c:pt>
                <c:pt idx="122">
                  <c:v>46</c:v>
                </c:pt>
                <c:pt idx="123">
                  <c:v>46</c:v>
                </c:pt>
                <c:pt idx="124">
                  <c:v>91</c:v>
                </c:pt>
                <c:pt idx="125">
                  <c:v>80</c:v>
                </c:pt>
                <c:pt idx="126">
                  <c:v>22</c:v>
                </c:pt>
                <c:pt idx="127">
                  <c:v>45</c:v>
                </c:pt>
                <c:pt idx="128">
                  <c:v>43</c:v>
                </c:pt>
                <c:pt idx="129">
                  <c:v>10</c:v>
                </c:pt>
                <c:pt idx="130">
                  <c:v>79</c:v>
                </c:pt>
                <c:pt idx="131">
                  <c:v>34</c:v>
                </c:pt>
                <c:pt idx="132">
                  <c:v>98</c:v>
                </c:pt>
                <c:pt idx="133">
                  <c:v>100</c:v>
                </c:pt>
                <c:pt idx="134">
                  <c:v>22</c:v>
                </c:pt>
                <c:pt idx="135">
                  <c:v>86</c:v>
                </c:pt>
                <c:pt idx="136">
                  <c:v>73</c:v>
                </c:pt>
                <c:pt idx="137">
                  <c:v>6</c:v>
                </c:pt>
                <c:pt idx="138">
                  <c:v>94</c:v>
                </c:pt>
                <c:pt idx="139">
                  <c:v>4</c:v>
                </c:pt>
                <c:pt idx="140">
                  <c:v>81</c:v>
                </c:pt>
                <c:pt idx="141">
                  <c:v>40</c:v>
                </c:pt>
                <c:pt idx="142">
                  <c:v>52</c:v>
                </c:pt>
                <c:pt idx="143">
                  <c:v>96</c:v>
                </c:pt>
                <c:pt idx="144">
                  <c:v>16</c:v>
                </c:pt>
                <c:pt idx="145">
                  <c:v>37</c:v>
                </c:pt>
                <c:pt idx="146">
                  <c:v>85</c:v>
                </c:pt>
                <c:pt idx="147">
                  <c:v>78</c:v>
                </c:pt>
                <c:pt idx="148">
                  <c:v>66</c:v>
                </c:pt>
                <c:pt idx="149">
                  <c:v>62</c:v>
                </c:pt>
                <c:pt idx="150">
                  <c:v>75</c:v>
                </c:pt>
                <c:pt idx="151">
                  <c:v>73</c:v>
                </c:pt>
                <c:pt idx="152">
                  <c:v>72</c:v>
                </c:pt>
                <c:pt idx="153">
                  <c:v>16</c:v>
                </c:pt>
                <c:pt idx="154">
                  <c:v>16</c:v>
                </c:pt>
                <c:pt idx="155">
                  <c:v>47</c:v>
                </c:pt>
                <c:pt idx="156">
                  <c:v>28</c:v>
                </c:pt>
                <c:pt idx="157">
                  <c:v>45</c:v>
                </c:pt>
                <c:pt idx="158">
                  <c:v>30</c:v>
                </c:pt>
                <c:pt idx="159">
                  <c:v>97</c:v>
                </c:pt>
                <c:pt idx="160">
                  <c:v>92</c:v>
                </c:pt>
                <c:pt idx="161">
                  <c:v>27</c:v>
                </c:pt>
                <c:pt idx="162">
                  <c:v>72</c:v>
                </c:pt>
                <c:pt idx="163">
                  <c:v>92</c:v>
                </c:pt>
                <c:pt idx="164">
                  <c:v>72</c:v>
                </c:pt>
                <c:pt idx="165">
                  <c:v>4</c:v>
                </c:pt>
                <c:pt idx="166">
                  <c:v>92</c:v>
                </c:pt>
                <c:pt idx="167">
                  <c:v>47</c:v>
                </c:pt>
                <c:pt idx="168">
                  <c:v>2</c:v>
                </c:pt>
                <c:pt idx="169">
                  <c:v>64</c:v>
                </c:pt>
                <c:pt idx="170">
                  <c:v>60</c:v>
                </c:pt>
                <c:pt idx="171">
                  <c:v>65</c:v>
                </c:pt>
                <c:pt idx="172">
                  <c:v>34</c:v>
                </c:pt>
                <c:pt idx="173">
                  <c:v>11</c:v>
                </c:pt>
                <c:pt idx="174">
                  <c:v>8</c:v>
                </c:pt>
                <c:pt idx="175">
                  <c:v>1</c:v>
                </c:pt>
                <c:pt idx="176">
                  <c:v>16</c:v>
                </c:pt>
                <c:pt idx="177">
                  <c:v>87</c:v>
                </c:pt>
                <c:pt idx="178">
                  <c:v>12</c:v>
                </c:pt>
                <c:pt idx="179">
                  <c:v>84</c:v>
                </c:pt>
                <c:pt idx="180">
                  <c:v>4</c:v>
                </c:pt>
                <c:pt idx="181">
                  <c:v>36</c:v>
                </c:pt>
                <c:pt idx="182">
                  <c:v>81</c:v>
                </c:pt>
                <c:pt idx="183">
                  <c:v>43</c:v>
                </c:pt>
                <c:pt idx="184">
                  <c:v>43</c:v>
                </c:pt>
                <c:pt idx="185">
                  <c:v>65</c:v>
                </c:pt>
                <c:pt idx="186">
                  <c:v>67</c:v>
                </c:pt>
                <c:pt idx="187">
                  <c:v>27</c:v>
                </c:pt>
                <c:pt idx="188">
                  <c:v>9</c:v>
                </c:pt>
                <c:pt idx="189">
                  <c:v>10</c:v>
                </c:pt>
                <c:pt idx="190">
                  <c:v>95</c:v>
                </c:pt>
                <c:pt idx="191">
                  <c:v>90</c:v>
                </c:pt>
                <c:pt idx="192">
                  <c:v>10</c:v>
                </c:pt>
                <c:pt idx="193">
                  <c:v>9</c:v>
                </c:pt>
                <c:pt idx="194">
                  <c:v>91</c:v>
                </c:pt>
                <c:pt idx="195">
                  <c:v>1</c:v>
                </c:pt>
                <c:pt idx="196">
                  <c:v>22</c:v>
                </c:pt>
                <c:pt idx="197">
                  <c:v>6</c:v>
                </c:pt>
                <c:pt idx="198">
                  <c:v>34</c:v>
                </c:pt>
                <c:pt idx="199">
                  <c:v>14</c:v>
                </c:pt>
                <c:pt idx="200">
                  <c:v>93</c:v>
                </c:pt>
                <c:pt idx="201">
                  <c:v>56</c:v>
                </c:pt>
                <c:pt idx="202">
                  <c:v>84</c:v>
                </c:pt>
                <c:pt idx="203">
                  <c:v>67</c:v>
                </c:pt>
                <c:pt idx="204">
                  <c:v>61</c:v>
                </c:pt>
                <c:pt idx="205">
                  <c:v>27</c:v>
                </c:pt>
                <c:pt idx="206">
                  <c:v>83</c:v>
                </c:pt>
                <c:pt idx="207">
                  <c:v>62</c:v>
                </c:pt>
                <c:pt idx="208">
                  <c:v>92</c:v>
                </c:pt>
                <c:pt idx="209">
                  <c:v>26</c:v>
                </c:pt>
                <c:pt idx="210">
                  <c:v>25</c:v>
                </c:pt>
                <c:pt idx="211">
                  <c:v>74</c:v>
                </c:pt>
                <c:pt idx="212">
                  <c:v>81</c:v>
                </c:pt>
                <c:pt idx="213">
                  <c:v>62</c:v>
                </c:pt>
                <c:pt idx="214">
                  <c:v>73</c:v>
                </c:pt>
                <c:pt idx="215">
                  <c:v>48</c:v>
                </c:pt>
                <c:pt idx="216">
                  <c:v>76</c:v>
                </c:pt>
                <c:pt idx="217">
                  <c:v>70</c:v>
                </c:pt>
                <c:pt idx="218">
                  <c:v>22</c:v>
                </c:pt>
                <c:pt idx="219">
                  <c:v>59</c:v>
                </c:pt>
                <c:pt idx="220">
                  <c:v>69</c:v>
                </c:pt>
                <c:pt idx="221">
                  <c:v>92</c:v>
                </c:pt>
                <c:pt idx="222">
                  <c:v>15</c:v>
                </c:pt>
                <c:pt idx="223">
                  <c:v>32</c:v>
                </c:pt>
                <c:pt idx="224">
                  <c:v>61</c:v>
                </c:pt>
                <c:pt idx="225">
                  <c:v>10</c:v>
                </c:pt>
                <c:pt idx="226">
                  <c:v>64</c:v>
                </c:pt>
                <c:pt idx="227">
                  <c:v>17</c:v>
                </c:pt>
                <c:pt idx="228">
                  <c:v>10</c:v>
                </c:pt>
                <c:pt idx="229">
                  <c:v>66</c:v>
                </c:pt>
                <c:pt idx="230">
                  <c:v>5</c:v>
                </c:pt>
                <c:pt idx="231">
                  <c:v>86</c:v>
                </c:pt>
                <c:pt idx="232">
                  <c:v>50</c:v>
                </c:pt>
                <c:pt idx="233">
                  <c:v>90</c:v>
                </c:pt>
                <c:pt idx="234">
                  <c:v>1</c:v>
                </c:pt>
                <c:pt idx="235">
                  <c:v>19</c:v>
                </c:pt>
                <c:pt idx="236">
                  <c:v>46</c:v>
                </c:pt>
                <c:pt idx="237">
                  <c:v>46</c:v>
                </c:pt>
                <c:pt idx="238">
                  <c:v>92</c:v>
                </c:pt>
                <c:pt idx="239">
                  <c:v>20</c:v>
                </c:pt>
                <c:pt idx="240">
                  <c:v>91</c:v>
                </c:pt>
                <c:pt idx="241">
                  <c:v>90</c:v>
                </c:pt>
                <c:pt idx="242">
                  <c:v>4</c:v>
                </c:pt>
                <c:pt idx="243">
                  <c:v>27</c:v>
                </c:pt>
                <c:pt idx="244">
                  <c:v>76</c:v>
                </c:pt>
                <c:pt idx="245">
                  <c:v>68</c:v>
                </c:pt>
                <c:pt idx="246">
                  <c:v>76</c:v>
                </c:pt>
                <c:pt idx="247">
                  <c:v>62</c:v>
                </c:pt>
                <c:pt idx="248">
                  <c:v>40</c:v>
                </c:pt>
                <c:pt idx="249">
                  <c:v>96</c:v>
                </c:pt>
                <c:pt idx="250">
                  <c:v>56</c:v>
                </c:pt>
                <c:pt idx="251">
                  <c:v>94</c:v>
                </c:pt>
                <c:pt idx="252">
                  <c:v>52</c:v>
                </c:pt>
                <c:pt idx="253">
                  <c:v>62</c:v>
                </c:pt>
                <c:pt idx="254">
                  <c:v>11</c:v>
                </c:pt>
                <c:pt idx="255">
                  <c:v>60</c:v>
                </c:pt>
                <c:pt idx="256">
                  <c:v>48</c:v>
                </c:pt>
                <c:pt idx="257">
                  <c:v>30</c:v>
                </c:pt>
                <c:pt idx="258">
                  <c:v>78</c:v>
                </c:pt>
                <c:pt idx="259">
                  <c:v>93</c:v>
                </c:pt>
                <c:pt idx="260">
                  <c:v>56</c:v>
                </c:pt>
                <c:pt idx="261">
                  <c:v>89</c:v>
                </c:pt>
                <c:pt idx="262">
                  <c:v>50</c:v>
                </c:pt>
                <c:pt idx="263">
                  <c:v>93</c:v>
                </c:pt>
                <c:pt idx="264">
                  <c:v>78</c:v>
                </c:pt>
                <c:pt idx="265">
                  <c:v>91</c:v>
                </c:pt>
                <c:pt idx="266">
                  <c:v>21</c:v>
                </c:pt>
                <c:pt idx="267">
                  <c:v>32</c:v>
                </c:pt>
                <c:pt idx="268">
                  <c:v>72</c:v>
                </c:pt>
                <c:pt idx="269">
                  <c:v>75</c:v>
                </c:pt>
                <c:pt idx="270">
                  <c:v>6</c:v>
                </c:pt>
                <c:pt idx="271">
                  <c:v>45</c:v>
                </c:pt>
                <c:pt idx="272">
                  <c:v>20</c:v>
                </c:pt>
                <c:pt idx="273">
                  <c:v>40</c:v>
                </c:pt>
                <c:pt idx="274">
                  <c:v>75</c:v>
                </c:pt>
                <c:pt idx="275">
                  <c:v>61</c:v>
                </c:pt>
                <c:pt idx="276">
                  <c:v>62</c:v>
                </c:pt>
                <c:pt idx="277">
                  <c:v>3</c:v>
                </c:pt>
                <c:pt idx="278">
                  <c:v>17</c:v>
                </c:pt>
                <c:pt idx="279">
                  <c:v>68</c:v>
                </c:pt>
                <c:pt idx="280">
                  <c:v>21</c:v>
                </c:pt>
                <c:pt idx="281">
                  <c:v>63</c:v>
                </c:pt>
                <c:pt idx="282">
                  <c:v>26</c:v>
                </c:pt>
                <c:pt idx="283">
                  <c:v>81</c:v>
                </c:pt>
                <c:pt idx="284">
                  <c:v>84</c:v>
                </c:pt>
                <c:pt idx="285">
                  <c:v>53</c:v>
                </c:pt>
                <c:pt idx="286">
                  <c:v>68</c:v>
                </c:pt>
                <c:pt idx="287">
                  <c:v>44</c:v>
                </c:pt>
                <c:pt idx="288">
                  <c:v>33</c:v>
                </c:pt>
                <c:pt idx="289">
                  <c:v>38</c:v>
                </c:pt>
                <c:pt idx="290">
                  <c:v>63</c:v>
                </c:pt>
                <c:pt idx="291">
                  <c:v>87</c:v>
                </c:pt>
                <c:pt idx="292">
                  <c:v>26</c:v>
                </c:pt>
                <c:pt idx="293">
                  <c:v>68</c:v>
                </c:pt>
                <c:pt idx="294">
                  <c:v>89</c:v>
                </c:pt>
                <c:pt idx="295">
                  <c:v>44</c:v>
                </c:pt>
                <c:pt idx="296">
                  <c:v>12</c:v>
                </c:pt>
                <c:pt idx="297">
                  <c:v>29</c:v>
                </c:pt>
                <c:pt idx="298">
                  <c:v>59</c:v>
                </c:pt>
                <c:pt idx="299">
                  <c:v>52</c:v>
                </c:pt>
                <c:pt idx="300">
                  <c:v>16</c:v>
                </c:pt>
                <c:pt idx="301">
                  <c:v>96</c:v>
                </c:pt>
                <c:pt idx="302">
                  <c:v>57</c:v>
                </c:pt>
                <c:pt idx="303">
                  <c:v>18</c:v>
                </c:pt>
                <c:pt idx="304">
                  <c:v>47</c:v>
                </c:pt>
                <c:pt idx="305">
                  <c:v>3</c:v>
                </c:pt>
                <c:pt idx="306">
                  <c:v>89</c:v>
                </c:pt>
                <c:pt idx="307">
                  <c:v>36</c:v>
                </c:pt>
                <c:pt idx="308">
                  <c:v>84</c:v>
                </c:pt>
                <c:pt idx="309">
                  <c:v>7</c:v>
                </c:pt>
                <c:pt idx="310">
                  <c:v>90</c:v>
                </c:pt>
                <c:pt idx="311">
                  <c:v>3</c:v>
                </c:pt>
                <c:pt idx="312">
                  <c:v>7</c:v>
                </c:pt>
                <c:pt idx="313">
                  <c:v>58</c:v>
                </c:pt>
                <c:pt idx="314">
                  <c:v>81</c:v>
                </c:pt>
                <c:pt idx="315">
                  <c:v>48</c:v>
                </c:pt>
                <c:pt idx="316">
                  <c:v>23</c:v>
                </c:pt>
                <c:pt idx="317">
                  <c:v>93</c:v>
                </c:pt>
                <c:pt idx="318">
                  <c:v>35</c:v>
                </c:pt>
                <c:pt idx="319">
                  <c:v>15</c:v>
                </c:pt>
                <c:pt idx="320">
                  <c:v>8</c:v>
                </c:pt>
                <c:pt idx="321">
                  <c:v>9</c:v>
                </c:pt>
                <c:pt idx="322">
                  <c:v>46</c:v>
                </c:pt>
                <c:pt idx="323">
                  <c:v>76</c:v>
                </c:pt>
                <c:pt idx="324">
                  <c:v>19</c:v>
                </c:pt>
                <c:pt idx="325">
                  <c:v>63</c:v>
                </c:pt>
                <c:pt idx="326">
                  <c:v>13</c:v>
                </c:pt>
                <c:pt idx="327">
                  <c:v>79</c:v>
                </c:pt>
                <c:pt idx="328">
                  <c:v>24</c:v>
                </c:pt>
                <c:pt idx="329">
                  <c:v>38</c:v>
                </c:pt>
                <c:pt idx="330">
                  <c:v>17</c:v>
                </c:pt>
                <c:pt idx="331">
                  <c:v>90</c:v>
                </c:pt>
                <c:pt idx="332">
                  <c:v>67</c:v>
                </c:pt>
                <c:pt idx="333">
                  <c:v>75</c:v>
                </c:pt>
                <c:pt idx="334">
                  <c:v>40</c:v>
                </c:pt>
                <c:pt idx="335">
                  <c:v>43</c:v>
                </c:pt>
                <c:pt idx="336">
                  <c:v>42</c:v>
                </c:pt>
                <c:pt idx="337">
                  <c:v>57</c:v>
                </c:pt>
                <c:pt idx="338">
                  <c:v>74</c:v>
                </c:pt>
              </c:numCache>
            </c:numRef>
          </c:xVal>
          <c:yVal>
            <c:numRef>
              <c:f>Planilha1!$B$2:$B$340</c:f>
              <c:numCache>
                <c:formatCode>General</c:formatCode>
                <c:ptCount val="339"/>
                <c:pt idx="0">
                  <c:v>98</c:v>
                </c:pt>
                <c:pt idx="1">
                  <c:v>94</c:v>
                </c:pt>
                <c:pt idx="2">
                  <c:v>35</c:v>
                </c:pt>
                <c:pt idx="3">
                  <c:v>43</c:v>
                </c:pt>
                <c:pt idx="4">
                  <c:v>19</c:v>
                </c:pt>
                <c:pt idx="5">
                  <c:v>90</c:v>
                </c:pt>
                <c:pt idx="6">
                  <c:v>4</c:v>
                </c:pt>
                <c:pt idx="7">
                  <c:v>68</c:v>
                </c:pt>
                <c:pt idx="8">
                  <c:v>46</c:v>
                </c:pt>
                <c:pt idx="9">
                  <c:v>15</c:v>
                </c:pt>
                <c:pt idx="10">
                  <c:v>89</c:v>
                </c:pt>
                <c:pt idx="11">
                  <c:v>98</c:v>
                </c:pt>
                <c:pt idx="12">
                  <c:v>50</c:v>
                </c:pt>
                <c:pt idx="13">
                  <c:v>95</c:v>
                </c:pt>
                <c:pt idx="14">
                  <c:v>95</c:v>
                </c:pt>
                <c:pt idx="15">
                  <c:v>42</c:v>
                </c:pt>
                <c:pt idx="16">
                  <c:v>68</c:v>
                </c:pt>
                <c:pt idx="17">
                  <c:v>60</c:v>
                </c:pt>
                <c:pt idx="18">
                  <c:v>93</c:v>
                </c:pt>
                <c:pt idx="19">
                  <c:v>6</c:v>
                </c:pt>
                <c:pt idx="20">
                  <c:v>6</c:v>
                </c:pt>
                <c:pt idx="21">
                  <c:v>68</c:v>
                </c:pt>
                <c:pt idx="22">
                  <c:v>51</c:v>
                </c:pt>
                <c:pt idx="23">
                  <c:v>55</c:v>
                </c:pt>
                <c:pt idx="24">
                  <c:v>37</c:v>
                </c:pt>
                <c:pt idx="25">
                  <c:v>40</c:v>
                </c:pt>
                <c:pt idx="26">
                  <c:v>85</c:v>
                </c:pt>
                <c:pt idx="27">
                  <c:v>34</c:v>
                </c:pt>
                <c:pt idx="28">
                  <c:v>4</c:v>
                </c:pt>
                <c:pt idx="29">
                  <c:v>89</c:v>
                </c:pt>
                <c:pt idx="30">
                  <c:v>9</c:v>
                </c:pt>
                <c:pt idx="31">
                  <c:v>53</c:v>
                </c:pt>
                <c:pt idx="32">
                  <c:v>12</c:v>
                </c:pt>
                <c:pt idx="33">
                  <c:v>19</c:v>
                </c:pt>
                <c:pt idx="34">
                  <c:v>9</c:v>
                </c:pt>
                <c:pt idx="35">
                  <c:v>96</c:v>
                </c:pt>
                <c:pt idx="36">
                  <c:v>48</c:v>
                </c:pt>
                <c:pt idx="37">
                  <c:v>68</c:v>
                </c:pt>
                <c:pt idx="38">
                  <c:v>88</c:v>
                </c:pt>
                <c:pt idx="39">
                  <c:v>82</c:v>
                </c:pt>
                <c:pt idx="40">
                  <c:v>47</c:v>
                </c:pt>
                <c:pt idx="41">
                  <c:v>95</c:v>
                </c:pt>
                <c:pt idx="42">
                  <c:v>5</c:v>
                </c:pt>
                <c:pt idx="43">
                  <c:v>44</c:v>
                </c:pt>
                <c:pt idx="44">
                  <c:v>38</c:v>
                </c:pt>
                <c:pt idx="45">
                  <c:v>95</c:v>
                </c:pt>
                <c:pt idx="46">
                  <c:v>53</c:v>
                </c:pt>
                <c:pt idx="47">
                  <c:v>18</c:v>
                </c:pt>
                <c:pt idx="48">
                  <c:v>69</c:v>
                </c:pt>
                <c:pt idx="49">
                  <c:v>75</c:v>
                </c:pt>
                <c:pt idx="50">
                  <c:v>100</c:v>
                </c:pt>
                <c:pt idx="51">
                  <c:v>43</c:v>
                </c:pt>
                <c:pt idx="52">
                  <c:v>13</c:v>
                </c:pt>
                <c:pt idx="53">
                  <c:v>17</c:v>
                </c:pt>
                <c:pt idx="54">
                  <c:v>91</c:v>
                </c:pt>
                <c:pt idx="55">
                  <c:v>75</c:v>
                </c:pt>
                <c:pt idx="56">
                  <c:v>89</c:v>
                </c:pt>
                <c:pt idx="57">
                  <c:v>33</c:v>
                </c:pt>
                <c:pt idx="58">
                  <c:v>29</c:v>
                </c:pt>
                <c:pt idx="59">
                  <c:v>23</c:v>
                </c:pt>
                <c:pt idx="60">
                  <c:v>87</c:v>
                </c:pt>
                <c:pt idx="61">
                  <c:v>7</c:v>
                </c:pt>
                <c:pt idx="62">
                  <c:v>87</c:v>
                </c:pt>
                <c:pt idx="63">
                  <c:v>38</c:v>
                </c:pt>
                <c:pt idx="64">
                  <c:v>61</c:v>
                </c:pt>
                <c:pt idx="65">
                  <c:v>25</c:v>
                </c:pt>
                <c:pt idx="66">
                  <c:v>90</c:v>
                </c:pt>
                <c:pt idx="67">
                  <c:v>71</c:v>
                </c:pt>
                <c:pt idx="68">
                  <c:v>27</c:v>
                </c:pt>
                <c:pt idx="69">
                  <c:v>26</c:v>
                </c:pt>
                <c:pt idx="70">
                  <c:v>38</c:v>
                </c:pt>
                <c:pt idx="71">
                  <c:v>70</c:v>
                </c:pt>
                <c:pt idx="72">
                  <c:v>23</c:v>
                </c:pt>
                <c:pt idx="73">
                  <c:v>72</c:v>
                </c:pt>
                <c:pt idx="74">
                  <c:v>13</c:v>
                </c:pt>
                <c:pt idx="75">
                  <c:v>68</c:v>
                </c:pt>
                <c:pt idx="76">
                  <c:v>29</c:v>
                </c:pt>
                <c:pt idx="77">
                  <c:v>44</c:v>
                </c:pt>
                <c:pt idx="78">
                  <c:v>44</c:v>
                </c:pt>
                <c:pt idx="79">
                  <c:v>7</c:v>
                </c:pt>
                <c:pt idx="80">
                  <c:v>1</c:v>
                </c:pt>
                <c:pt idx="81">
                  <c:v>100</c:v>
                </c:pt>
                <c:pt idx="82">
                  <c:v>40</c:v>
                </c:pt>
                <c:pt idx="83">
                  <c:v>90</c:v>
                </c:pt>
                <c:pt idx="84">
                  <c:v>95</c:v>
                </c:pt>
                <c:pt idx="85">
                  <c:v>54</c:v>
                </c:pt>
                <c:pt idx="86">
                  <c:v>25</c:v>
                </c:pt>
                <c:pt idx="87">
                  <c:v>60</c:v>
                </c:pt>
                <c:pt idx="88">
                  <c:v>3</c:v>
                </c:pt>
                <c:pt idx="89">
                  <c:v>58</c:v>
                </c:pt>
                <c:pt idx="90">
                  <c:v>75</c:v>
                </c:pt>
                <c:pt idx="91">
                  <c:v>92</c:v>
                </c:pt>
                <c:pt idx="92">
                  <c:v>22</c:v>
                </c:pt>
                <c:pt idx="93">
                  <c:v>20</c:v>
                </c:pt>
                <c:pt idx="94">
                  <c:v>65</c:v>
                </c:pt>
                <c:pt idx="95">
                  <c:v>38</c:v>
                </c:pt>
                <c:pt idx="96">
                  <c:v>47</c:v>
                </c:pt>
                <c:pt idx="97">
                  <c:v>4</c:v>
                </c:pt>
                <c:pt idx="98">
                  <c:v>55</c:v>
                </c:pt>
                <c:pt idx="99">
                  <c:v>36</c:v>
                </c:pt>
                <c:pt idx="100">
                  <c:v>43</c:v>
                </c:pt>
                <c:pt idx="101">
                  <c:v>35</c:v>
                </c:pt>
                <c:pt idx="102">
                  <c:v>97</c:v>
                </c:pt>
                <c:pt idx="103">
                  <c:v>16</c:v>
                </c:pt>
                <c:pt idx="104">
                  <c:v>92</c:v>
                </c:pt>
                <c:pt idx="105">
                  <c:v>88</c:v>
                </c:pt>
                <c:pt idx="106">
                  <c:v>78</c:v>
                </c:pt>
                <c:pt idx="107">
                  <c:v>99</c:v>
                </c:pt>
                <c:pt idx="108">
                  <c:v>77</c:v>
                </c:pt>
                <c:pt idx="109">
                  <c:v>59</c:v>
                </c:pt>
                <c:pt idx="110">
                  <c:v>39</c:v>
                </c:pt>
                <c:pt idx="111">
                  <c:v>57</c:v>
                </c:pt>
                <c:pt idx="112">
                  <c:v>97</c:v>
                </c:pt>
                <c:pt idx="113">
                  <c:v>8</c:v>
                </c:pt>
                <c:pt idx="114">
                  <c:v>90</c:v>
                </c:pt>
                <c:pt idx="115">
                  <c:v>11</c:v>
                </c:pt>
                <c:pt idx="116">
                  <c:v>64</c:v>
                </c:pt>
                <c:pt idx="117">
                  <c:v>66</c:v>
                </c:pt>
                <c:pt idx="118">
                  <c:v>34</c:v>
                </c:pt>
                <c:pt idx="119">
                  <c:v>5</c:v>
                </c:pt>
                <c:pt idx="120">
                  <c:v>44</c:v>
                </c:pt>
                <c:pt idx="121">
                  <c:v>12</c:v>
                </c:pt>
                <c:pt idx="122">
                  <c:v>81</c:v>
                </c:pt>
                <c:pt idx="123">
                  <c:v>61</c:v>
                </c:pt>
                <c:pt idx="124">
                  <c:v>64</c:v>
                </c:pt>
                <c:pt idx="125">
                  <c:v>82</c:v>
                </c:pt>
                <c:pt idx="126">
                  <c:v>62</c:v>
                </c:pt>
                <c:pt idx="127">
                  <c:v>55</c:v>
                </c:pt>
                <c:pt idx="128">
                  <c:v>23</c:v>
                </c:pt>
                <c:pt idx="129">
                  <c:v>71</c:v>
                </c:pt>
                <c:pt idx="130">
                  <c:v>64</c:v>
                </c:pt>
                <c:pt idx="131">
                  <c:v>55</c:v>
                </c:pt>
                <c:pt idx="132">
                  <c:v>85</c:v>
                </c:pt>
                <c:pt idx="133">
                  <c:v>87</c:v>
                </c:pt>
                <c:pt idx="134">
                  <c:v>10</c:v>
                </c:pt>
                <c:pt idx="135">
                  <c:v>25</c:v>
                </c:pt>
                <c:pt idx="136">
                  <c:v>87</c:v>
                </c:pt>
                <c:pt idx="137">
                  <c:v>93</c:v>
                </c:pt>
                <c:pt idx="138">
                  <c:v>62</c:v>
                </c:pt>
                <c:pt idx="139">
                  <c:v>20</c:v>
                </c:pt>
                <c:pt idx="140">
                  <c:v>55</c:v>
                </c:pt>
                <c:pt idx="141">
                  <c:v>86</c:v>
                </c:pt>
                <c:pt idx="142">
                  <c:v>71</c:v>
                </c:pt>
                <c:pt idx="143">
                  <c:v>34</c:v>
                </c:pt>
                <c:pt idx="144">
                  <c:v>85</c:v>
                </c:pt>
                <c:pt idx="145">
                  <c:v>57</c:v>
                </c:pt>
                <c:pt idx="146">
                  <c:v>52</c:v>
                </c:pt>
                <c:pt idx="147">
                  <c:v>44</c:v>
                </c:pt>
                <c:pt idx="148">
                  <c:v>65</c:v>
                </c:pt>
                <c:pt idx="149">
                  <c:v>63</c:v>
                </c:pt>
                <c:pt idx="150">
                  <c:v>79</c:v>
                </c:pt>
                <c:pt idx="151">
                  <c:v>8</c:v>
                </c:pt>
                <c:pt idx="152">
                  <c:v>74</c:v>
                </c:pt>
                <c:pt idx="153">
                  <c:v>70</c:v>
                </c:pt>
                <c:pt idx="154">
                  <c:v>33</c:v>
                </c:pt>
                <c:pt idx="155">
                  <c:v>11</c:v>
                </c:pt>
                <c:pt idx="156">
                  <c:v>66</c:v>
                </c:pt>
                <c:pt idx="157">
                  <c:v>82</c:v>
                </c:pt>
                <c:pt idx="158">
                  <c:v>39</c:v>
                </c:pt>
                <c:pt idx="159">
                  <c:v>72</c:v>
                </c:pt>
                <c:pt idx="160">
                  <c:v>9</c:v>
                </c:pt>
                <c:pt idx="161">
                  <c:v>67</c:v>
                </c:pt>
                <c:pt idx="162">
                  <c:v>40</c:v>
                </c:pt>
                <c:pt idx="163">
                  <c:v>92</c:v>
                </c:pt>
                <c:pt idx="164">
                  <c:v>25</c:v>
                </c:pt>
                <c:pt idx="165">
                  <c:v>98</c:v>
                </c:pt>
                <c:pt idx="166">
                  <c:v>58</c:v>
                </c:pt>
                <c:pt idx="167">
                  <c:v>71</c:v>
                </c:pt>
                <c:pt idx="168">
                  <c:v>41</c:v>
                </c:pt>
                <c:pt idx="169">
                  <c:v>25</c:v>
                </c:pt>
                <c:pt idx="170">
                  <c:v>20</c:v>
                </c:pt>
                <c:pt idx="171">
                  <c:v>2</c:v>
                </c:pt>
                <c:pt idx="172">
                  <c:v>18</c:v>
                </c:pt>
                <c:pt idx="173">
                  <c:v>59</c:v>
                </c:pt>
                <c:pt idx="174">
                  <c:v>58</c:v>
                </c:pt>
                <c:pt idx="175">
                  <c:v>100</c:v>
                </c:pt>
                <c:pt idx="176">
                  <c:v>41</c:v>
                </c:pt>
                <c:pt idx="177">
                  <c:v>92</c:v>
                </c:pt>
                <c:pt idx="178">
                  <c:v>81</c:v>
                </c:pt>
                <c:pt idx="179">
                  <c:v>44</c:v>
                </c:pt>
                <c:pt idx="180">
                  <c:v>28</c:v>
                </c:pt>
                <c:pt idx="181">
                  <c:v>23</c:v>
                </c:pt>
                <c:pt idx="182">
                  <c:v>67</c:v>
                </c:pt>
                <c:pt idx="183">
                  <c:v>31</c:v>
                </c:pt>
                <c:pt idx="184">
                  <c:v>72</c:v>
                </c:pt>
                <c:pt idx="185">
                  <c:v>26</c:v>
                </c:pt>
                <c:pt idx="186">
                  <c:v>34</c:v>
                </c:pt>
                <c:pt idx="187">
                  <c:v>97</c:v>
                </c:pt>
                <c:pt idx="188">
                  <c:v>70</c:v>
                </c:pt>
                <c:pt idx="189">
                  <c:v>59</c:v>
                </c:pt>
                <c:pt idx="190">
                  <c:v>65</c:v>
                </c:pt>
                <c:pt idx="191">
                  <c:v>16</c:v>
                </c:pt>
                <c:pt idx="192">
                  <c:v>94</c:v>
                </c:pt>
                <c:pt idx="193">
                  <c:v>13</c:v>
                </c:pt>
                <c:pt idx="194">
                  <c:v>18</c:v>
                </c:pt>
                <c:pt idx="195">
                  <c:v>16</c:v>
                </c:pt>
                <c:pt idx="196">
                  <c:v>14</c:v>
                </c:pt>
                <c:pt idx="197">
                  <c:v>77</c:v>
                </c:pt>
                <c:pt idx="198">
                  <c:v>5</c:v>
                </c:pt>
                <c:pt idx="199">
                  <c:v>82</c:v>
                </c:pt>
                <c:pt idx="200">
                  <c:v>8</c:v>
                </c:pt>
                <c:pt idx="201">
                  <c:v>32</c:v>
                </c:pt>
                <c:pt idx="202">
                  <c:v>71</c:v>
                </c:pt>
                <c:pt idx="203">
                  <c:v>7</c:v>
                </c:pt>
                <c:pt idx="204">
                  <c:v>44</c:v>
                </c:pt>
                <c:pt idx="205">
                  <c:v>33</c:v>
                </c:pt>
                <c:pt idx="206">
                  <c:v>81</c:v>
                </c:pt>
                <c:pt idx="207">
                  <c:v>40</c:v>
                </c:pt>
                <c:pt idx="208">
                  <c:v>23</c:v>
                </c:pt>
                <c:pt idx="209">
                  <c:v>100</c:v>
                </c:pt>
                <c:pt idx="210">
                  <c:v>73</c:v>
                </c:pt>
                <c:pt idx="211">
                  <c:v>15</c:v>
                </c:pt>
                <c:pt idx="212">
                  <c:v>5</c:v>
                </c:pt>
                <c:pt idx="213">
                  <c:v>81</c:v>
                </c:pt>
                <c:pt idx="214">
                  <c:v>81</c:v>
                </c:pt>
                <c:pt idx="215">
                  <c:v>22</c:v>
                </c:pt>
                <c:pt idx="216">
                  <c:v>99</c:v>
                </c:pt>
                <c:pt idx="217">
                  <c:v>25</c:v>
                </c:pt>
                <c:pt idx="218">
                  <c:v>37</c:v>
                </c:pt>
                <c:pt idx="219">
                  <c:v>88</c:v>
                </c:pt>
                <c:pt idx="220">
                  <c:v>88</c:v>
                </c:pt>
                <c:pt idx="221">
                  <c:v>66</c:v>
                </c:pt>
                <c:pt idx="222">
                  <c:v>32</c:v>
                </c:pt>
                <c:pt idx="223">
                  <c:v>12</c:v>
                </c:pt>
                <c:pt idx="224">
                  <c:v>65</c:v>
                </c:pt>
                <c:pt idx="225">
                  <c:v>25</c:v>
                </c:pt>
                <c:pt idx="226">
                  <c:v>5</c:v>
                </c:pt>
                <c:pt idx="227">
                  <c:v>95</c:v>
                </c:pt>
                <c:pt idx="228">
                  <c:v>35</c:v>
                </c:pt>
                <c:pt idx="229">
                  <c:v>37</c:v>
                </c:pt>
                <c:pt idx="230">
                  <c:v>98</c:v>
                </c:pt>
                <c:pt idx="231">
                  <c:v>81</c:v>
                </c:pt>
                <c:pt idx="232">
                  <c:v>36</c:v>
                </c:pt>
                <c:pt idx="233">
                  <c:v>35</c:v>
                </c:pt>
                <c:pt idx="234">
                  <c:v>3</c:v>
                </c:pt>
                <c:pt idx="235">
                  <c:v>58</c:v>
                </c:pt>
                <c:pt idx="236">
                  <c:v>70</c:v>
                </c:pt>
                <c:pt idx="237">
                  <c:v>95</c:v>
                </c:pt>
                <c:pt idx="238">
                  <c:v>63</c:v>
                </c:pt>
                <c:pt idx="239">
                  <c:v>89</c:v>
                </c:pt>
                <c:pt idx="240">
                  <c:v>54</c:v>
                </c:pt>
                <c:pt idx="241">
                  <c:v>16</c:v>
                </c:pt>
                <c:pt idx="242">
                  <c:v>71</c:v>
                </c:pt>
                <c:pt idx="243">
                  <c:v>81</c:v>
                </c:pt>
                <c:pt idx="244">
                  <c:v>70</c:v>
                </c:pt>
                <c:pt idx="245">
                  <c:v>70</c:v>
                </c:pt>
                <c:pt idx="246">
                  <c:v>21</c:v>
                </c:pt>
                <c:pt idx="247">
                  <c:v>63</c:v>
                </c:pt>
                <c:pt idx="248">
                  <c:v>45</c:v>
                </c:pt>
                <c:pt idx="249">
                  <c:v>94</c:v>
                </c:pt>
                <c:pt idx="250">
                  <c:v>42</c:v>
                </c:pt>
                <c:pt idx="251">
                  <c:v>62</c:v>
                </c:pt>
                <c:pt idx="252">
                  <c:v>25</c:v>
                </c:pt>
                <c:pt idx="253">
                  <c:v>44</c:v>
                </c:pt>
                <c:pt idx="254">
                  <c:v>56</c:v>
                </c:pt>
                <c:pt idx="255">
                  <c:v>6</c:v>
                </c:pt>
                <c:pt idx="256">
                  <c:v>72</c:v>
                </c:pt>
                <c:pt idx="257">
                  <c:v>48</c:v>
                </c:pt>
                <c:pt idx="258">
                  <c:v>83</c:v>
                </c:pt>
                <c:pt idx="259">
                  <c:v>3</c:v>
                </c:pt>
                <c:pt idx="260">
                  <c:v>33</c:v>
                </c:pt>
                <c:pt idx="261">
                  <c:v>88</c:v>
                </c:pt>
                <c:pt idx="262">
                  <c:v>51</c:v>
                </c:pt>
                <c:pt idx="263">
                  <c:v>87</c:v>
                </c:pt>
                <c:pt idx="264">
                  <c:v>68</c:v>
                </c:pt>
                <c:pt idx="265">
                  <c:v>92</c:v>
                </c:pt>
                <c:pt idx="266">
                  <c:v>66</c:v>
                </c:pt>
                <c:pt idx="267">
                  <c:v>52</c:v>
                </c:pt>
                <c:pt idx="268">
                  <c:v>9</c:v>
                </c:pt>
                <c:pt idx="269">
                  <c:v>39</c:v>
                </c:pt>
                <c:pt idx="270">
                  <c:v>5</c:v>
                </c:pt>
                <c:pt idx="271">
                  <c:v>98</c:v>
                </c:pt>
                <c:pt idx="272">
                  <c:v>9</c:v>
                </c:pt>
                <c:pt idx="273">
                  <c:v>62</c:v>
                </c:pt>
                <c:pt idx="274">
                  <c:v>44</c:v>
                </c:pt>
                <c:pt idx="275">
                  <c:v>63</c:v>
                </c:pt>
                <c:pt idx="276">
                  <c:v>83</c:v>
                </c:pt>
                <c:pt idx="277">
                  <c:v>95</c:v>
                </c:pt>
                <c:pt idx="278">
                  <c:v>4</c:v>
                </c:pt>
                <c:pt idx="279">
                  <c:v>53</c:v>
                </c:pt>
                <c:pt idx="280">
                  <c:v>10</c:v>
                </c:pt>
                <c:pt idx="281">
                  <c:v>99</c:v>
                </c:pt>
                <c:pt idx="282">
                  <c:v>99</c:v>
                </c:pt>
                <c:pt idx="283">
                  <c:v>54</c:v>
                </c:pt>
                <c:pt idx="284">
                  <c:v>80</c:v>
                </c:pt>
                <c:pt idx="285">
                  <c:v>10</c:v>
                </c:pt>
                <c:pt idx="286">
                  <c:v>14</c:v>
                </c:pt>
                <c:pt idx="287">
                  <c:v>82</c:v>
                </c:pt>
                <c:pt idx="288">
                  <c:v>64</c:v>
                </c:pt>
                <c:pt idx="289">
                  <c:v>67</c:v>
                </c:pt>
                <c:pt idx="290">
                  <c:v>88</c:v>
                </c:pt>
                <c:pt idx="291">
                  <c:v>62</c:v>
                </c:pt>
                <c:pt idx="292">
                  <c:v>2</c:v>
                </c:pt>
                <c:pt idx="293">
                  <c:v>55</c:v>
                </c:pt>
                <c:pt idx="294">
                  <c:v>85</c:v>
                </c:pt>
                <c:pt idx="295">
                  <c:v>4</c:v>
                </c:pt>
                <c:pt idx="296">
                  <c:v>22</c:v>
                </c:pt>
                <c:pt idx="297">
                  <c:v>73</c:v>
                </c:pt>
                <c:pt idx="298">
                  <c:v>100</c:v>
                </c:pt>
                <c:pt idx="299">
                  <c:v>1</c:v>
                </c:pt>
                <c:pt idx="300">
                  <c:v>4</c:v>
                </c:pt>
                <c:pt idx="301">
                  <c:v>72</c:v>
                </c:pt>
                <c:pt idx="302">
                  <c:v>47</c:v>
                </c:pt>
                <c:pt idx="303">
                  <c:v>76</c:v>
                </c:pt>
                <c:pt idx="304">
                  <c:v>6</c:v>
                </c:pt>
                <c:pt idx="305">
                  <c:v>32</c:v>
                </c:pt>
                <c:pt idx="306">
                  <c:v>10</c:v>
                </c:pt>
                <c:pt idx="307">
                  <c:v>25</c:v>
                </c:pt>
                <c:pt idx="308">
                  <c:v>63</c:v>
                </c:pt>
                <c:pt idx="309">
                  <c:v>79</c:v>
                </c:pt>
                <c:pt idx="310">
                  <c:v>48</c:v>
                </c:pt>
                <c:pt idx="311">
                  <c:v>6</c:v>
                </c:pt>
                <c:pt idx="312">
                  <c:v>85</c:v>
                </c:pt>
                <c:pt idx="313">
                  <c:v>4</c:v>
                </c:pt>
                <c:pt idx="314">
                  <c:v>58</c:v>
                </c:pt>
                <c:pt idx="315">
                  <c:v>17</c:v>
                </c:pt>
                <c:pt idx="316">
                  <c:v>46</c:v>
                </c:pt>
                <c:pt idx="317">
                  <c:v>51</c:v>
                </c:pt>
                <c:pt idx="318">
                  <c:v>17</c:v>
                </c:pt>
                <c:pt idx="319">
                  <c:v>28</c:v>
                </c:pt>
                <c:pt idx="320">
                  <c:v>49</c:v>
                </c:pt>
                <c:pt idx="321">
                  <c:v>64</c:v>
                </c:pt>
                <c:pt idx="322">
                  <c:v>8</c:v>
                </c:pt>
                <c:pt idx="323">
                  <c:v>25</c:v>
                </c:pt>
                <c:pt idx="324">
                  <c:v>90</c:v>
                </c:pt>
                <c:pt idx="325">
                  <c:v>96</c:v>
                </c:pt>
                <c:pt idx="326">
                  <c:v>45</c:v>
                </c:pt>
                <c:pt idx="327">
                  <c:v>61</c:v>
                </c:pt>
                <c:pt idx="328">
                  <c:v>12</c:v>
                </c:pt>
                <c:pt idx="329">
                  <c:v>55</c:v>
                </c:pt>
                <c:pt idx="330">
                  <c:v>63</c:v>
                </c:pt>
                <c:pt idx="331">
                  <c:v>51</c:v>
                </c:pt>
                <c:pt idx="332">
                  <c:v>74</c:v>
                </c:pt>
                <c:pt idx="333">
                  <c:v>100</c:v>
                </c:pt>
                <c:pt idx="334">
                  <c:v>67</c:v>
                </c:pt>
                <c:pt idx="335">
                  <c:v>4</c:v>
                </c:pt>
                <c:pt idx="336">
                  <c:v>3</c:v>
                </c:pt>
                <c:pt idx="337">
                  <c:v>11</c:v>
                </c:pt>
                <c:pt idx="338">
                  <c:v>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CB-4CBB-8E86-135378F60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14201952"/>
        <c:axId val="-314201408"/>
      </c:scatterChart>
      <c:valAx>
        <c:axId val="-31420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201408"/>
        <c:crosses val="autoZero"/>
        <c:crossBetween val="midCat"/>
      </c:valAx>
      <c:valAx>
        <c:axId val="-3142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201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B-70CB-4CBB-8E86-135378F60DBF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70CB-4CBB-8E86-135378F60DBF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70CB-4CBB-8E86-135378F60DBF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70CB-4CBB-8E86-135378F60DBF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70CB-4CBB-8E86-135378F60DBF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70CB-4CBB-8E86-135378F60DBF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70CB-4CBB-8E86-135378F60DBF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70CB-4CBB-8E86-135378F60DBF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70CB-4CBB-8E86-135378F60DBF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9-70CB-4CBB-8E86-135378F60DBF}"/>
              </c:ext>
            </c:extLst>
          </c:dPt>
          <c:dPt>
            <c:idx val="5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1-70CB-4CBB-8E86-135378F60DBF}"/>
              </c:ext>
            </c:extLst>
          </c:dPt>
          <c:dPt>
            <c:idx val="6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6-70CB-4CBB-8E86-135378F60DBF}"/>
              </c:ext>
            </c:extLst>
          </c:dPt>
          <c:dPt>
            <c:idx val="7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70CB-4CBB-8E86-135378F60DBF}"/>
              </c:ext>
            </c:extLst>
          </c:dPt>
          <c:dPt>
            <c:idx val="8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4-70CB-4CBB-8E86-135378F60DBF}"/>
              </c:ext>
            </c:extLst>
          </c:dPt>
          <c:dPt>
            <c:idx val="10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F-70CB-4CBB-8E86-135378F60DBF}"/>
              </c:ext>
            </c:extLst>
          </c:dPt>
          <c:dPt>
            <c:idx val="1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8-70CB-4CBB-8E86-135378F60DBF}"/>
              </c:ext>
            </c:extLst>
          </c:dPt>
          <c:dPt>
            <c:idx val="12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70CB-4CBB-8E86-135378F60DBF}"/>
              </c:ext>
            </c:extLst>
          </c:dPt>
          <c:dPt>
            <c:idx val="12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70CB-4CBB-8E86-135378F60DBF}"/>
              </c:ext>
            </c:extLst>
          </c:dPt>
          <c:dPt>
            <c:idx val="13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70CB-4CBB-8E86-135378F60DBF}"/>
              </c:ext>
            </c:extLst>
          </c:dPt>
          <c:dPt>
            <c:idx val="14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0CB-4CBB-8E86-135378F60DBF}"/>
              </c:ext>
            </c:extLst>
          </c:dPt>
          <c:dPt>
            <c:idx val="14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7-70CB-4CBB-8E86-135378F60DBF}"/>
              </c:ext>
            </c:extLst>
          </c:dPt>
          <c:dPt>
            <c:idx val="15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0CB-4CBB-8E86-135378F60DBF}"/>
              </c:ext>
            </c:extLst>
          </c:dPt>
          <c:dPt>
            <c:idx val="16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0CB-4CBB-8E86-135378F60DBF}"/>
              </c:ext>
            </c:extLst>
          </c:dPt>
          <c:dPt>
            <c:idx val="17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70CB-4CBB-8E86-135378F60DBF}"/>
              </c:ext>
            </c:extLst>
          </c:dPt>
          <c:dPt>
            <c:idx val="17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E-70CB-4CBB-8E86-135378F60DBF}"/>
              </c:ext>
            </c:extLst>
          </c:dPt>
          <c:dPt>
            <c:idx val="18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5-70CB-4CBB-8E86-135378F60DBF}"/>
              </c:ext>
            </c:extLst>
          </c:dPt>
          <c:dPt>
            <c:idx val="19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70CB-4CBB-8E86-135378F60DBF}"/>
              </c:ext>
            </c:extLst>
          </c:dPt>
          <c:dPt>
            <c:idx val="19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70CB-4CBB-8E86-135378F60DBF}"/>
              </c:ext>
            </c:extLst>
          </c:dPt>
          <c:dPt>
            <c:idx val="20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70CB-4CBB-8E86-135378F60DBF}"/>
              </c:ext>
            </c:extLst>
          </c:dPt>
          <c:dPt>
            <c:idx val="2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70CB-4CBB-8E86-135378F60DBF}"/>
              </c:ext>
            </c:extLst>
          </c:dPt>
          <c:dPt>
            <c:idx val="21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3-70CB-4CBB-8E86-135378F60DBF}"/>
              </c:ext>
            </c:extLst>
          </c:dPt>
          <c:dPt>
            <c:idx val="23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2-70CB-4CBB-8E86-135378F60DBF}"/>
              </c:ext>
            </c:extLst>
          </c:dPt>
          <c:dPt>
            <c:idx val="24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70CB-4CBB-8E86-135378F60DBF}"/>
              </c:ext>
            </c:extLst>
          </c:dPt>
          <c:dPt>
            <c:idx val="25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0CB-4CBB-8E86-135378F60DBF}"/>
              </c:ext>
            </c:extLst>
          </c:dPt>
          <c:dPt>
            <c:idx val="26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70CB-4CBB-8E86-135378F60DBF}"/>
              </c:ext>
            </c:extLst>
          </c:dPt>
          <c:dPt>
            <c:idx val="30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70CB-4CBB-8E86-135378F60DBF}"/>
              </c:ext>
            </c:extLst>
          </c:dPt>
          <c:dPt>
            <c:idx val="30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70CB-4CBB-8E86-135378F60DBF}"/>
              </c:ext>
            </c:extLst>
          </c:dPt>
          <c:dPt>
            <c:idx val="3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70CB-4CBB-8E86-135378F60DBF}"/>
              </c:ext>
            </c:extLst>
          </c:dPt>
          <c:dPt>
            <c:idx val="32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0-70CB-4CBB-8E86-135378F60DBF}"/>
              </c:ext>
            </c:extLst>
          </c:dPt>
          <c:dPt>
            <c:idx val="33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0CB-4CBB-8E86-135378F60DBF}"/>
              </c:ext>
            </c:extLst>
          </c:dPt>
          <c:xVal>
            <c:numRef>
              <c:f>Planilha1!$A$2:$A$340</c:f>
              <c:numCache>
                <c:formatCode>General</c:formatCode>
                <c:ptCount val="339"/>
                <c:pt idx="0">
                  <c:v>87</c:v>
                </c:pt>
                <c:pt idx="1">
                  <c:v>33</c:v>
                </c:pt>
                <c:pt idx="2">
                  <c:v>37</c:v>
                </c:pt>
                <c:pt idx="3">
                  <c:v>95</c:v>
                </c:pt>
                <c:pt idx="4">
                  <c:v>58</c:v>
                </c:pt>
                <c:pt idx="5">
                  <c:v>13</c:v>
                </c:pt>
                <c:pt idx="6">
                  <c:v>6</c:v>
                </c:pt>
                <c:pt idx="7">
                  <c:v>53</c:v>
                </c:pt>
                <c:pt idx="8">
                  <c:v>88</c:v>
                </c:pt>
                <c:pt idx="9">
                  <c:v>7</c:v>
                </c:pt>
                <c:pt idx="10">
                  <c:v>16</c:v>
                </c:pt>
                <c:pt idx="11">
                  <c:v>2</c:v>
                </c:pt>
                <c:pt idx="12">
                  <c:v>97</c:v>
                </c:pt>
                <c:pt idx="13">
                  <c:v>51</c:v>
                </c:pt>
                <c:pt idx="14">
                  <c:v>29</c:v>
                </c:pt>
                <c:pt idx="15">
                  <c:v>85</c:v>
                </c:pt>
                <c:pt idx="16">
                  <c:v>73</c:v>
                </c:pt>
                <c:pt idx="17">
                  <c:v>90</c:v>
                </c:pt>
                <c:pt idx="18">
                  <c:v>63</c:v>
                </c:pt>
                <c:pt idx="19">
                  <c:v>78</c:v>
                </c:pt>
                <c:pt idx="20">
                  <c:v>93</c:v>
                </c:pt>
                <c:pt idx="21">
                  <c:v>28</c:v>
                </c:pt>
                <c:pt idx="22">
                  <c:v>33</c:v>
                </c:pt>
                <c:pt idx="23">
                  <c:v>43</c:v>
                </c:pt>
                <c:pt idx="24">
                  <c:v>71</c:v>
                </c:pt>
                <c:pt idx="25">
                  <c:v>78</c:v>
                </c:pt>
                <c:pt idx="26">
                  <c:v>5</c:v>
                </c:pt>
                <c:pt idx="27">
                  <c:v>34</c:v>
                </c:pt>
                <c:pt idx="28">
                  <c:v>64</c:v>
                </c:pt>
                <c:pt idx="29">
                  <c:v>36</c:v>
                </c:pt>
                <c:pt idx="30">
                  <c:v>42</c:v>
                </c:pt>
                <c:pt idx="31">
                  <c:v>94</c:v>
                </c:pt>
                <c:pt idx="32">
                  <c:v>4</c:v>
                </c:pt>
                <c:pt idx="33">
                  <c:v>30</c:v>
                </c:pt>
                <c:pt idx="34">
                  <c:v>27</c:v>
                </c:pt>
                <c:pt idx="35">
                  <c:v>71</c:v>
                </c:pt>
                <c:pt idx="36">
                  <c:v>25</c:v>
                </c:pt>
                <c:pt idx="37">
                  <c:v>82</c:v>
                </c:pt>
                <c:pt idx="38">
                  <c:v>24</c:v>
                </c:pt>
                <c:pt idx="39">
                  <c:v>23</c:v>
                </c:pt>
                <c:pt idx="40">
                  <c:v>17</c:v>
                </c:pt>
                <c:pt idx="41">
                  <c:v>71</c:v>
                </c:pt>
                <c:pt idx="42">
                  <c:v>88</c:v>
                </c:pt>
                <c:pt idx="43">
                  <c:v>30</c:v>
                </c:pt>
                <c:pt idx="44">
                  <c:v>27</c:v>
                </c:pt>
                <c:pt idx="45">
                  <c:v>80</c:v>
                </c:pt>
                <c:pt idx="46">
                  <c:v>11</c:v>
                </c:pt>
                <c:pt idx="47">
                  <c:v>35</c:v>
                </c:pt>
                <c:pt idx="48">
                  <c:v>63</c:v>
                </c:pt>
                <c:pt idx="49">
                  <c:v>43</c:v>
                </c:pt>
                <c:pt idx="50">
                  <c:v>21</c:v>
                </c:pt>
                <c:pt idx="51">
                  <c:v>85</c:v>
                </c:pt>
                <c:pt idx="52">
                  <c:v>21</c:v>
                </c:pt>
                <c:pt idx="53">
                  <c:v>92</c:v>
                </c:pt>
                <c:pt idx="54">
                  <c:v>47</c:v>
                </c:pt>
                <c:pt idx="55">
                  <c:v>80</c:v>
                </c:pt>
                <c:pt idx="56">
                  <c:v>38</c:v>
                </c:pt>
                <c:pt idx="57">
                  <c:v>100</c:v>
                </c:pt>
                <c:pt idx="58">
                  <c:v>43</c:v>
                </c:pt>
                <c:pt idx="59">
                  <c:v>85</c:v>
                </c:pt>
                <c:pt idx="60">
                  <c:v>29</c:v>
                </c:pt>
                <c:pt idx="61">
                  <c:v>75</c:v>
                </c:pt>
                <c:pt idx="62">
                  <c:v>89</c:v>
                </c:pt>
                <c:pt idx="63">
                  <c:v>95</c:v>
                </c:pt>
                <c:pt idx="64">
                  <c:v>31</c:v>
                </c:pt>
                <c:pt idx="65">
                  <c:v>96</c:v>
                </c:pt>
                <c:pt idx="66">
                  <c:v>57</c:v>
                </c:pt>
                <c:pt idx="67">
                  <c:v>1</c:v>
                </c:pt>
                <c:pt idx="68">
                  <c:v>11</c:v>
                </c:pt>
                <c:pt idx="69">
                  <c:v>100</c:v>
                </c:pt>
                <c:pt idx="70">
                  <c:v>36</c:v>
                </c:pt>
                <c:pt idx="71">
                  <c:v>66</c:v>
                </c:pt>
                <c:pt idx="72">
                  <c:v>53</c:v>
                </c:pt>
                <c:pt idx="73">
                  <c:v>15</c:v>
                </c:pt>
                <c:pt idx="74">
                  <c:v>93</c:v>
                </c:pt>
                <c:pt idx="75">
                  <c:v>89</c:v>
                </c:pt>
                <c:pt idx="76">
                  <c:v>48</c:v>
                </c:pt>
                <c:pt idx="77">
                  <c:v>19</c:v>
                </c:pt>
                <c:pt idx="78">
                  <c:v>63</c:v>
                </c:pt>
                <c:pt idx="79">
                  <c:v>21</c:v>
                </c:pt>
                <c:pt idx="80">
                  <c:v>9</c:v>
                </c:pt>
                <c:pt idx="81">
                  <c:v>30</c:v>
                </c:pt>
                <c:pt idx="82">
                  <c:v>66</c:v>
                </c:pt>
                <c:pt idx="83">
                  <c:v>84</c:v>
                </c:pt>
                <c:pt idx="84">
                  <c:v>48</c:v>
                </c:pt>
                <c:pt idx="85">
                  <c:v>39</c:v>
                </c:pt>
                <c:pt idx="86">
                  <c:v>94</c:v>
                </c:pt>
                <c:pt idx="87">
                  <c:v>18</c:v>
                </c:pt>
                <c:pt idx="88">
                  <c:v>69</c:v>
                </c:pt>
                <c:pt idx="89">
                  <c:v>32</c:v>
                </c:pt>
                <c:pt idx="90">
                  <c:v>67</c:v>
                </c:pt>
                <c:pt idx="91">
                  <c:v>75</c:v>
                </c:pt>
                <c:pt idx="92">
                  <c:v>3</c:v>
                </c:pt>
                <c:pt idx="93">
                  <c:v>50</c:v>
                </c:pt>
                <c:pt idx="94">
                  <c:v>68</c:v>
                </c:pt>
                <c:pt idx="95">
                  <c:v>18</c:v>
                </c:pt>
                <c:pt idx="96">
                  <c:v>91</c:v>
                </c:pt>
                <c:pt idx="97">
                  <c:v>95</c:v>
                </c:pt>
                <c:pt idx="98">
                  <c:v>70</c:v>
                </c:pt>
                <c:pt idx="99">
                  <c:v>14</c:v>
                </c:pt>
                <c:pt idx="100">
                  <c:v>7</c:v>
                </c:pt>
                <c:pt idx="101">
                  <c:v>14</c:v>
                </c:pt>
                <c:pt idx="102">
                  <c:v>68</c:v>
                </c:pt>
                <c:pt idx="103">
                  <c:v>73</c:v>
                </c:pt>
                <c:pt idx="104">
                  <c:v>42</c:v>
                </c:pt>
                <c:pt idx="105">
                  <c:v>17</c:v>
                </c:pt>
                <c:pt idx="106">
                  <c:v>79</c:v>
                </c:pt>
                <c:pt idx="107">
                  <c:v>38</c:v>
                </c:pt>
                <c:pt idx="108">
                  <c:v>69</c:v>
                </c:pt>
                <c:pt idx="109">
                  <c:v>63</c:v>
                </c:pt>
                <c:pt idx="110">
                  <c:v>30</c:v>
                </c:pt>
                <c:pt idx="111">
                  <c:v>20</c:v>
                </c:pt>
                <c:pt idx="112">
                  <c:v>92</c:v>
                </c:pt>
                <c:pt idx="113">
                  <c:v>22</c:v>
                </c:pt>
                <c:pt idx="114">
                  <c:v>87</c:v>
                </c:pt>
                <c:pt idx="115">
                  <c:v>26</c:v>
                </c:pt>
                <c:pt idx="116">
                  <c:v>88</c:v>
                </c:pt>
                <c:pt idx="117">
                  <c:v>29</c:v>
                </c:pt>
                <c:pt idx="118">
                  <c:v>64</c:v>
                </c:pt>
                <c:pt idx="119">
                  <c:v>1</c:v>
                </c:pt>
                <c:pt idx="120">
                  <c:v>16</c:v>
                </c:pt>
                <c:pt idx="121">
                  <c:v>95</c:v>
                </c:pt>
                <c:pt idx="122">
                  <c:v>46</c:v>
                </c:pt>
                <c:pt idx="123">
                  <c:v>46</c:v>
                </c:pt>
                <c:pt idx="124">
                  <c:v>91</c:v>
                </c:pt>
                <c:pt idx="125">
                  <c:v>80</c:v>
                </c:pt>
                <c:pt idx="126">
                  <c:v>22</c:v>
                </c:pt>
                <c:pt idx="127">
                  <c:v>45</c:v>
                </c:pt>
                <c:pt idx="128">
                  <c:v>43</c:v>
                </c:pt>
                <c:pt idx="129">
                  <c:v>10</c:v>
                </c:pt>
                <c:pt idx="130">
                  <c:v>79</c:v>
                </c:pt>
                <c:pt idx="131">
                  <c:v>34</c:v>
                </c:pt>
                <c:pt idx="132">
                  <c:v>98</c:v>
                </c:pt>
                <c:pt idx="133">
                  <c:v>100</c:v>
                </c:pt>
                <c:pt idx="134">
                  <c:v>22</c:v>
                </c:pt>
                <c:pt idx="135">
                  <c:v>86</c:v>
                </c:pt>
                <c:pt idx="136">
                  <c:v>73</c:v>
                </c:pt>
                <c:pt idx="137">
                  <c:v>6</c:v>
                </c:pt>
                <c:pt idx="138">
                  <c:v>94</c:v>
                </c:pt>
                <c:pt idx="139">
                  <c:v>4</c:v>
                </c:pt>
                <c:pt idx="140">
                  <c:v>81</c:v>
                </c:pt>
                <c:pt idx="141">
                  <c:v>40</c:v>
                </c:pt>
                <c:pt idx="142">
                  <c:v>52</c:v>
                </c:pt>
                <c:pt idx="143">
                  <c:v>96</c:v>
                </c:pt>
                <c:pt idx="144">
                  <c:v>16</c:v>
                </c:pt>
                <c:pt idx="145">
                  <c:v>37</c:v>
                </c:pt>
                <c:pt idx="146">
                  <c:v>85</c:v>
                </c:pt>
                <c:pt idx="147">
                  <c:v>78</c:v>
                </c:pt>
                <c:pt idx="148">
                  <c:v>66</c:v>
                </c:pt>
                <c:pt idx="149">
                  <c:v>62</c:v>
                </c:pt>
                <c:pt idx="150">
                  <c:v>75</c:v>
                </c:pt>
                <c:pt idx="151">
                  <c:v>73</c:v>
                </c:pt>
                <c:pt idx="152">
                  <c:v>72</c:v>
                </c:pt>
                <c:pt idx="153">
                  <c:v>16</c:v>
                </c:pt>
                <c:pt idx="154">
                  <c:v>16</c:v>
                </c:pt>
                <c:pt idx="155">
                  <c:v>47</c:v>
                </c:pt>
                <c:pt idx="156">
                  <c:v>28</c:v>
                </c:pt>
                <c:pt idx="157">
                  <c:v>45</c:v>
                </c:pt>
                <c:pt idx="158">
                  <c:v>30</c:v>
                </c:pt>
                <c:pt idx="159">
                  <c:v>97</c:v>
                </c:pt>
                <c:pt idx="160">
                  <c:v>92</c:v>
                </c:pt>
                <c:pt idx="161">
                  <c:v>27</c:v>
                </c:pt>
                <c:pt idx="162">
                  <c:v>72</c:v>
                </c:pt>
                <c:pt idx="163">
                  <c:v>92</c:v>
                </c:pt>
                <c:pt idx="164">
                  <c:v>72</c:v>
                </c:pt>
                <c:pt idx="165">
                  <c:v>4</c:v>
                </c:pt>
                <c:pt idx="166">
                  <c:v>92</c:v>
                </c:pt>
                <c:pt idx="167">
                  <c:v>47</c:v>
                </c:pt>
                <c:pt idx="168">
                  <c:v>2</c:v>
                </c:pt>
                <c:pt idx="169">
                  <c:v>64</c:v>
                </c:pt>
                <c:pt idx="170">
                  <c:v>60</c:v>
                </c:pt>
                <c:pt idx="171">
                  <c:v>65</c:v>
                </c:pt>
                <c:pt idx="172">
                  <c:v>34</c:v>
                </c:pt>
                <c:pt idx="173">
                  <c:v>11</c:v>
                </c:pt>
                <c:pt idx="174">
                  <c:v>8</c:v>
                </c:pt>
                <c:pt idx="175">
                  <c:v>1</c:v>
                </c:pt>
                <c:pt idx="176">
                  <c:v>16</c:v>
                </c:pt>
                <c:pt idx="177">
                  <c:v>87</c:v>
                </c:pt>
                <c:pt idx="178">
                  <c:v>12</c:v>
                </c:pt>
                <c:pt idx="179">
                  <c:v>84</c:v>
                </c:pt>
                <c:pt idx="180">
                  <c:v>4</c:v>
                </c:pt>
                <c:pt idx="181">
                  <c:v>36</c:v>
                </c:pt>
                <c:pt idx="182">
                  <c:v>81</c:v>
                </c:pt>
                <c:pt idx="183">
                  <c:v>43</c:v>
                </c:pt>
                <c:pt idx="184">
                  <c:v>43</c:v>
                </c:pt>
                <c:pt idx="185">
                  <c:v>65</c:v>
                </c:pt>
                <c:pt idx="186">
                  <c:v>67</c:v>
                </c:pt>
                <c:pt idx="187">
                  <c:v>27</c:v>
                </c:pt>
                <c:pt idx="188">
                  <c:v>9</c:v>
                </c:pt>
                <c:pt idx="189">
                  <c:v>10</c:v>
                </c:pt>
                <c:pt idx="190">
                  <c:v>95</c:v>
                </c:pt>
                <c:pt idx="191">
                  <c:v>90</c:v>
                </c:pt>
                <c:pt idx="192">
                  <c:v>10</c:v>
                </c:pt>
                <c:pt idx="193">
                  <c:v>9</c:v>
                </c:pt>
                <c:pt idx="194">
                  <c:v>91</c:v>
                </c:pt>
                <c:pt idx="195">
                  <c:v>1</c:v>
                </c:pt>
                <c:pt idx="196">
                  <c:v>22</c:v>
                </c:pt>
                <c:pt idx="197">
                  <c:v>6</c:v>
                </c:pt>
                <c:pt idx="198">
                  <c:v>34</c:v>
                </c:pt>
                <c:pt idx="199">
                  <c:v>14</c:v>
                </c:pt>
                <c:pt idx="200">
                  <c:v>93</c:v>
                </c:pt>
                <c:pt idx="201">
                  <c:v>56</c:v>
                </c:pt>
                <c:pt idx="202">
                  <c:v>84</c:v>
                </c:pt>
                <c:pt idx="203">
                  <c:v>67</c:v>
                </c:pt>
                <c:pt idx="204">
                  <c:v>61</c:v>
                </c:pt>
                <c:pt idx="205">
                  <c:v>27</c:v>
                </c:pt>
                <c:pt idx="206">
                  <c:v>83</c:v>
                </c:pt>
                <c:pt idx="207">
                  <c:v>62</c:v>
                </c:pt>
                <c:pt idx="208">
                  <c:v>92</c:v>
                </c:pt>
                <c:pt idx="209">
                  <c:v>26</c:v>
                </c:pt>
                <c:pt idx="210">
                  <c:v>25</c:v>
                </c:pt>
                <c:pt idx="211">
                  <c:v>74</c:v>
                </c:pt>
                <c:pt idx="212">
                  <c:v>81</c:v>
                </c:pt>
                <c:pt idx="213">
                  <c:v>62</c:v>
                </c:pt>
                <c:pt idx="214">
                  <c:v>73</c:v>
                </c:pt>
                <c:pt idx="215">
                  <c:v>48</c:v>
                </c:pt>
                <c:pt idx="216">
                  <c:v>76</c:v>
                </c:pt>
                <c:pt idx="217">
                  <c:v>70</c:v>
                </c:pt>
                <c:pt idx="218">
                  <c:v>22</c:v>
                </c:pt>
                <c:pt idx="219">
                  <c:v>59</c:v>
                </c:pt>
                <c:pt idx="220">
                  <c:v>69</c:v>
                </c:pt>
                <c:pt idx="221">
                  <c:v>92</c:v>
                </c:pt>
                <c:pt idx="222">
                  <c:v>15</c:v>
                </c:pt>
                <c:pt idx="223">
                  <c:v>32</c:v>
                </c:pt>
                <c:pt idx="224">
                  <c:v>61</c:v>
                </c:pt>
                <c:pt idx="225">
                  <c:v>10</c:v>
                </c:pt>
                <c:pt idx="226">
                  <c:v>64</c:v>
                </c:pt>
                <c:pt idx="227">
                  <c:v>17</c:v>
                </c:pt>
                <c:pt idx="228">
                  <c:v>10</c:v>
                </c:pt>
                <c:pt idx="229">
                  <c:v>66</c:v>
                </c:pt>
                <c:pt idx="230">
                  <c:v>5</c:v>
                </c:pt>
                <c:pt idx="231">
                  <c:v>86</c:v>
                </c:pt>
                <c:pt idx="232">
                  <c:v>50</c:v>
                </c:pt>
                <c:pt idx="233">
                  <c:v>90</c:v>
                </c:pt>
                <c:pt idx="234">
                  <c:v>1</c:v>
                </c:pt>
                <c:pt idx="235">
                  <c:v>19</c:v>
                </c:pt>
                <c:pt idx="236">
                  <c:v>46</c:v>
                </c:pt>
                <c:pt idx="237">
                  <c:v>46</c:v>
                </c:pt>
                <c:pt idx="238">
                  <c:v>92</c:v>
                </c:pt>
                <c:pt idx="239">
                  <c:v>20</c:v>
                </c:pt>
                <c:pt idx="240">
                  <c:v>91</c:v>
                </c:pt>
                <c:pt idx="241">
                  <c:v>90</c:v>
                </c:pt>
                <c:pt idx="242">
                  <c:v>4</c:v>
                </c:pt>
                <c:pt idx="243">
                  <c:v>27</c:v>
                </c:pt>
                <c:pt idx="244">
                  <c:v>76</c:v>
                </c:pt>
                <c:pt idx="245">
                  <c:v>68</c:v>
                </c:pt>
                <c:pt idx="246">
                  <c:v>76</c:v>
                </c:pt>
                <c:pt idx="247">
                  <c:v>62</c:v>
                </c:pt>
                <c:pt idx="248">
                  <c:v>40</c:v>
                </c:pt>
                <c:pt idx="249">
                  <c:v>96</c:v>
                </c:pt>
                <c:pt idx="250">
                  <c:v>56</c:v>
                </c:pt>
                <c:pt idx="251">
                  <c:v>94</c:v>
                </c:pt>
                <c:pt idx="252">
                  <c:v>52</c:v>
                </c:pt>
                <c:pt idx="253">
                  <c:v>62</c:v>
                </c:pt>
                <c:pt idx="254">
                  <c:v>11</c:v>
                </c:pt>
                <c:pt idx="255">
                  <c:v>60</c:v>
                </c:pt>
                <c:pt idx="256">
                  <c:v>48</c:v>
                </c:pt>
                <c:pt idx="257">
                  <c:v>30</c:v>
                </c:pt>
                <c:pt idx="258">
                  <c:v>78</c:v>
                </c:pt>
                <c:pt idx="259">
                  <c:v>93</c:v>
                </c:pt>
                <c:pt idx="260">
                  <c:v>56</c:v>
                </c:pt>
                <c:pt idx="261">
                  <c:v>89</c:v>
                </c:pt>
                <c:pt idx="262">
                  <c:v>50</c:v>
                </c:pt>
                <c:pt idx="263">
                  <c:v>93</c:v>
                </c:pt>
                <c:pt idx="264">
                  <c:v>78</c:v>
                </c:pt>
                <c:pt idx="265">
                  <c:v>91</c:v>
                </c:pt>
                <c:pt idx="266">
                  <c:v>21</c:v>
                </c:pt>
                <c:pt idx="267">
                  <c:v>32</c:v>
                </c:pt>
                <c:pt idx="268">
                  <c:v>72</c:v>
                </c:pt>
                <c:pt idx="269">
                  <c:v>75</c:v>
                </c:pt>
                <c:pt idx="270">
                  <c:v>6</c:v>
                </c:pt>
                <c:pt idx="271">
                  <c:v>45</c:v>
                </c:pt>
                <c:pt idx="272">
                  <c:v>20</c:v>
                </c:pt>
                <c:pt idx="273">
                  <c:v>40</c:v>
                </c:pt>
                <c:pt idx="274">
                  <c:v>75</c:v>
                </c:pt>
                <c:pt idx="275">
                  <c:v>61</c:v>
                </c:pt>
                <c:pt idx="276">
                  <c:v>62</c:v>
                </c:pt>
                <c:pt idx="277">
                  <c:v>3</c:v>
                </c:pt>
                <c:pt idx="278">
                  <c:v>17</c:v>
                </c:pt>
                <c:pt idx="279">
                  <c:v>68</c:v>
                </c:pt>
                <c:pt idx="280">
                  <c:v>21</c:v>
                </c:pt>
                <c:pt idx="281">
                  <c:v>63</c:v>
                </c:pt>
                <c:pt idx="282">
                  <c:v>26</c:v>
                </c:pt>
                <c:pt idx="283">
                  <c:v>81</c:v>
                </c:pt>
                <c:pt idx="284">
                  <c:v>84</c:v>
                </c:pt>
                <c:pt idx="285">
                  <c:v>53</c:v>
                </c:pt>
                <c:pt idx="286">
                  <c:v>68</c:v>
                </c:pt>
                <c:pt idx="287">
                  <c:v>44</c:v>
                </c:pt>
                <c:pt idx="288">
                  <c:v>33</c:v>
                </c:pt>
                <c:pt idx="289">
                  <c:v>38</c:v>
                </c:pt>
                <c:pt idx="290">
                  <c:v>63</c:v>
                </c:pt>
                <c:pt idx="291">
                  <c:v>87</c:v>
                </c:pt>
                <c:pt idx="292">
                  <c:v>26</c:v>
                </c:pt>
                <c:pt idx="293">
                  <c:v>68</c:v>
                </c:pt>
                <c:pt idx="294">
                  <c:v>89</c:v>
                </c:pt>
                <c:pt idx="295">
                  <c:v>44</c:v>
                </c:pt>
                <c:pt idx="296">
                  <c:v>12</c:v>
                </c:pt>
                <c:pt idx="297">
                  <c:v>29</c:v>
                </c:pt>
                <c:pt idx="298">
                  <c:v>59</c:v>
                </c:pt>
                <c:pt idx="299">
                  <c:v>52</c:v>
                </c:pt>
                <c:pt idx="300">
                  <c:v>16</c:v>
                </c:pt>
                <c:pt idx="301">
                  <c:v>96</c:v>
                </c:pt>
                <c:pt idx="302">
                  <c:v>57</c:v>
                </c:pt>
                <c:pt idx="303">
                  <c:v>18</c:v>
                </c:pt>
                <c:pt idx="304">
                  <c:v>47</c:v>
                </c:pt>
                <c:pt idx="305">
                  <c:v>3</c:v>
                </c:pt>
                <c:pt idx="306">
                  <c:v>89</c:v>
                </c:pt>
                <c:pt idx="307">
                  <c:v>36</c:v>
                </c:pt>
                <c:pt idx="308">
                  <c:v>84</c:v>
                </c:pt>
                <c:pt idx="309">
                  <c:v>7</c:v>
                </c:pt>
                <c:pt idx="310">
                  <c:v>90</c:v>
                </c:pt>
                <c:pt idx="311">
                  <c:v>3</c:v>
                </c:pt>
                <c:pt idx="312">
                  <c:v>7</c:v>
                </c:pt>
                <c:pt idx="313">
                  <c:v>58</c:v>
                </c:pt>
                <c:pt idx="314">
                  <c:v>81</c:v>
                </c:pt>
                <c:pt idx="315">
                  <c:v>48</c:v>
                </c:pt>
                <c:pt idx="316">
                  <c:v>23</c:v>
                </c:pt>
                <c:pt idx="317">
                  <c:v>93</c:v>
                </c:pt>
                <c:pt idx="318">
                  <c:v>35</c:v>
                </c:pt>
                <c:pt idx="319">
                  <c:v>15</c:v>
                </c:pt>
                <c:pt idx="320">
                  <c:v>8</c:v>
                </c:pt>
                <c:pt idx="321">
                  <c:v>9</c:v>
                </c:pt>
                <c:pt idx="322">
                  <c:v>46</c:v>
                </c:pt>
                <c:pt idx="323">
                  <c:v>76</c:v>
                </c:pt>
                <c:pt idx="324">
                  <c:v>19</c:v>
                </c:pt>
                <c:pt idx="325">
                  <c:v>63</c:v>
                </c:pt>
                <c:pt idx="326">
                  <c:v>13</c:v>
                </c:pt>
                <c:pt idx="327">
                  <c:v>79</c:v>
                </c:pt>
                <c:pt idx="328">
                  <c:v>24</c:v>
                </c:pt>
                <c:pt idx="329">
                  <c:v>38</c:v>
                </c:pt>
                <c:pt idx="330">
                  <c:v>17</c:v>
                </c:pt>
                <c:pt idx="331">
                  <c:v>90</c:v>
                </c:pt>
                <c:pt idx="332">
                  <c:v>67</c:v>
                </c:pt>
                <c:pt idx="333">
                  <c:v>75</c:v>
                </c:pt>
                <c:pt idx="334">
                  <c:v>40</c:v>
                </c:pt>
                <c:pt idx="335">
                  <c:v>43</c:v>
                </c:pt>
                <c:pt idx="336">
                  <c:v>42</c:v>
                </c:pt>
                <c:pt idx="337">
                  <c:v>57</c:v>
                </c:pt>
                <c:pt idx="338">
                  <c:v>74</c:v>
                </c:pt>
              </c:numCache>
            </c:numRef>
          </c:xVal>
          <c:yVal>
            <c:numRef>
              <c:f>Planilha1!$B$2:$B$340</c:f>
              <c:numCache>
                <c:formatCode>General</c:formatCode>
                <c:ptCount val="339"/>
                <c:pt idx="0">
                  <c:v>98</c:v>
                </c:pt>
                <c:pt idx="1">
                  <c:v>94</c:v>
                </c:pt>
                <c:pt idx="2">
                  <c:v>35</c:v>
                </c:pt>
                <c:pt idx="3">
                  <c:v>43</c:v>
                </c:pt>
                <c:pt idx="4">
                  <c:v>19</c:v>
                </c:pt>
                <c:pt idx="5">
                  <c:v>90</c:v>
                </c:pt>
                <c:pt idx="6">
                  <c:v>4</c:v>
                </c:pt>
                <c:pt idx="7">
                  <c:v>68</c:v>
                </c:pt>
                <c:pt idx="8">
                  <c:v>46</c:v>
                </c:pt>
                <c:pt idx="9">
                  <c:v>15</c:v>
                </c:pt>
                <c:pt idx="10">
                  <c:v>89</c:v>
                </c:pt>
                <c:pt idx="11">
                  <c:v>98</c:v>
                </c:pt>
                <c:pt idx="12">
                  <c:v>50</c:v>
                </c:pt>
                <c:pt idx="13">
                  <c:v>95</c:v>
                </c:pt>
                <c:pt idx="14">
                  <c:v>95</c:v>
                </c:pt>
                <c:pt idx="15">
                  <c:v>42</c:v>
                </c:pt>
                <c:pt idx="16">
                  <c:v>68</c:v>
                </c:pt>
                <c:pt idx="17">
                  <c:v>60</c:v>
                </c:pt>
                <c:pt idx="18">
                  <c:v>93</c:v>
                </c:pt>
                <c:pt idx="19">
                  <c:v>6</c:v>
                </c:pt>
                <c:pt idx="20">
                  <c:v>6</c:v>
                </c:pt>
                <c:pt idx="21">
                  <c:v>68</c:v>
                </c:pt>
                <c:pt idx="22">
                  <c:v>51</c:v>
                </c:pt>
                <c:pt idx="23">
                  <c:v>55</c:v>
                </c:pt>
                <c:pt idx="24">
                  <c:v>37</c:v>
                </c:pt>
                <c:pt idx="25">
                  <c:v>40</c:v>
                </c:pt>
                <c:pt idx="26">
                  <c:v>85</c:v>
                </c:pt>
                <c:pt idx="27">
                  <c:v>34</c:v>
                </c:pt>
                <c:pt idx="28">
                  <c:v>4</c:v>
                </c:pt>
                <c:pt idx="29">
                  <c:v>89</c:v>
                </c:pt>
                <c:pt idx="30">
                  <c:v>9</c:v>
                </c:pt>
                <c:pt idx="31">
                  <c:v>53</c:v>
                </c:pt>
                <c:pt idx="32">
                  <c:v>12</c:v>
                </c:pt>
                <c:pt idx="33">
                  <c:v>19</c:v>
                </c:pt>
                <c:pt idx="34">
                  <c:v>9</c:v>
                </c:pt>
                <c:pt idx="35">
                  <c:v>96</c:v>
                </c:pt>
                <c:pt idx="36">
                  <c:v>48</c:v>
                </c:pt>
                <c:pt idx="37">
                  <c:v>68</c:v>
                </c:pt>
                <c:pt idx="38">
                  <c:v>88</c:v>
                </c:pt>
                <c:pt idx="39">
                  <c:v>82</c:v>
                </c:pt>
                <c:pt idx="40">
                  <c:v>47</c:v>
                </c:pt>
                <c:pt idx="41">
                  <c:v>95</c:v>
                </c:pt>
                <c:pt idx="42">
                  <c:v>5</c:v>
                </c:pt>
                <c:pt idx="43">
                  <c:v>44</c:v>
                </c:pt>
                <c:pt idx="44">
                  <c:v>38</c:v>
                </c:pt>
                <c:pt idx="45">
                  <c:v>95</c:v>
                </c:pt>
                <c:pt idx="46">
                  <c:v>53</c:v>
                </c:pt>
                <c:pt idx="47">
                  <c:v>18</c:v>
                </c:pt>
                <c:pt idx="48">
                  <c:v>69</c:v>
                </c:pt>
                <c:pt idx="49">
                  <c:v>75</c:v>
                </c:pt>
                <c:pt idx="50">
                  <c:v>100</c:v>
                </c:pt>
                <c:pt idx="51">
                  <c:v>43</c:v>
                </c:pt>
                <c:pt idx="52">
                  <c:v>13</c:v>
                </c:pt>
                <c:pt idx="53">
                  <c:v>17</c:v>
                </c:pt>
                <c:pt idx="54">
                  <c:v>91</c:v>
                </c:pt>
                <c:pt idx="55">
                  <c:v>75</c:v>
                </c:pt>
                <c:pt idx="56">
                  <c:v>89</c:v>
                </c:pt>
                <c:pt idx="57">
                  <c:v>33</c:v>
                </c:pt>
                <c:pt idx="58">
                  <c:v>29</c:v>
                </c:pt>
                <c:pt idx="59">
                  <c:v>23</c:v>
                </c:pt>
                <c:pt idx="60">
                  <c:v>87</c:v>
                </c:pt>
                <c:pt idx="61">
                  <c:v>7</c:v>
                </c:pt>
                <c:pt idx="62">
                  <c:v>87</c:v>
                </c:pt>
                <c:pt idx="63">
                  <c:v>38</c:v>
                </c:pt>
                <c:pt idx="64">
                  <c:v>61</c:v>
                </c:pt>
                <c:pt idx="65">
                  <c:v>25</c:v>
                </c:pt>
                <c:pt idx="66">
                  <c:v>90</c:v>
                </c:pt>
                <c:pt idx="67">
                  <c:v>71</c:v>
                </c:pt>
                <c:pt idx="68">
                  <c:v>27</c:v>
                </c:pt>
                <c:pt idx="69">
                  <c:v>26</c:v>
                </c:pt>
                <c:pt idx="70">
                  <c:v>38</c:v>
                </c:pt>
                <c:pt idx="71">
                  <c:v>70</c:v>
                </c:pt>
                <c:pt idx="72">
                  <c:v>23</c:v>
                </c:pt>
                <c:pt idx="73">
                  <c:v>72</c:v>
                </c:pt>
                <c:pt idx="74">
                  <c:v>13</c:v>
                </c:pt>
                <c:pt idx="75">
                  <c:v>68</c:v>
                </c:pt>
                <c:pt idx="76">
                  <c:v>29</c:v>
                </c:pt>
                <c:pt idx="77">
                  <c:v>44</c:v>
                </c:pt>
                <c:pt idx="78">
                  <c:v>44</c:v>
                </c:pt>
                <c:pt idx="79">
                  <c:v>7</c:v>
                </c:pt>
                <c:pt idx="80">
                  <c:v>1</c:v>
                </c:pt>
                <c:pt idx="81">
                  <c:v>100</c:v>
                </c:pt>
                <c:pt idx="82">
                  <c:v>40</c:v>
                </c:pt>
                <c:pt idx="83">
                  <c:v>90</c:v>
                </c:pt>
                <c:pt idx="84">
                  <c:v>95</c:v>
                </c:pt>
                <c:pt idx="85">
                  <c:v>54</c:v>
                </c:pt>
                <c:pt idx="86">
                  <c:v>25</c:v>
                </c:pt>
                <c:pt idx="87">
                  <c:v>60</c:v>
                </c:pt>
                <c:pt idx="88">
                  <c:v>3</c:v>
                </c:pt>
                <c:pt idx="89">
                  <c:v>58</c:v>
                </c:pt>
                <c:pt idx="90">
                  <c:v>75</c:v>
                </c:pt>
                <c:pt idx="91">
                  <c:v>92</c:v>
                </c:pt>
                <c:pt idx="92">
                  <c:v>22</c:v>
                </c:pt>
                <c:pt idx="93">
                  <c:v>20</c:v>
                </c:pt>
                <c:pt idx="94">
                  <c:v>65</c:v>
                </c:pt>
                <c:pt idx="95">
                  <c:v>38</c:v>
                </c:pt>
                <c:pt idx="96">
                  <c:v>47</c:v>
                </c:pt>
                <c:pt idx="97">
                  <c:v>4</c:v>
                </c:pt>
                <c:pt idx="98">
                  <c:v>55</c:v>
                </c:pt>
                <c:pt idx="99">
                  <c:v>36</c:v>
                </c:pt>
                <c:pt idx="100">
                  <c:v>43</c:v>
                </c:pt>
                <c:pt idx="101">
                  <c:v>35</c:v>
                </c:pt>
                <c:pt idx="102">
                  <c:v>97</c:v>
                </c:pt>
                <c:pt idx="103">
                  <c:v>16</c:v>
                </c:pt>
                <c:pt idx="104">
                  <c:v>92</c:v>
                </c:pt>
                <c:pt idx="105">
                  <c:v>88</c:v>
                </c:pt>
                <c:pt idx="106">
                  <c:v>78</c:v>
                </c:pt>
                <c:pt idx="107">
                  <c:v>99</c:v>
                </c:pt>
                <c:pt idx="108">
                  <c:v>77</c:v>
                </c:pt>
                <c:pt idx="109">
                  <c:v>59</c:v>
                </c:pt>
                <c:pt idx="110">
                  <c:v>39</c:v>
                </c:pt>
                <c:pt idx="111">
                  <c:v>57</c:v>
                </c:pt>
                <c:pt idx="112">
                  <c:v>97</c:v>
                </c:pt>
                <c:pt idx="113">
                  <c:v>8</c:v>
                </c:pt>
                <c:pt idx="114">
                  <c:v>90</c:v>
                </c:pt>
                <c:pt idx="115">
                  <c:v>11</c:v>
                </c:pt>
                <c:pt idx="116">
                  <c:v>64</c:v>
                </c:pt>
                <c:pt idx="117">
                  <c:v>66</c:v>
                </c:pt>
                <c:pt idx="118">
                  <c:v>34</c:v>
                </c:pt>
                <c:pt idx="119">
                  <c:v>5</c:v>
                </c:pt>
                <c:pt idx="120">
                  <c:v>44</c:v>
                </c:pt>
                <c:pt idx="121">
                  <c:v>12</c:v>
                </c:pt>
                <c:pt idx="122">
                  <c:v>81</c:v>
                </c:pt>
                <c:pt idx="123">
                  <c:v>61</c:v>
                </c:pt>
                <c:pt idx="124">
                  <c:v>64</c:v>
                </c:pt>
                <c:pt idx="125">
                  <c:v>82</c:v>
                </c:pt>
                <c:pt idx="126">
                  <c:v>62</c:v>
                </c:pt>
                <c:pt idx="127">
                  <c:v>55</c:v>
                </c:pt>
                <c:pt idx="128">
                  <c:v>23</c:v>
                </c:pt>
                <c:pt idx="129">
                  <c:v>71</c:v>
                </c:pt>
                <c:pt idx="130">
                  <c:v>64</c:v>
                </c:pt>
                <c:pt idx="131">
                  <c:v>55</c:v>
                </c:pt>
                <c:pt idx="132">
                  <c:v>85</c:v>
                </c:pt>
                <c:pt idx="133">
                  <c:v>87</c:v>
                </c:pt>
                <c:pt idx="134">
                  <c:v>10</c:v>
                </c:pt>
                <c:pt idx="135">
                  <c:v>25</c:v>
                </c:pt>
                <c:pt idx="136">
                  <c:v>87</c:v>
                </c:pt>
                <c:pt idx="137">
                  <c:v>93</c:v>
                </c:pt>
                <c:pt idx="138">
                  <c:v>62</c:v>
                </c:pt>
                <c:pt idx="139">
                  <c:v>20</c:v>
                </c:pt>
                <c:pt idx="140">
                  <c:v>55</c:v>
                </c:pt>
                <c:pt idx="141">
                  <c:v>86</c:v>
                </c:pt>
                <c:pt idx="142">
                  <c:v>71</c:v>
                </c:pt>
                <c:pt idx="143">
                  <c:v>34</c:v>
                </c:pt>
                <c:pt idx="144">
                  <c:v>85</c:v>
                </c:pt>
                <c:pt idx="145">
                  <c:v>57</c:v>
                </c:pt>
                <c:pt idx="146">
                  <c:v>52</c:v>
                </c:pt>
                <c:pt idx="147">
                  <c:v>44</c:v>
                </c:pt>
                <c:pt idx="148">
                  <c:v>65</c:v>
                </c:pt>
                <c:pt idx="149">
                  <c:v>63</c:v>
                </c:pt>
                <c:pt idx="150">
                  <c:v>79</c:v>
                </c:pt>
                <c:pt idx="151">
                  <c:v>8</c:v>
                </c:pt>
                <c:pt idx="152">
                  <c:v>74</c:v>
                </c:pt>
                <c:pt idx="153">
                  <c:v>70</c:v>
                </c:pt>
                <c:pt idx="154">
                  <c:v>33</c:v>
                </c:pt>
                <c:pt idx="155">
                  <c:v>11</c:v>
                </c:pt>
                <c:pt idx="156">
                  <c:v>66</c:v>
                </c:pt>
                <c:pt idx="157">
                  <c:v>82</c:v>
                </c:pt>
                <c:pt idx="158">
                  <c:v>39</c:v>
                </c:pt>
                <c:pt idx="159">
                  <c:v>72</c:v>
                </c:pt>
                <c:pt idx="160">
                  <c:v>9</c:v>
                </c:pt>
                <c:pt idx="161">
                  <c:v>67</c:v>
                </c:pt>
                <c:pt idx="162">
                  <c:v>40</c:v>
                </c:pt>
                <c:pt idx="163">
                  <c:v>92</c:v>
                </c:pt>
                <c:pt idx="164">
                  <c:v>25</c:v>
                </c:pt>
                <c:pt idx="165">
                  <c:v>98</c:v>
                </c:pt>
                <c:pt idx="166">
                  <c:v>58</c:v>
                </c:pt>
                <c:pt idx="167">
                  <c:v>71</c:v>
                </c:pt>
                <c:pt idx="168">
                  <c:v>41</c:v>
                </c:pt>
                <c:pt idx="169">
                  <c:v>25</c:v>
                </c:pt>
                <c:pt idx="170">
                  <c:v>20</c:v>
                </c:pt>
                <c:pt idx="171">
                  <c:v>2</c:v>
                </c:pt>
                <c:pt idx="172">
                  <c:v>18</c:v>
                </c:pt>
                <c:pt idx="173">
                  <c:v>59</c:v>
                </c:pt>
                <c:pt idx="174">
                  <c:v>58</c:v>
                </c:pt>
                <c:pt idx="175">
                  <c:v>100</c:v>
                </c:pt>
                <c:pt idx="176">
                  <c:v>41</c:v>
                </c:pt>
                <c:pt idx="177">
                  <c:v>92</c:v>
                </c:pt>
                <c:pt idx="178">
                  <c:v>81</c:v>
                </c:pt>
                <c:pt idx="179">
                  <c:v>44</c:v>
                </c:pt>
                <c:pt idx="180">
                  <c:v>28</c:v>
                </c:pt>
                <c:pt idx="181">
                  <c:v>23</c:v>
                </c:pt>
                <c:pt idx="182">
                  <c:v>67</c:v>
                </c:pt>
                <c:pt idx="183">
                  <c:v>31</c:v>
                </c:pt>
                <c:pt idx="184">
                  <c:v>72</c:v>
                </c:pt>
                <c:pt idx="185">
                  <c:v>26</c:v>
                </c:pt>
                <c:pt idx="186">
                  <c:v>34</c:v>
                </c:pt>
                <c:pt idx="187">
                  <c:v>97</c:v>
                </c:pt>
                <c:pt idx="188">
                  <c:v>70</c:v>
                </c:pt>
                <c:pt idx="189">
                  <c:v>59</c:v>
                </c:pt>
                <c:pt idx="190">
                  <c:v>65</c:v>
                </c:pt>
                <c:pt idx="191">
                  <c:v>16</c:v>
                </c:pt>
                <c:pt idx="192">
                  <c:v>94</c:v>
                </c:pt>
                <c:pt idx="193">
                  <c:v>13</c:v>
                </c:pt>
                <c:pt idx="194">
                  <c:v>18</c:v>
                </c:pt>
                <c:pt idx="195">
                  <c:v>16</c:v>
                </c:pt>
                <c:pt idx="196">
                  <c:v>14</c:v>
                </c:pt>
                <c:pt idx="197">
                  <c:v>77</c:v>
                </c:pt>
                <c:pt idx="198">
                  <c:v>5</c:v>
                </c:pt>
                <c:pt idx="199">
                  <c:v>82</c:v>
                </c:pt>
                <c:pt idx="200">
                  <c:v>8</c:v>
                </c:pt>
                <c:pt idx="201">
                  <c:v>32</c:v>
                </c:pt>
                <c:pt idx="202">
                  <c:v>71</c:v>
                </c:pt>
                <c:pt idx="203">
                  <c:v>7</c:v>
                </c:pt>
                <c:pt idx="204">
                  <c:v>44</c:v>
                </c:pt>
                <c:pt idx="205">
                  <c:v>33</c:v>
                </c:pt>
                <c:pt idx="206">
                  <c:v>81</c:v>
                </c:pt>
                <c:pt idx="207">
                  <c:v>40</c:v>
                </c:pt>
                <c:pt idx="208">
                  <c:v>23</c:v>
                </c:pt>
                <c:pt idx="209">
                  <c:v>100</c:v>
                </c:pt>
                <c:pt idx="210">
                  <c:v>73</c:v>
                </c:pt>
                <c:pt idx="211">
                  <c:v>15</c:v>
                </c:pt>
                <c:pt idx="212">
                  <c:v>5</c:v>
                </c:pt>
                <c:pt idx="213">
                  <c:v>81</c:v>
                </c:pt>
                <c:pt idx="214">
                  <c:v>81</c:v>
                </c:pt>
                <c:pt idx="215">
                  <c:v>22</c:v>
                </c:pt>
                <c:pt idx="216">
                  <c:v>99</c:v>
                </c:pt>
                <c:pt idx="217">
                  <c:v>25</c:v>
                </c:pt>
                <c:pt idx="218">
                  <c:v>37</c:v>
                </c:pt>
                <c:pt idx="219">
                  <c:v>88</c:v>
                </c:pt>
                <c:pt idx="220">
                  <c:v>88</c:v>
                </c:pt>
                <c:pt idx="221">
                  <c:v>66</c:v>
                </c:pt>
                <c:pt idx="222">
                  <c:v>32</c:v>
                </c:pt>
                <c:pt idx="223">
                  <c:v>12</c:v>
                </c:pt>
                <c:pt idx="224">
                  <c:v>65</c:v>
                </c:pt>
                <c:pt idx="225">
                  <c:v>25</c:v>
                </c:pt>
                <c:pt idx="226">
                  <c:v>5</c:v>
                </c:pt>
                <c:pt idx="227">
                  <c:v>95</c:v>
                </c:pt>
                <c:pt idx="228">
                  <c:v>35</c:v>
                </c:pt>
                <c:pt idx="229">
                  <c:v>37</c:v>
                </c:pt>
                <c:pt idx="230">
                  <c:v>98</c:v>
                </c:pt>
                <c:pt idx="231">
                  <c:v>81</c:v>
                </c:pt>
                <c:pt idx="232">
                  <c:v>36</c:v>
                </c:pt>
                <c:pt idx="233">
                  <c:v>35</c:v>
                </c:pt>
                <c:pt idx="234">
                  <c:v>3</c:v>
                </c:pt>
                <c:pt idx="235">
                  <c:v>58</c:v>
                </c:pt>
                <c:pt idx="236">
                  <c:v>70</c:v>
                </c:pt>
                <c:pt idx="237">
                  <c:v>95</c:v>
                </c:pt>
                <c:pt idx="238">
                  <c:v>63</c:v>
                </c:pt>
                <c:pt idx="239">
                  <c:v>89</c:v>
                </c:pt>
                <c:pt idx="240">
                  <c:v>54</c:v>
                </c:pt>
                <c:pt idx="241">
                  <c:v>16</c:v>
                </c:pt>
                <c:pt idx="242">
                  <c:v>71</c:v>
                </c:pt>
                <c:pt idx="243">
                  <c:v>81</c:v>
                </c:pt>
                <c:pt idx="244">
                  <c:v>70</c:v>
                </c:pt>
                <c:pt idx="245">
                  <c:v>70</c:v>
                </c:pt>
                <c:pt idx="246">
                  <c:v>21</c:v>
                </c:pt>
                <c:pt idx="247">
                  <c:v>63</c:v>
                </c:pt>
                <c:pt idx="248">
                  <c:v>45</c:v>
                </c:pt>
                <c:pt idx="249">
                  <c:v>94</c:v>
                </c:pt>
                <c:pt idx="250">
                  <c:v>42</c:v>
                </c:pt>
                <c:pt idx="251">
                  <c:v>62</c:v>
                </c:pt>
                <c:pt idx="252">
                  <c:v>25</c:v>
                </c:pt>
                <c:pt idx="253">
                  <c:v>44</c:v>
                </c:pt>
                <c:pt idx="254">
                  <c:v>56</c:v>
                </c:pt>
                <c:pt idx="255">
                  <c:v>6</c:v>
                </c:pt>
                <c:pt idx="256">
                  <c:v>72</c:v>
                </c:pt>
                <c:pt idx="257">
                  <c:v>48</c:v>
                </c:pt>
                <c:pt idx="258">
                  <c:v>83</c:v>
                </c:pt>
                <c:pt idx="259">
                  <c:v>3</c:v>
                </c:pt>
                <c:pt idx="260">
                  <c:v>33</c:v>
                </c:pt>
                <c:pt idx="261">
                  <c:v>88</c:v>
                </c:pt>
                <c:pt idx="262">
                  <c:v>51</c:v>
                </c:pt>
                <c:pt idx="263">
                  <c:v>87</c:v>
                </c:pt>
                <c:pt idx="264">
                  <c:v>68</c:v>
                </c:pt>
                <c:pt idx="265">
                  <c:v>92</c:v>
                </c:pt>
                <c:pt idx="266">
                  <c:v>66</c:v>
                </c:pt>
                <c:pt idx="267">
                  <c:v>52</c:v>
                </c:pt>
                <c:pt idx="268">
                  <c:v>9</c:v>
                </c:pt>
                <c:pt idx="269">
                  <c:v>39</c:v>
                </c:pt>
                <c:pt idx="270">
                  <c:v>5</c:v>
                </c:pt>
                <c:pt idx="271">
                  <c:v>98</c:v>
                </c:pt>
                <c:pt idx="272">
                  <c:v>9</c:v>
                </c:pt>
                <c:pt idx="273">
                  <c:v>62</c:v>
                </c:pt>
                <c:pt idx="274">
                  <c:v>44</c:v>
                </c:pt>
                <c:pt idx="275">
                  <c:v>63</c:v>
                </c:pt>
                <c:pt idx="276">
                  <c:v>83</c:v>
                </c:pt>
                <c:pt idx="277">
                  <c:v>95</c:v>
                </c:pt>
                <c:pt idx="278">
                  <c:v>4</c:v>
                </c:pt>
                <c:pt idx="279">
                  <c:v>53</c:v>
                </c:pt>
                <c:pt idx="280">
                  <c:v>10</c:v>
                </c:pt>
                <c:pt idx="281">
                  <c:v>99</c:v>
                </c:pt>
                <c:pt idx="282">
                  <c:v>99</c:v>
                </c:pt>
                <c:pt idx="283">
                  <c:v>54</c:v>
                </c:pt>
                <c:pt idx="284">
                  <c:v>80</c:v>
                </c:pt>
                <c:pt idx="285">
                  <c:v>10</c:v>
                </c:pt>
                <c:pt idx="286">
                  <c:v>14</c:v>
                </c:pt>
                <c:pt idx="287">
                  <c:v>82</c:v>
                </c:pt>
                <c:pt idx="288">
                  <c:v>64</c:v>
                </c:pt>
                <c:pt idx="289">
                  <c:v>67</c:v>
                </c:pt>
                <c:pt idx="290">
                  <c:v>88</c:v>
                </c:pt>
                <c:pt idx="291">
                  <c:v>62</c:v>
                </c:pt>
                <c:pt idx="292">
                  <c:v>2</c:v>
                </c:pt>
                <c:pt idx="293">
                  <c:v>55</c:v>
                </c:pt>
                <c:pt idx="294">
                  <c:v>85</c:v>
                </c:pt>
                <c:pt idx="295">
                  <c:v>4</c:v>
                </c:pt>
                <c:pt idx="296">
                  <c:v>22</c:v>
                </c:pt>
                <c:pt idx="297">
                  <c:v>73</c:v>
                </c:pt>
                <c:pt idx="298">
                  <c:v>100</c:v>
                </c:pt>
                <c:pt idx="299">
                  <c:v>1</c:v>
                </c:pt>
                <c:pt idx="300">
                  <c:v>4</c:v>
                </c:pt>
                <c:pt idx="301">
                  <c:v>72</c:v>
                </c:pt>
                <c:pt idx="302">
                  <c:v>47</c:v>
                </c:pt>
                <c:pt idx="303">
                  <c:v>76</c:v>
                </c:pt>
                <c:pt idx="304">
                  <c:v>6</c:v>
                </c:pt>
                <c:pt idx="305">
                  <c:v>32</c:v>
                </c:pt>
                <c:pt idx="306">
                  <c:v>10</c:v>
                </c:pt>
                <c:pt idx="307">
                  <c:v>25</c:v>
                </c:pt>
                <c:pt idx="308">
                  <c:v>63</c:v>
                </c:pt>
                <c:pt idx="309">
                  <c:v>79</c:v>
                </c:pt>
                <c:pt idx="310">
                  <c:v>48</c:v>
                </c:pt>
                <c:pt idx="311">
                  <c:v>6</c:v>
                </c:pt>
                <c:pt idx="312">
                  <c:v>85</c:v>
                </c:pt>
                <c:pt idx="313">
                  <c:v>4</c:v>
                </c:pt>
                <c:pt idx="314">
                  <c:v>58</c:v>
                </c:pt>
                <c:pt idx="315">
                  <c:v>17</c:v>
                </c:pt>
                <c:pt idx="316">
                  <c:v>46</c:v>
                </c:pt>
                <c:pt idx="317">
                  <c:v>51</c:v>
                </c:pt>
                <c:pt idx="318">
                  <c:v>17</c:v>
                </c:pt>
                <c:pt idx="319">
                  <c:v>28</c:v>
                </c:pt>
                <c:pt idx="320">
                  <c:v>49</c:v>
                </c:pt>
                <c:pt idx="321">
                  <c:v>64</c:v>
                </c:pt>
                <c:pt idx="322">
                  <c:v>8</c:v>
                </c:pt>
                <c:pt idx="323">
                  <c:v>25</c:v>
                </c:pt>
                <c:pt idx="324">
                  <c:v>90</c:v>
                </c:pt>
                <c:pt idx="325">
                  <c:v>96</c:v>
                </c:pt>
                <c:pt idx="326">
                  <c:v>45</c:v>
                </c:pt>
                <c:pt idx="327">
                  <c:v>61</c:v>
                </c:pt>
                <c:pt idx="328">
                  <c:v>12</c:v>
                </c:pt>
                <c:pt idx="329">
                  <c:v>55</c:v>
                </c:pt>
                <c:pt idx="330">
                  <c:v>63</c:v>
                </c:pt>
                <c:pt idx="331">
                  <c:v>51</c:v>
                </c:pt>
                <c:pt idx="332">
                  <c:v>74</c:v>
                </c:pt>
                <c:pt idx="333">
                  <c:v>100</c:v>
                </c:pt>
                <c:pt idx="334">
                  <c:v>67</c:v>
                </c:pt>
                <c:pt idx="335">
                  <c:v>4</c:v>
                </c:pt>
                <c:pt idx="336">
                  <c:v>3</c:v>
                </c:pt>
                <c:pt idx="337">
                  <c:v>11</c:v>
                </c:pt>
                <c:pt idx="338">
                  <c:v>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CB-4CBB-8E86-135378F60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14204128"/>
        <c:axId val="-314203584"/>
      </c:scatterChart>
      <c:valAx>
        <c:axId val="-31420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203584"/>
        <c:crosses val="autoZero"/>
        <c:crossBetween val="midCat"/>
      </c:valAx>
      <c:valAx>
        <c:axId val="-31420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314204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Planilha1!$A$2:$A$31</cx:f>
        <cx:lvl ptCount="30">
          <cx:pt idx="0">Eficiência Energética</cx:pt>
          <cx:pt idx="1">Energias fósseis: petróleo, gás natural e carvão mineral</cx:pt>
          <cx:pt idx="2">Fontes de energias renováveis</cx:pt>
          <cx:pt idx="3">Outras tecnologias elétricas e de armazenamento</cx:pt>
          <cx:pt idx="4">Outras tecnologias transversais</cx:pt>
          <cx:pt idx="5">demais tecnologias</cx:pt>
        </cx:lvl>
      </cx:strDim>
      <cx:numDim type="size">
        <cx:f>Planilha1!$B$2:$B$31</cx:f>
        <cx:lvl ptCount="30" formatCode="Geral">
          <cx:pt idx="0">22</cx:pt>
          <cx:pt idx="1">12</cx:pt>
          <cx:pt idx="2">18</cx:pt>
          <cx:pt idx="3">87</cx:pt>
          <cx:pt idx="4">88</cx:pt>
          <cx:pt idx="5">17</cx:pt>
        </cx:lvl>
      </cx:numDim>
    </cx:data>
  </cx:chartData>
  <cx:chart>
    <cx:plotArea>
      <cx:plotAreaRegion>
        <cx:series layoutId="treemap" uniqueId="{B64E9ACB-4E16-4EA0-BACD-2A3E79FB7209}">
          <cx:tx>
            <cx:txData>
              <cx:f>Planilha1!$B$1</cx:f>
              <cx:v>Série1</cx:v>
            </cx:txData>
          </cx:tx>
          <cx:dataLabels/>
          <cx:dataId val="0"/>
          <cx:layoutPr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Planilha1!$A$2:$A$31</cx:f>
        <cx:lvl ptCount="30">
          <cx:pt idx="0">Tec_N2_#1</cx:pt>
          <cx:pt idx="1">Tec_N2_#2</cx:pt>
          <cx:pt idx="2">Tec_N2_#3</cx:pt>
          <cx:pt idx="3">Tec_N2_#4</cx:pt>
          <cx:pt idx="4">Tec_N2_#5</cx:pt>
          <cx:pt idx="5">Tec_N2_#6</cx:pt>
          <cx:pt idx="6">Tec_N2_#7</cx:pt>
          <cx:pt idx="7">Tec_N2_#8</cx:pt>
          <cx:pt idx="8">Tec_N2_#9</cx:pt>
          <cx:pt idx="9">Tec_N2_#10</cx:pt>
          <cx:pt idx="10">Tec_N2_#11</cx:pt>
          <cx:pt idx="11">Tec_N2_#12</cx:pt>
          <cx:pt idx="12">Tec_N2_#13</cx:pt>
          <cx:pt idx="13">Tec_N2_#14</cx:pt>
          <cx:pt idx="14">Tec_N2_#15</cx:pt>
          <cx:pt idx="15">Tec_N2_#16</cx:pt>
          <cx:pt idx="16">Tec_N2_#17</cx:pt>
          <cx:pt idx="17">Tec_N2_#18</cx:pt>
          <cx:pt idx="18">Tec_N2_#19</cx:pt>
          <cx:pt idx="19">Tec_N2_#20</cx:pt>
          <cx:pt idx="20">Tec_N2_#21</cx:pt>
          <cx:pt idx="21">Tec_N2_#22</cx:pt>
          <cx:pt idx="22">Tec_N2_#23</cx:pt>
          <cx:pt idx="23">Tec_N2_#24</cx:pt>
          <cx:pt idx="24">Tec_N2_#25</cx:pt>
          <cx:pt idx="25">Tec_N2_#26</cx:pt>
          <cx:pt idx="26">Tec_N2_#27</cx:pt>
          <cx:pt idx="27">Tec_N2_#28</cx:pt>
          <cx:pt idx="28">Tec_N2_#29</cx:pt>
          <cx:pt idx="29">Tec_N2_#30</cx:pt>
        </cx:lvl>
      </cx:strDim>
      <cx:numDim type="size">
        <cx:f>Planilha1!$B$2:$B$31</cx:f>
        <cx:lvl ptCount="30" formatCode="G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  <cx:pt idx="16">4</cx:pt>
          <cx:pt idx="17">3</cx:pt>
          <cx:pt idx="18">5</cx:pt>
          <cx:pt idx="19">7</cx:pt>
          <cx:pt idx="20">8</cx:pt>
          <cx:pt idx="21">9</cx:pt>
          <cx:pt idx="22">23</cx:pt>
          <cx:pt idx="23">2</cx:pt>
          <cx:pt idx="24">1</cx:pt>
          <cx:pt idx="25">1</cx:pt>
          <cx:pt idx="26">2</cx:pt>
          <cx:pt idx="27">43</cx:pt>
          <cx:pt idx="28">4</cx:pt>
          <cx:pt idx="29">18</cx:pt>
        </cx:lvl>
      </cx:numDim>
    </cx:data>
  </cx:chartData>
  <cx:chart>
    <cx:plotArea>
      <cx:plotAreaRegion>
        <cx:series layoutId="treemap" uniqueId="{B64E9ACB-4E16-4EA0-BACD-2A3E79FB7209}">
          <cx:tx>
            <cx:txData>
              <cx:f>Planilha1!$B$1</cx:f>
              <cx:v>Série1</cx:v>
            </cx:txData>
          </cx:tx>
          <cx:dataLabels/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E6D2BF-E0CC-49E0-97D0-B78A65814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128CFCA-224F-4BFA-BA1C-339A6FBD0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319A0C5-2817-454A-9A7B-CCF49B2C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39D0112-192B-4846-A5B1-44BCC197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D30BD9-B81A-4B43-A39D-365131CA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1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BA67C-74C8-49D9-84D0-B9ABDB36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C25552E-F478-4F31-9EF4-56F670589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F6A0AF2-46BD-467D-9B0F-9CAA4D39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07597E-1AB7-423F-BB2A-E0DF2BAB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B63BB1D-B79F-46B6-ABB1-2CBF9828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8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DB79ACF-086C-498E-ADB1-2A2BE889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D306331-D520-48CD-8E2F-170A0293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95E77E3-48C5-47C1-8076-B1A70381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27C945-8591-42CB-ACB3-0B351EB9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E8FF481-E4F2-47F3-8211-5E65D424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F5CF10-A123-4B9D-9B6C-DD347DC0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25DCED1-0D60-464D-A929-A1E8E6D5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03CBF6E-F3D0-41A7-B690-5CDC64F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F343CCC-232C-4C51-B033-8C6BA38E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C1DC2DF-47EC-4C9F-98DA-56A9C79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2AFD33-9C00-480B-B7D8-CD7B223F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B5637F6-1E01-499F-BD21-52DE976D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DD24DC-C34E-4EFA-BAC1-063CBC45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2729CD-19EF-47BC-8043-B6296A27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E06974F-FE7A-4B95-8DD4-E30CFE3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1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311357-158C-4B3B-9EF1-BAB51335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C31EFAC-4C8F-432D-AB88-61725FA0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EF44743-DABC-486F-84DC-C561A2E2B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851D0C8-B8FE-4659-985D-65573ABA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9476A7C-E29B-460C-A2A4-71DA1FA8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471358F-9301-42CC-915C-2FB89CF7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B3E74E-1C7E-42EF-9FC5-FF1EE4B4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7F75ADA-B8A0-4C5C-BD92-92C9E12E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0F6E85F-A7E7-4A26-B66A-BA67148D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F480DA3-FB25-4949-BFA8-BADED751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8B6616E-AF98-4943-8DAB-CE956D634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2DFEBEA-2CF4-4516-92C2-1D2F2B27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D7DE9F68-406E-47FB-B008-662F07C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5512AF7-8310-4A71-9AC2-101D64DA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B6BAB-C353-42AA-9AE5-A470FEAC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7DF60F7-A17E-4BF6-BD27-57D85906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CC218CB-374C-4555-928D-08CB41C1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54B294-8B2F-49A0-B4AA-FA19A411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B4AC07D-9E59-4BC5-888E-62584566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21763FC-222A-41F0-A99E-24CD3216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EC3A47-F1C3-40A3-8B58-4BBDDF8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4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2BA53A-BA2F-4139-A512-5883116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49AE79-5061-4401-BA76-CBA6FB5B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4B7D982-F70E-4842-8ABA-A5363406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4FF9AEB-B7FD-4FB4-9165-E8767A13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B25218A-E714-4F6A-BD29-8357F59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EA681B3-8B66-4604-9810-1DF85867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7478FA-E598-4B9B-810F-89964574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2CBC34A-C567-4C98-BD9F-23722A1A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1A99B59-924C-40EA-8520-194AE6A6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2C2B111-448C-404A-B429-E7A519D0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AC1FB2A-D6B2-4A7B-A162-83389331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C720EF6-E4B9-415C-BB21-5B04053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1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D351217-045A-470F-9B9F-28522594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3A0776-45F2-43F5-BC4A-D8FD2AC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64E9CA7-D73C-4916-A616-CC14AA9BB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3125-3EC6-4A70-A1A7-10BB72A328FC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57C4FF6-93E2-432F-A97E-3A84FF18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C6068C-BBC7-4498-B3DA-E8646A762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C856-4677-4547-87A9-68BE2AD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9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0.png"/><Relationship Id="rId2" Type="http://schemas.openxmlformats.org/officeDocument/2006/relationships/image" Target="../media/image17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0.png"/><Relationship Id="rId5" Type="http://schemas.openxmlformats.org/officeDocument/2006/relationships/image" Target="../media/image20.png"/><Relationship Id="rId15" Type="http://schemas.openxmlformats.org/officeDocument/2006/relationships/chart" Target="../charts/chart4.xml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6.png"/><Relationship Id="rId5" Type="http://schemas.openxmlformats.org/officeDocument/2006/relationships/image" Target="../media/image20.png"/><Relationship Id="rId15" Type="http://schemas.openxmlformats.org/officeDocument/2006/relationships/chart" Target="../charts/chart5.xml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microsoft.com/office/2014/relationships/chartEx" Target="../charts/chartEx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microsoft.com/office/2014/relationships/chartEx" Target="../charts/chartEx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hart" Target="../charts/chart1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0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0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30F425-E37B-4290-A928-BB66886B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873"/>
          <a:stretch/>
        </p:blipFill>
        <p:spPr>
          <a:xfrm>
            <a:off x="0" y="661850"/>
            <a:ext cx="12192000" cy="59305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9E3F7E4-2F6B-4072-AFA7-07146FAFB38F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118BCBB-9E5E-4AA9-BB99-E66132C719FA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Evolução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B1E5604-E0CE-43C6-A3B7-DB9D2F4544D4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B04C801-B6EE-4250-B5D1-2CA7EC946626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EC704E0-CE28-4A39-9AB4-A46F599E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0" t="31556" r="59892" b="62476"/>
          <a:stretch/>
        </p:blipFill>
        <p:spPr>
          <a:xfrm>
            <a:off x="4858566" y="2163669"/>
            <a:ext cx="348343" cy="4093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195ED9AF-4AE8-49D3-8168-7123819F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8" t="31556" r="61897" b="62476"/>
          <a:stretch/>
        </p:blipFill>
        <p:spPr>
          <a:xfrm>
            <a:off x="4946826" y="2163669"/>
            <a:ext cx="189530" cy="409303"/>
          </a:xfrm>
          <a:prstGeom prst="rect">
            <a:avLst/>
          </a:prstGeom>
        </p:spPr>
      </p:pic>
      <p:pic>
        <p:nvPicPr>
          <p:cNvPr id="1028" name="Picture 4" descr="Sankey Diagram Icons - Download Free Vector Icons | Noun Project">
            <a:extLst>
              <a:ext uri="{FF2B5EF4-FFF2-40B4-BE49-F238E27FC236}">
                <a16:creationId xmlns:a16="http://schemas.microsoft.com/office/drawing/2014/main" xmlns="" id="{41F2A9D3-75F7-46CB-9CED-850B3E5E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5" y="2313238"/>
            <a:ext cx="159840" cy="1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xmlns="" id="{6D98ACCD-51A0-4BD7-809E-F599A514C057}"/>
              </a:ext>
            </a:extLst>
          </p:cNvPr>
          <p:cNvSpPr/>
          <p:nvPr/>
        </p:nvSpPr>
        <p:spPr>
          <a:xfrm>
            <a:off x="4693921" y="1297480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Botão adicional para visualizar o gráfico Sankey</a:t>
            </a: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xmlns="" id="{B940EC5D-F5DD-4A0B-9FB1-6B9D48B469CB}"/>
              </a:ext>
            </a:extLst>
          </p:cNvPr>
          <p:cNvSpPr/>
          <p:nvPr/>
        </p:nvSpPr>
        <p:spPr>
          <a:xfrm>
            <a:off x="610145" y="52273"/>
            <a:ext cx="2551065" cy="1125469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Nomes diferentes das duas primeiras opções do menu.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“Tecnologias” é um atributo dos projetos, da forma como estava parecei que estava inerente apenas ao segundo item e não ao primeiro também. No entanto as duas forma são apenas visualizações da mesma coisa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5782799-9B36-4263-BD88-82026436A54B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C1E5FA4-F653-47A4-98EE-CE7DC2FDCC6E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01E444D-D876-4A00-BF32-FC9801444928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xmlns="" id="{B64280C1-DEFE-4740-88B1-EDD5D5EB34E0}"/>
              </a:ext>
            </a:extLst>
          </p:cNvPr>
          <p:cNvSpPr/>
          <p:nvPr/>
        </p:nvSpPr>
        <p:spPr>
          <a:xfrm>
            <a:off x="212456" y="3303105"/>
            <a:ext cx="1162579" cy="1087803"/>
          </a:xfrm>
          <a:prstGeom prst="wedgeRectCallout">
            <a:avLst>
              <a:gd name="adj1" fmla="val -41808"/>
              <a:gd name="adj2" fmla="val -8579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Juntar duas opções de menu em apenas uma + mudar o ícone para dar ideia de perfil de projetos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647E4F0C-9091-4988-A29F-3E52C6A40976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2B3C439-47E1-4F04-9655-4FF287342B4B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xmlns="" id="{6ED164AE-8301-4543-B9BA-417C570C7A84}"/>
              </a:ext>
            </a:extLst>
          </p:cNvPr>
          <p:cNvSpPr/>
          <p:nvPr/>
        </p:nvSpPr>
        <p:spPr>
          <a:xfrm>
            <a:off x="4112631" y="210954"/>
            <a:ext cx="1162579" cy="768711"/>
          </a:xfrm>
          <a:prstGeom prst="wedgeRectCallout">
            <a:avLst>
              <a:gd name="adj1" fmla="val -50983"/>
              <a:gd name="adj2" fmla="val 13188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 esse caminho aqui, conforme acordado antes em reunião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C5D1FB22-BDF2-4969-8EF7-B8DA7E73A4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17"/>
          <a:stretch/>
        </p:blipFill>
        <p:spPr>
          <a:xfrm>
            <a:off x="5414538" y="2179628"/>
            <a:ext cx="1728669" cy="37738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3B3CB944-CD4E-4992-93FE-4897CD25D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18"/>
          <a:stretch/>
        </p:blipFill>
        <p:spPr>
          <a:xfrm>
            <a:off x="7552491" y="2179628"/>
            <a:ext cx="1728669" cy="37738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906D8D85-CF2A-4A30-8CA3-AC223ACD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31643" r="71407" b="62389"/>
          <a:stretch/>
        </p:blipFill>
        <p:spPr>
          <a:xfrm>
            <a:off x="11397794" y="2151913"/>
            <a:ext cx="534654" cy="450233"/>
          </a:xfrm>
          <a:prstGeom prst="rect">
            <a:avLst/>
          </a:prstGeom>
        </p:spPr>
      </p:pic>
      <p:sp>
        <p:nvSpPr>
          <p:cNvPr id="32" name="Balão de Fala: Retângulo 31">
            <a:extLst>
              <a:ext uri="{FF2B5EF4-FFF2-40B4-BE49-F238E27FC236}">
                <a16:creationId xmlns:a16="http://schemas.microsoft.com/office/drawing/2014/main" xmlns="" id="{7CD0C0D8-42F9-440C-B25D-FF379BDD7E28}"/>
              </a:ext>
            </a:extLst>
          </p:cNvPr>
          <p:cNvSpPr/>
          <p:nvPr/>
        </p:nvSpPr>
        <p:spPr>
          <a:xfrm>
            <a:off x="9815007" y="1265163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Chegar esse botão para a direita...</a:t>
            </a:r>
          </a:p>
        </p:txBody>
      </p:sp>
      <p:sp>
        <p:nvSpPr>
          <p:cNvPr id="33" name="Balão de Fala: Retângulo 32">
            <a:extLst>
              <a:ext uri="{FF2B5EF4-FFF2-40B4-BE49-F238E27FC236}">
                <a16:creationId xmlns:a16="http://schemas.microsoft.com/office/drawing/2014/main" xmlns="" id="{A8E04F8B-DE0D-4188-BBC3-8B5D6B65A7D3}"/>
              </a:ext>
            </a:extLst>
          </p:cNvPr>
          <p:cNvSpPr/>
          <p:nvPr/>
        </p:nvSpPr>
        <p:spPr>
          <a:xfrm>
            <a:off x="2950052" y="2734522"/>
            <a:ext cx="1162579" cy="768711"/>
          </a:xfrm>
          <a:prstGeom prst="wedgeRectCallout">
            <a:avLst>
              <a:gd name="adj1" fmla="val -22331"/>
              <a:gd name="adj2" fmla="val -7231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Colocar esse botão lá no canto da direita</a:t>
            </a:r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xmlns="" id="{2CEB0490-9B15-4F2C-84C4-74613579BE82}"/>
              </a:ext>
            </a:extLst>
          </p:cNvPr>
          <p:cNvSpPr/>
          <p:nvPr/>
        </p:nvSpPr>
        <p:spPr>
          <a:xfrm>
            <a:off x="10769869" y="2733433"/>
            <a:ext cx="1162579" cy="768711"/>
          </a:xfrm>
          <a:prstGeom prst="wedgeRectCallout">
            <a:avLst>
              <a:gd name="adj1" fmla="val 24112"/>
              <a:gd name="adj2" fmla="val -689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botão fica aqui!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xmlns="" id="{CDAE508F-C916-44CD-8CF8-70174739C0B0}"/>
              </a:ext>
            </a:extLst>
          </p:cNvPr>
          <p:cNvSpPr/>
          <p:nvPr/>
        </p:nvSpPr>
        <p:spPr>
          <a:xfrm>
            <a:off x="4625654" y="2733433"/>
            <a:ext cx="1162579" cy="768711"/>
          </a:xfrm>
          <a:prstGeom prst="wedgeRectCallout">
            <a:avLst>
              <a:gd name="adj1" fmla="val -32818"/>
              <a:gd name="adj2" fmla="val -643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Botões podem ficar mais para a esquerda... 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xmlns="" id="{3C0E8C3C-B5FA-45A3-AD00-8A4C3AB09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95" t="4163" r="12318" b="-1"/>
          <a:stretch/>
        </p:blipFill>
        <p:spPr>
          <a:xfrm>
            <a:off x="6204031" y="2194902"/>
            <a:ext cx="1492172" cy="361676"/>
          </a:xfrm>
          <a:prstGeom prst="rect">
            <a:avLst/>
          </a:prstGeom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xmlns="" id="{8E266C88-8D55-496B-A623-367D0FE24CE6}"/>
              </a:ext>
            </a:extLst>
          </p:cNvPr>
          <p:cNvSpPr/>
          <p:nvPr/>
        </p:nvSpPr>
        <p:spPr>
          <a:xfrm>
            <a:off x="6527521" y="1402604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régua de tempo vem para fora do botão azul...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/>
          <a:srcRect t="15350" r="85000" b="53448"/>
          <a:stretch/>
        </p:blipFill>
        <p:spPr>
          <a:xfrm>
            <a:off x="45400" y="340846"/>
            <a:ext cx="5311072" cy="62112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 rot="2089258">
            <a:off x="2866618" y="1085362"/>
            <a:ext cx="2929663" cy="576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 original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2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48045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539656" y="2655274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="" id="{6FBEF518-6DC3-494A-92CE-718C4D7857B3}"/>
                  </a:ext>
                </a:extLst>
              </p:cNvPr>
              <p:cNvSpPr txBox="1"/>
              <p:nvPr/>
            </p:nvSpPr>
            <p:spPr>
              <a:xfrm>
                <a:off x="5148100" y="5744213"/>
                <a:ext cx="299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200" b="0" i="0" smtClean="0">
                        <a:latin typeface="Cambria Math" panose="02040503050406030204" pitchFamily="18" charset="0"/>
                      </a:rPr>
                      <m:t>Dura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sty m:val="p"/>
                      </m:rPr>
                      <a:rPr lang="pt-BR" sz="1200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pt-BR" sz="1200" dirty="0" smtClean="0"/>
                  <a:t>  ou porte (valor na data de assinatura)</a:t>
                </a:r>
                <a:endParaRPr lang="pt-BR" sz="1200" dirty="0"/>
              </a:p>
            </p:txBody>
          </p:sp>
        </mc:Choice>
        <mc:Fallback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FBEF518-6DC3-494A-92CE-718C4D78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00" y="5744213"/>
                <a:ext cx="299408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2444" t="-25806" r="-1222" b="-48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709E86E-5243-994C-AA08-C3504ADF73C2}"/>
              </a:ext>
            </a:extLst>
          </p:cNvPr>
          <p:cNvSpPr txBox="1"/>
          <p:nvPr/>
        </p:nvSpPr>
        <p:spPr>
          <a:xfrm>
            <a:off x="2659856" y="2641233"/>
            <a:ext cx="5074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Duração de projeto por categoria tecnológica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B79888FE-78B3-9C4A-B8DD-6E12DD4C80EE}"/>
              </a:ext>
            </a:extLst>
          </p:cNvPr>
          <p:cNvSpPr txBox="1"/>
          <p:nvPr/>
        </p:nvSpPr>
        <p:spPr>
          <a:xfrm>
            <a:off x="1995506" y="3022539"/>
            <a:ext cx="4234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1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7A9B45B4-5454-3D45-81B1-72DF4C0327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26" t="11551" b="6418"/>
          <a:stretch/>
        </p:blipFill>
        <p:spPr>
          <a:xfrm>
            <a:off x="3452275" y="2970090"/>
            <a:ext cx="5027268" cy="236009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8FA8114B-D6EA-3A45-89AD-7EB55E77929B}"/>
              </a:ext>
            </a:extLst>
          </p:cNvPr>
          <p:cNvSpPr txBox="1"/>
          <p:nvPr/>
        </p:nvSpPr>
        <p:spPr>
          <a:xfrm>
            <a:off x="3107663" y="5330185"/>
            <a:ext cx="5658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Meses -&gt;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F155F133-95AE-5E46-83A2-97E7DEEF9BA5}"/>
              </a:ext>
            </a:extLst>
          </p:cNvPr>
          <p:cNvSpPr txBox="1"/>
          <p:nvPr/>
        </p:nvSpPr>
        <p:spPr>
          <a:xfrm>
            <a:off x="1974306" y="3407125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DC9FBC29-14F4-EB4B-96C0-C3786804D5A3}"/>
              </a:ext>
            </a:extLst>
          </p:cNvPr>
          <p:cNvSpPr txBox="1"/>
          <p:nvPr/>
        </p:nvSpPr>
        <p:spPr>
          <a:xfrm>
            <a:off x="1946046" y="3766591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1036610F-DD1C-D642-B411-948322B5C412}"/>
              </a:ext>
            </a:extLst>
          </p:cNvPr>
          <p:cNvSpPr txBox="1"/>
          <p:nvPr/>
        </p:nvSpPr>
        <p:spPr>
          <a:xfrm>
            <a:off x="1903402" y="4139182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D9DD7E9E-2C35-0E43-8732-016AD6A3CB1D}"/>
              </a:ext>
            </a:extLst>
          </p:cNvPr>
          <p:cNvSpPr txBox="1"/>
          <p:nvPr/>
        </p:nvSpPr>
        <p:spPr>
          <a:xfrm>
            <a:off x="1894590" y="4497496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5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4738D879-067D-8B48-BAE1-4E9E0C513C48}"/>
              </a:ext>
            </a:extLst>
          </p:cNvPr>
          <p:cNvSpPr txBox="1"/>
          <p:nvPr/>
        </p:nvSpPr>
        <p:spPr>
          <a:xfrm>
            <a:off x="1899199" y="4855810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6</a:t>
            </a:r>
          </a:p>
        </p:txBody>
      </p:sp>
      <p:sp>
        <p:nvSpPr>
          <p:cNvPr id="64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57583" y="4728619"/>
            <a:ext cx="1936303" cy="1257528"/>
          </a:xfrm>
          <a:prstGeom prst="wedgeRectCallout">
            <a:avLst>
              <a:gd name="adj1" fmla="val 42779"/>
              <a:gd name="adj2" fmla="val -102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Aqui pode aparecer a figura para todas as tecnologias de categoria 1 . Se o cara clicar em 1 tecnologia específica, aparece a desagregação  de mesma em categoria 2. 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 rotWithShape="1">
          <a:blip r:embed="rId7"/>
          <a:srcRect l="24534" t="28012" b="60457"/>
          <a:stretch/>
        </p:blipFill>
        <p:spPr>
          <a:xfrm>
            <a:off x="2076663" y="1671585"/>
            <a:ext cx="10115337" cy="868976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8"/>
          <a:srcRect l="79449" t="34117" r="15085" b="58422"/>
          <a:stretch/>
        </p:blipFill>
        <p:spPr>
          <a:xfrm>
            <a:off x="9405732" y="1844096"/>
            <a:ext cx="666428" cy="511444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 rotWithShape="1">
          <a:blip r:embed="rId9"/>
          <a:srcRect l="25297" t="29369" r="64788" b="63170"/>
          <a:stretch/>
        </p:blipFill>
        <p:spPr>
          <a:xfrm>
            <a:off x="2275749" y="1811134"/>
            <a:ext cx="1208868" cy="511444"/>
          </a:xfrm>
          <a:prstGeom prst="rect">
            <a:avLst/>
          </a:prstGeom>
        </p:spPr>
      </p:pic>
      <p:sp>
        <p:nvSpPr>
          <p:cNvPr id="70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6799643" y="1471054"/>
            <a:ext cx="1936303" cy="1257528"/>
          </a:xfrm>
          <a:prstGeom prst="wedgeRectCallout">
            <a:avLst>
              <a:gd name="adj1" fmla="val -78082"/>
              <a:gd name="adj2" fmla="val -4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eixo X poderá ser duração ou valor (porte) na data de assinatura do projeto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Sugerimos puxar este filtro (duração ou porte) para fora </a:t>
            </a:r>
          </a:p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48045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539656" y="2655274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709E86E-5243-994C-AA08-C3504ADF73C2}"/>
              </a:ext>
            </a:extLst>
          </p:cNvPr>
          <p:cNvSpPr txBox="1"/>
          <p:nvPr/>
        </p:nvSpPr>
        <p:spPr>
          <a:xfrm>
            <a:off x="2659856" y="2641233"/>
            <a:ext cx="5074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Duração de projeto por categoria tecnológica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B79888FE-78B3-9C4A-B8DD-6E12DD4C80EE}"/>
              </a:ext>
            </a:extLst>
          </p:cNvPr>
          <p:cNvSpPr txBox="1"/>
          <p:nvPr/>
        </p:nvSpPr>
        <p:spPr>
          <a:xfrm>
            <a:off x="1995506" y="3022539"/>
            <a:ext cx="4234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1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7A9B45B4-5454-3D45-81B1-72DF4C0327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26" t="11551" b="6418"/>
          <a:stretch/>
        </p:blipFill>
        <p:spPr>
          <a:xfrm>
            <a:off x="3452275" y="2970090"/>
            <a:ext cx="5027268" cy="236009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8FA8114B-D6EA-3A45-89AD-7EB55E77929B}"/>
              </a:ext>
            </a:extLst>
          </p:cNvPr>
          <p:cNvSpPr txBox="1"/>
          <p:nvPr/>
        </p:nvSpPr>
        <p:spPr>
          <a:xfrm>
            <a:off x="3107663" y="5330185"/>
            <a:ext cx="5658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Meses -&gt;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F155F133-95AE-5E46-83A2-97E7DEEF9BA5}"/>
              </a:ext>
            </a:extLst>
          </p:cNvPr>
          <p:cNvSpPr txBox="1"/>
          <p:nvPr/>
        </p:nvSpPr>
        <p:spPr>
          <a:xfrm>
            <a:off x="1974306" y="3407125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DC9FBC29-14F4-EB4B-96C0-C3786804D5A3}"/>
              </a:ext>
            </a:extLst>
          </p:cNvPr>
          <p:cNvSpPr txBox="1"/>
          <p:nvPr/>
        </p:nvSpPr>
        <p:spPr>
          <a:xfrm>
            <a:off x="1946046" y="3766591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1036610F-DD1C-D642-B411-948322B5C412}"/>
              </a:ext>
            </a:extLst>
          </p:cNvPr>
          <p:cNvSpPr txBox="1"/>
          <p:nvPr/>
        </p:nvSpPr>
        <p:spPr>
          <a:xfrm>
            <a:off x="1903402" y="4139182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D9DD7E9E-2C35-0E43-8732-016AD6A3CB1D}"/>
              </a:ext>
            </a:extLst>
          </p:cNvPr>
          <p:cNvSpPr txBox="1"/>
          <p:nvPr/>
        </p:nvSpPr>
        <p:spPr>
          <a:xfrm>
            <a:off x="1894590" y="4497496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5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4738D879-067D-8B48-BAE1-4E9E0C513C48}"/>
              </a:ext>
            </a:extLst>
          </p:cNvPr>
          <p:cNvSpPr txBox="1"/>
          <p:nvPr/>
        </p:nvSpPr>
        <p:spPr>
          <a:xfrm>
            <a:off x="1899199" y="4855810"/>
            <a:ext cx="1557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6</a:t>
            </a: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 rotWithShape="1">
          <a:blip r:embed="rId6"/>
          <a:srcRect l="24534" t="28012" b="60457"/>
          <a:stretch/>
        </p:blipFill>
        <p:spPr>
          <a:xfrm>
            <a:off x="2076663" y="1671585"/>
            <a:ext cx="10115337" cy="868976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7"/>
          <a:srcRect l="79449" t="34117" r="15085" b="58422"/>
          <a:stretch/>
        </p:blipFill>
        <p:spPr>
          <a:xfrm>
            <a:off x="9405732" y="1844096"/>
            <a:ext cx="666428" cy="511444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 rotWithShape="1">
          <a:blip r:embed="rId8"/>
          <a:srcRect l="25297" t="29369" r="64788" b="63170"/>
          <a:stretch/>
        </p:blipFill>
        <p:spPr>
          <a:xfrm>
            <a:off x="2275749" y="1811134"/>
            <a:ext cx="1208868" cy="51144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9"/>
          <a:srcRect l="17924" t="25978" r="3771" b="19985"/>
          <a:stretch/>
        </p:blipFill>
        <p:spPr>
          <a:xfrm>
            <a:off x="1955378" y="2322438"/>
            <a:ext cx="9546957" cy="370409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 rot="2644808">
            <a:off x="9873170" y="776191"/>
            <a:ext cx="2644976" cy="5726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 versão atualizada da Plataforma </a:t>
            </a:r>
            <a:endParaRPr lang="pt-BR" dirty="0"/>
          </a:p>
        </p:txBody>
      </p:sp>
      <p:sp>
        <p:nvSpPr>
          <p:cNvPr id="35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6799643" y="1471054"/>
            <a:ext cx="1936303" cy="1257528"/>
          </a:xfrm>
          <a:prstGeom prst="wedgeRectCallout">
            <a:avLst>
              <a:gd name="adj1" fmla="val -78082"/>
              <a:gd name="adj2" fmla="val -4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eixo X poderá ser duração ou valor (porte) na data de assinatura do projeto</a:t>
            </a:r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Sugerimos puxar 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filtro (duração ou porte) para </a:t>
            </a:r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fora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53142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7647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7BB72F67-C433-47BF-8554-FB203CF33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53"/>
          <a:stretch/>
        </p:blipFill>
        <p:spPr>
          <a:xfrm>
            <a:off x="2659856" y="1678930"/>
            <a:ext cx="1605789" cy="46679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3748282" y="1718897"/>
            <a:ext cx="559402" cy="46679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0FF422D4-CC8C-4CEB-A3CA-DF2033E50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6" y="1810314"/>
            <a:ext cx="161470" cy="250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76EE9364-1482-4DB2-B3F2-2F644161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800" y="1821819"/>
            <a:ext cx="186979" cy="21703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A430DE25-C93A-4BC5-ABFA-86A7FFFE6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9681" y="1808464"/>
            <a:ext cx="173624" cy="2437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1666C837-2D20-4525-978A-D228DC35C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438" y="1817236"/>
            <a:ext cx="200336" cy="233723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76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4371703" y="843407"/>
            <a:ext cx="1543822" cy="635298"/>
          </a:xfrm>
          <a:prstGeom prst="wedgeRectCallout">
            <a:avLst>
              <a:gd name="adj1" fmla="val -60225"/>
              <a:gd name="adj2" fmla="val 11299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mínimo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médio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máximo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plot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7C590953-0633-471A-9AAB-A9A6D0216017}"/>
              </a:ext>
            </a:extLst>
          </p:cNvPr>
          <p:cNvSpPr txBox="1"/>
          <p:nvPr/>
        </p:nvSpPr>
        <p:spPr>
          <a:xfrm>
            <a:off x="4761885" y="1714627"/>
            <a:ext cx="4997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rgbClr val="45413D"/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xmlns="" id="{F1EFC416-EBE4-460B-B202-D78D55F6492A}"/>
              </a:ext>
            </a:extLst>
          </p:cNvPr>
          <p:cNvSpPr/>
          <p:nvPr/>
        </p:nvSpPr>
        <p:spPr>
          <a:xfrm>
            <a:off x="4613456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4F7561C-FD88-468C-989B-ED58CA814328}"/>
              </a:ext>
            </a:extLst>
          </p:cNvPr>
          <p:cNvSpPr/>
          <p:nvPr/>
        </p:nvSpPr>
        <p:spPr>
          <a:xfrm>
            <a:off x="6042352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74320D4F-EFE2-4536-A508-18B629707D3B}"/>
              </a:ext>
            </a:extLst>
          </p:cNvPr>
          <p:cNvSpPr/>
          <p:nvPr/>
        </p:nvSpPr>
        <p:spPr>
          <a:xfrm>
            <a:off x="7932924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xmlns="" id="{2F11FE6B-27BB-4825-A2FC-86118324C639}"/>
              </a:ext>
            </a:extLst>
          </p:cNvPr>
          <p:cNvSpPr/>
          <p:nvPr/>
        </p:nvSpPr>
        <p:spPr>
          <a:xfrm>
            <a:off x="9338321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="" id="{28B2255E-F4A3-4B18-AE67-AAD1B3D24136}"/>
                  </a:ext>
                </a:extLst>
              </p:cNvPr>
              <p:cNvSpPr txBox="1"/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28B2255E-F4A3-4B18-AE67-AAD1B3D2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blipFill>
                <a:blip r:embed="rId11"/>
                <a:stretch>
                  <a:fillRect l="-7895" r="-394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xmlns="" id="{B278666B-019B-4ED0-B8CA-BB39FFAD4AF4}"/>
                  </a:ext>
                </a:extLst>
              </p:cNvPr>
              <p:cNvSpPr txBox="1"/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278666B-019B-4ED0-B8CA-BB39FFAD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blipFill>
                <a:blip r:embed="rId12"/>
                <a:stretch>
                  <a:fillRect l="-7792" r="-7792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xmlns="" id="{0FE42270-7A76-4687-B9A7-3D2D93C0BF9D}"/>
                  </a:ext>
                </a:extLst>
              </p:cNvPr>
              <p:cNvSpPr txBox="1"/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𝑇𝑒𝑐𝑛𝑜𝑙𝑜𝑔𝑖𝑎</m:t>
                      </m:r>
                    </m:oMath>
                  </m:oMathPara>
                </a14:m>
                <a:endParaRPr lang="pt-B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FE42270-7A76-4687-B9A7-3D2D93C0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blipFill>
                <a:blip r:embed="rId13"/>
                <a:stretch>
                  <a:fillRect l="-6818" t="-6667" r="-530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xmlns="" id="{1D89256D-B130-4466-A8B6-A8561729C2A1}"/>
                  </a:ext>
                </a:extLst>
              </p:cNvPr>
              <p:cNvSpPr txBox="1"/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𝐼𝑛𝑠𝑡𝑖𝑡𝑢𝑖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1D89256D-B130-4466-A8B6-A8561729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blipFill>
                <a:blip r:embed="rId14"/>
                <a:stretch>
                  <a:fillRect l="-7031" r="-546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Balão de Fala: Retângulo 86">
            <a:extLst>
              <a:ext uri="{FF2B5EF4-FFF2-40B4-BE49-F238E27FC236}">
                <a16:creationId xmlns:a16="http://schemas.microsoft.com/office/drawing/2014/main" xmlns="" id="{4B5690E9-EB9B-42D6-83D7-EB8AEA665136}"/>
              </a:ext>
            </a:extLst>
          </p:cNvPr>
          <p:cNvSpPr/>
          <p:nvPr/>
        </p:nvSpPr>
        <p:spPr>
          <a:xfrm>
            <a:off x="5671036" y="693209"/>
            <a:ext cx="1543822" cy="635298"/>
          </a:xfrm>
          <a:prstGeom prst="wedgeRectCallout">
            <a:avLst>
              <a:gd name="adj1" fmla="val -60225"/>
              <a:gd name="adj2" fmla="val 11299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Definição do que vai no Eixo x</a:t>
            </a:r>
            <a:b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ou DATA DE ASSINATURA</a:t>
            </a:r>
          </a:p>
        </p:txBody>
      </p:sp>
      <p:graphicFrame>
        <p:nvGraphicFramePr>
          <p:cNvPr id="90" name="Gráfico 89">
            <a:extLst>
              <a:ext uri="{FF2B5EF4-FFF2-40B4-BE49-F238E27FC236}">
                <a16:creationId xmlns:a16="http://schemas.microsoft.com/office/drawing/2014/main" xmlns="" id="{F30754E9-E7AD-4776-94C2-BC9EF99CA73F}"/>
              </a:ext>
            </a:extLst>
          </p:cNvPr>
          <p:cNvGraphicFramePr/>
          <p:nvPr>
            <p:extLst/>
          </p:nvPr>
        </p:nvGraphicFramePr>
        <p:xfrm>
          <a:off x="2603500" y="2706322"/>
          <a:ext cx="7678895" cy="298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1" name="Balão de Fala: Retângulo 90">
            <a:extLst>
              <a:ext uri="{FF2B5EF4-FFF2-40B4-BE49-F238E27FC236}">
                <a16:creationId xmlns:a16="http://schemas.microsoft.com/office/drawing/2014/main" xmlns="" id="{6228B762-7803-4CBB-831B-067F7E7FAE9C}"/>
              </a:ext>
            </a:extLst>
          </p:cNvPr>
          <p:cNvSpPr/>
          <p:nvPr/>
        </p:nvSpPr>
        <p:spPr>
          <a:xfrm>
            <a:off x="7112000" y="548388"/>
            <a:ext cx="1739597" cy="635298"/>
          </a:xfrm>
          <a:prstGeom prst="wedgeRectCallout">
            <a:avLst>
              <a:gd name="adj1" fmla="val -68451"/>
              <a:gd name="adj2" fmla="val 1309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Definição do que vai no eixo Y</a:t>
            </a:r>
            <a:b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ou VALOR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8CB8582D-6339-427F-9E91-6A73283034AF}"/>
              </a:ext>
            </a:extLst>
          </p:cNvPr>
          <p:cNvSpPr txBox="1"/>
          <p:nvPr/>
        </p:nvSpPr>
        <p:spPr>
          <a:xfrm rot="16200000">
            <a:off x="1884200" y="3648713"/>
            <a:ext cx="10722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Duração ou Valor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="" id="{6FBEF518-6DC3-494A-92CE-718C4D7857B3}"/>
                  </a:ext>
                </a:extLst>
              </p:cNvPr>
              <p:cNvSpPr txBox="1"/>
              <p:nvPr/>
            </p:nvSpPr>
            <p:spPr>
              <a:xfrm>
                <a:off x="5148100" y="5744213"/>
                <a:ext cx="2206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𝐷𝑢𝑟𝑎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𝐴𝑠𝑠𝑖𝑛𝑎𝑡𝑢𝑟𝑎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6FBEF518-6DC3-494A-92CE-718C4D78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00" y="5744213"/>
                <a:ext cx="2206373" cy="184666"/>
              </a:xfrm>
              <a:prstGeom prst="rect">
                <a:avLst/>
              </a:prstGeom>
              <a:blipFill>
                <a:blip r:embed="rId16"/>
                <a:stretch>
                  <a:fillRect l="-1939" r="-1385" b="-29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>
            <a:extLst>
              <a:ext uri="{FF2B5EF4-FFF2-40B4-BE49-F238E27FC236}">
                <a16:creationId xmlns:a16="http://schemas.microsoft.com/office/drawing/2014/main" xmlns="" id="{98C85A58-0000-4E09-9560-85AB7DD1E096}"/>
              </a:ext>
            </a:extLst>
          </p:cNvPr>
          <p:cNvSpPr/>
          <p:nvPr/>
        </p:nvSpPr>
        <p:spPr>
          <a:xfrm>
            <a:off x="7734300" y="186847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xmlns="" id="{A88A6350-FBA1-497E-ACED-996DC2C5E399}"/>
              </a:ext>
            </a:extLst>
          </p:cNvPr>
          <p:cNvSpPr/>
          <p:nvPr/>
        </p:nvSpPr>
        <p:spPr>
          <a:xfrm>
            <a:off x="9151620" y="186847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Balão de Fala: Retângulo 98">
            <a:extLst>
              <a:ext uri="{FF2B5EF4-FFF2-40B4-BE49-F238E27FC236}">
                <a16:creationId xmlns:a16="http://schemas.microsoft.com/office/drawing/2014/main" xmlns="" id="{571816DB-F5CB-4D72-AB06-A9F7226172A6}"/>
              </a:ext>
            </a:extLst>
          </p:cNvPr>
          <p:cNvSpPr/>
          <p:nvPr/>
        </p:nvSpPr>
        <p:spPr>
          <a:xfrm>
            <a:off x="9923344" y="180930"/>
            <a:ext cx="1739597" cy="1498000"/>
          </a:xfrm>
          <a:prstGeom prst="wedgeRectCallout">
            <a:avLst>
              <a:gd name="adj1" fmla="val -89039"/>
              <a:gd name="adj2" fmla="val 5901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caso do filtro não ser selecionado, podemos visualizar os itens da lista e selecionar aqueles que quisermos. Daí aqui podemos escolher uma ou duas instituições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7EA2670-5BBD-47D2-BA55-3F737330BE0B}"/>
              </a:ext>
            </a:extLst>
          </p:cNvPr>
          <p:cNvSpPr txBox="1"/>
          <p:nvPr/>
        </p:nvSpPr>
        <p:spPr>
          <a:xfrm>
            <a:off x="2180560" y="2273427"/>
            <a:ext cx="802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5413D"/>
                </a:solidFill>
              </a:rPr>
              <a:t>Seleção: </a:t>
            </a:r>
            <a:r>
              <a:rPr lang="pt-BR" sz="1200" dirty="0">
                <a:solidFill>
                  <a:srgbClr val="45413D"/>
                </a:solidFill>
              </a:rPr>
              <a:t>Valores médios de Valor vs. Duração de projetos por tipo de tecnologia</a:t>
            </a:r>
          </a:p>
        </p:txBody>
      </p:sp>
      <p:sp>
        <p:nvSpPr>
          <p:cNvPr id="102" name="Balão de Fala: Retângulo 101">
            <a:extLst>
              <a:ext uri="{FF2B5EF4-FFF2-40B4-BE49-F238E27FC236}">
                <a16:creationId xmlns:a16="http://schemas.microsoft.com/office/drawing/2014/main" xmlns="" id="{7B0C2988-9EC7-43CB-8DC3-C15556463CF8}"/>
              </a:ext>
            </a:extLst>
          </p:cNvPr>
          <p:cNvSpPr/>
          <p:nvPr/>
        </p:nvSpPr>
        <p:spPr>
          <a:xfrm>
            <a:off x="320048" y="3276979"/>
            <a:ext cx="1739597" cy="2193222"/>
          </a:xfrm>
          <a:prstGeom prst="wedgeRectCallout">
            <a:avLst>
              <a:gd name="adj1" fmla="val 69091"/>
              <a:gd name="adj2" fmla="val -8422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Seleção mostra o resumo das opções que foram feitas pelo usuário e que deram origem a essa visualização</a:t>
            </a:r>
          </a:p>
          <a:p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combinações possíveis são:</a:t>
            </a:r>
          </a:p>
          <a:p>
            <a:pPr marL="228600" indent="-228600">
              <a:buAutoNum type="arabicParenR"/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vs. Valor</a:t>
            </a:r>
          </a:p>
          <a:p>
            <a:pPr marL="228600" indent="-228600">
              <a:buAutoNum type="arabicParenR"/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por Data assinatura</a:t>
            </a:r>
          </a:p>
          <a:p>
            <a:pPr marL="228600" indent="-228600">
              <a:buAutoNum type="arabicParenR"/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por data de assinatura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Bloquear a opção de Eixo X = duração e Eixo Y = Duração</a:t>
            </a:r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xmlns="" id="{55EBA78B-E92C-4840-ABAA-67C1BBC5ECF1}"/>
              </a:ext>
            </a:extLst>
          </p:cNvPr>
          <p:cNvSpPr/>
          <p:nvPr/>
        </p:nvSpPr>
        <p:spPr>
          <a:xfrm>
            <a:off x="9355938" y="2124023"/>
            <a:ext cx="915444" cy="1498000"/>
          </a:xfrm>
          <a:prstGeom prst="roundRect">
            <a:avLst>
              <a:gd name="adj" fmla="val 3263"/>
            </a:avLst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Balão de Fala: Retângulo 97">
            <a:extLst>
              <a:ext uri="{FF2B5EF4-FFF2-40B4-BE49-F238E27FC236}">
                <a16:creationId xmlns:a16="http://schemas.microsoft.com/office/drawing/2014/main" xmlns="" id="{08EA3F0D-782B-43EE-8728-D5AD8B740B90}"/>
              </a:ext>
            </a:extLst>
          </p:cNvPr>
          <p:cNvSpPr/>
          <p:nvPr/>
        </p:nvSpPr>
        <p:spPr>
          <a:xfrm>
            <a:off x="7507208" y="2435871"/>
            <a:ext cx="1739597" cy="1498000"/>
          </a:xfrm>
          <a:prstGeom prst="wedgeRectCallout">
            <a:avLst>
              <a:gd name="adj1" fmla="val -32971"/>
              <a:gd name="adj2" fmla="val -7782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o filtro é selecionado,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FICA CONGELADO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significa que todos os elementos da lista de Tecnologia vão ser usados no gráfico e mapeados nas cores da legenda. Ou seja, vai haver uma nuvem de pontos de cada tipo de tecnologia, uma em cada cor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xmlns="" id="{9EC1B54F-4F48-4B0A-B59F-5BD3307195D1}"/>
              </a:ext>
            </a:extLst>
          </p:cNvPr>
          <p:cNvSpPr txBox="1"/>
          <p:nvPr/>
        </p:nvSpPr>
        <p:spPr>
          <a:xfrm>
            <a:off x="9430540" y="2160273"/>
            <a:ext cx="770423" cy="135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dirty="0"/>
              <a:t>ANP          </a:t>
            </a:r>
            <a:r>
              <a:rPr lang="pt-BR" sz="1200" b="0" dirty="0">
                <a:sym typeface="Webdings" panose="05030102010509060703" pitchFamily="18" charset="2"/>
              </a:rPr>
              <a:t></a:t>
            </a:r>
            <a:r>
              <a:rPr lang="pt-BR" sz="1200" b="0" dirty="0"/>
              <a:t> 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ANEEL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BNDES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FINEP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FNDTC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554C906-AC11-4D54-B00E-E28E2C33279B}"/>
              </a:ext>
            </a:extLst>
          </p:cNvPr>
          <p:cNvSpPr/>
          <p:nvPr/>
        </p:nvSpPr>
        <p:spPr>
          <a:xfrm>
            <a:off x="10179036" y="3966335"/>
            <a:ext cx="108000" cy="108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xmlns="" id="{2537E1FC-81D6-40A0-AE62-81F67F56F674}"/>
              </a:ext>
            </a:extLst>
          </p:cNvPr>
          <p:cNvSpPr/>
          <p:nvPr/>
        </p:nvSpPr>
        <p:spPr>
          <a:xfrm>
            <a:off x="10179632" y="422577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xmlns="" id="{11781269-6779-4F99-A056-7B6B5FB7A238}"/>
              </a:ext>
            </a:extLst>
          </p:cNvPr>
          <p:cNvSpPr txBox="1"/>
          <p:nvPr/>
        </p:nvSpPr>
        <p:spPr>
          <a:xfrm>
            <a:off x="10243413" y="389941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#1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EE8FE474-C536-41CD-9FC2-F8CD099CA0BD}"/>
              </a:ext>
            </a:extLst>
          </p:cNvPr>
          <p:cNvSpPr txBox="1"/>
          <p:nvPr/>
        </p:nvSpPr>
        <p:spPr>
          <a:xfrm>
            <a:off x="10244008" y="4158857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#2</a:t>
            </a:r>
          </a:p>
        </p:txBody>
      </p:sp>
      <p:sp>
        <p:nvSpPr>
          <p:cNvPr id="113" name="Balão de Fala: Retângulo 112">
            <a:extLst>
              <a:ext uri="{FF2B5EF4-FFF2-40B4-BE49-F238E27FC236}">
                <a16:creationId xmlns:a16="http://schemas.microsoft.com/office/drawing/2014/main" xmlns="" id="{41617626-3C89-445A-A289-D690EC5D0C84}"/>
              </a:ext>
            </a:extLst>
          </p:cNvPr>
          <p:cNvSpPr/>
          <p:nvPr/>
        </p:nvSpPr>
        <p:spPr>
          <a:xfrm>
            <a:off x="10179036" y="4748832"/>
            <a:ext cx="1739597" cy="1125469"/>
          </a:xfrm>
          <a:prstGeom prst="wedgeRectCallout">
            <a:avLst>
              <a:gd name="adj1" fmla="val -32971"/>
              <a:gd name="adj2" fmla="val -7782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legenda apresenta todas as tecnologias de Nível 1... Cada tecnologia mapeada por uma cor, pois o filtro Tecnologia foi selecionado como filtro principal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Balão de Fala: Retângulo 113">
            <a:extLst>
              <a:ext uri="{FF2B5EF4-FFF2-40B4-BE49-F238E27FC236}">
                <a16:creationId xmlns:a16="http://schemas.microsoft.com/office/drawing/2014/main" xmlns="" id="{440C1652-4F1A-48DE-BF03-2BD5144092F2}"/>
              </a:ext>
            </a:extLst>
          </p:cNvPr>
          <p:cNvSpPr/>
          <p:nvPr/>
        </p:nvSpPr>
        <p:spPr>
          <a:xfrm>
            <a:off x="10251540" y="2704083"/>
            <a:ext cx="1739597" cy="1125469"/>
          </a:xfrm>
          <a:prstGeom prst="wedgeRectCallout">
            <a:avLst>
              <a:gd name="adj1" fmla="val -53778"/>
              <a:gd name="adj2" fmla="val -7613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selecionamos apenas uma instituição, só aparece um gráfico, se colocássemos duas instituições, teríamos 2 gráficos e por aí em diante...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Balão de Fala: Retângulo 114">
            <a:extLst>
              <a:ext uri="{FF2B5EF4-FFF2-40B4-BE49-F238E27FC236}">
                <a16:creationId xmlns:a16="http://schemas.microsoft.com/office/drawing/2014/main" xmlns="" id="{FEC3903F-5742-4EF5-AEEB-1B177C496B2E}"/>
              </a:ext>
            </a:extLst>
          </p:cNvPr>
          <p:cNvSpPr/>
          <p:nvPr/>
        </p:nvSpPr>
        <p:spPr>
          <a:xfrm>
            <a:off x="2299882" y="4317915"/>
            <a:ext cx="1739597" cy="768711"/>
          </a:xfrm>
          <a:prstGeom prst="wedgeRectCallout">
            <a:avLst>
              <a:gd name="adj1" fmla="val 61425"/>
              <a:gd name="adj2" fmla="val -891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Temos projetos de Tecnologia Nível 1 #2 de maior valor médio e menor duração</a:t>
            </a:r>
          </a:p>
        </p:txBody>
      </p:sp>
      <p:sp>
        <p:nvSpPr>
          <p:cNvPr id="2" name="Retângulo 1"/>
          <p:cNvSpPr/>
          <p:nvPr/>
        </p:nvSpPr>
        <p:spPr>
          <a:xfrm rot="19986243">
            <a:off x="-584633" y="280590"/>
            <a:ext cx="2910600" cy="517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Versão 1 – em discussão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53142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8112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7BB72F67-C433-47BF-8554-FB203CF33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53"/>
          <a:stretch/>
        </p:blipFill>
        <p:spPr>
          <a:xfrm>
            <a:off x="2706356" y="1678930"/>
            <a:ext cx="1605789" cy="46679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3794782" y="1718897"/>
            <a:ext cx="559402" cy="46679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0FF422D4-CC8C-4CEB-A3CA-DF2033E50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126" y="1810314"/>
            <a:ext cx="161470" cy="250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76EE9364-1482-4DB2-B3F2-2F644161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8300" y="1821819"/>
            <a:ext cx="186979" cy="21703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A430DE25-C93A-4BC5-ABFA-86A7FFFE6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6181" y="1808464"/>
            <a:ext cx="173624" cy="2437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1666C837-2D20-4525-978A-D228DC35C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1938" y="1817236"/>
            <a:ext cx="200336" cy="233723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76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3343305" y="595919"/>
            <a:ext cx="1543822" cy="635298"/>
          </a:xfrm>
          <a:prstGeom prst="wedgeRectCallout">
            <a:avLst>
              <a:gd name="adj1" fmla="val -60225"/>
              <a:gd name="adj2" fmla="val 11299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mínimo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médio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máximo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plot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7C590953-0633-471A-9AAB-A9A6D0216017}"/>
              </a:ext>
            </a:extLst>
          </p:cNvPr>
          <p:cNvSpPr txBox="1"/>
          <p:nvPr/>
        </p:nvSpPr>
        <p:spPr>
          <a:xfrm>
            <a:off x="4761885" y="1714627"/>
            <a:ext cx="4997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rgbClr val="45413D"/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xmlns="" id="{F1EFC416-EBE4-460B-B202-D78D55F6492A}"/>
              </a:ext>
            </a:extLst>
          </p:cNvPr>
          <p:cNvSpPr/>
          <p:nvPr/>
        </p:nvSpPr>
        <p:spPr>
          <a:xfrm>
            <a:off x="4564855" y="1766084"/>
            <a:ext cx="2413575" cy="328524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74320D4F-EFE2-4536-A508-18B629707D3B}"/>
              </a:ext>
            </a:extLst>
          </p:cNvPr>
          <p:cNvSpPr/>
          <p:nvPr/>
        </p:nvSpPr>
        <p:spPr>
          <a:xfrm>
            <a:off x="7932924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xmlns="" id="{2F11FE6B-27BB-4825-A2FC-86118324C639}"/>
              </a:ext>
            </a:extLst>
          </p:cNvPr>
          <p:cNvSpPr/>
          <p:nvPr/>
        </p:nvSpPr>
        <p:spPr>
          <a:xfrm>
            <a:off x="9338321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="" id="{28B2255E-F4A3-4B18-AE67-AAD1B3D24136}"/>
                  </a:ext>
                </a:extLst>
              </p:cNvPr>
              <p:cNvSpPr txBox="1"/>
              <p:nvPr/>
            </p:nvSpPr>
            <p:spPr>
              <a:xfrm>
                <a:off x="4947440" y="1832613"/>
                <a:ext cx="12955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𝑂𝑝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çõ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𝑓𝑖𝑐𝑜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8B2255E-F4A3-4B18-AE67-AAD1B3D2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40" y="1832613"/>
                <a:ext cx="129554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774" t="-6667" r="-424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xmlns="" id="{0FE42270-7A76-4687-B9A7-3D2D93C0BF9D}"/>
                  </a:ext>
                </a:extLst>
              </p:cNvPr>
              <p:cNvSpPr txBox="1"/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𝑇𝑒𝑐𝑛𝑜𝑙𝑜𝑔𝑖𝑎</m:t>
                      </m:r>
                    </m:oMath>
                  </m:oMathPara>
                </a14:m>
                <a:endParaRPr lang="pt-B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FE42270-7A76-4687-B9A7-3D2D93C0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blipFill>
                <a:blip r:embed="rId13"/>
                <a:stretch>
                  <a:fillRect l="-6818" t="-6667" r="-530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xmlns="" id="{1D89256D-B130-4466-A8B6-A8561729C2A1}"/>
                  </a:ext>
                </a:extLst>
              </p:cNvPr>
              <p:cNvSpPr txBox="1"/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𝐼𝑛𝑠𝑡𝑖𝑡𝑢𝑖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1D89256D-B130-4466-A8B6-A8561729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blipFill>
                <a:blip r:embed="rId14"/>
                <a:stretch>
                  <a:fillRect l="-7031" r="-546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Gráfico 89">
            <a:extLst>
              <a:ext uri="{FF2B5EF4-FFF2-40B4-BE49-F238E27FC236}">
                <a16:creationId xmlns:a16="http://schemas.microsoft.com/office/drawing/2014/main" xmlns="" id="{F30754E9-E7AD-4776-94C2-BC9EF99CA73F}"/>
              </a:ext>
            </a:extLst>
          </p:cNvPr>
          <p:cNvGraphicFramePr/>
          <p:nvPr>
            <p:extLst/>
          </p:nvPr>
        </p:nvGraphicFramePr>
        <p:xfrm>
          <a:off x="2603500" y="2706322"/>
          <a:ext cx="7678895" cy="298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8CB8582D-6339-427F-9E91-6A73283034AF}"/>
              </a:ext>
            </a:extLst>
          </p:cNvPr>
          <p:cNvSpPr txBox="1"/>
          <p:nvPr/>
        </p:nvSpPr>
        <p:spPr>
          <a:xfrm rot="16200000">
            <a:off x="1884200" y="3648713"/>
            <a:ext cx="10722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Duração ou Valor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="" id="{6FBEF518-6DC3-494A-92CE-718C4D7857B3}"/>
                  </a:ext>
                </a:extLst>
              </p:cNvPr>
              <p:cNvSpPr txBox="1"/>
              <p:nvPr/>
            </p:nvSpPr>
            <p:spPr>
              <a:xfrm>
                <a:off x="5148100" y="5744213"/>
                <a:ext cx="2206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𝐷𝑢𝑟𝑎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𝐴𝑠𝑠𝑖𝑛𝑎𝑡𝑢𝑟𝑎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6FBEF518-6DC3-494A-92CE-718C4D78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00" y="5744213"/>
                <a:ext cx="2206373" cy="184666"/>
              </a:xfrm>
              <a:prstGeom prst="rect">
                <a:avLst/>
              </a:prstGeom>
              <a:blipFill>
                <a:blip r:embed="rId16"/>
                <a:stretch>
                  <a:fillRect l="-1939" r="-1385" b="-29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>
            <a:extLst>
              <a:ext uri="{FF2B5EF4-FFF2-40B4-BE49-F238E27FC236}">
                <a16:creationId xmlns:a16="http://schemas.microsoft.com/office/drawing/2014/main" xmlns="" id="{98C85A58-0000-4E09-9560-85AB7DD1E096}"/>
              </a:ext>
            </a:extLst>
          </p:cNvPr>
          <p:cNvSpPr/>
          <p:nvPr/>
        </p:nvSpPr>
        <p:spPr>
          <a:xfrm>
            <a:off x="7734300" y="186847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xmlns="" id="{A88A6350-FBA1-497E-ACED-996DC2C5E399}"/>
              </a:ext>
            </a:extLst>
          </p:cNvPr>
          <p:cNvSpPr/>
          <p:nvPr/>
        </p:nvSpPr>
        <p:spPr>
          <a:xfrm>
            <a:off x="9151620" y="186847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Balão de Fala: Retângulo 98">
            <a:extLst>
              <a:ext uri="{FF2B5EF4-FFF2-40B4-BE49-F238E27FC236}">
                <a16:creationId xmlns:a16="http://schemas.microsoft.com/office/drawing/2014/main" xmlns="" id="{571816DB-F5CB-4D72-AB06-A9F7226172A6}"/>
              </a:ext>
            </a:extLst>
          </p:cNvPr>
          <p:cNvSpPr/>
          <p:nvPr/>
        </p:nvSpPr>
        <p:spPr>
          <a:xfrm>
            <a:off x="9923344" y="180930"/>
            <a:ext cx="1739597" cy="1498000"/>
          </a:xfrm>
          <a:prstGeom prst="wedgeRectCallout">
            <a:avLst>
              <a:gd name="adj1" fmla="val -89039"/>
              <a:gd name="adj2" fmla="val 5901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caso do filtro não ser selecionado, podemos visualizar os itens da lista e selecionar aqueles que quisermos. Daí aqui podemos escolher uma ou duas instituições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7EA2670-5BBD-47D2-BA55-3F737330BE0B}"/>
              </a:ext>
            </a:extLst>
          </p:cNvPr>
          <p:cNvSpPr txBox="1"/>
          <p:nvPr/>
        </p:nvSpPr>
        <p:spPr>
          <a:xfrm>
            <a:off x="2180560" y="2273427"/>
            <a:ext cx="802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5413D"/>
                </a:solidFill>
              </a:rPr>
              <a:t>Seleção: </a:t>
            </a:r>
            <a:r>
              <a:rPr lang="pt-BR" sz="1200" dirty="0">
                <a:solidFill>
                  <a:srgbClr val="45413D"/>
                </a:solidFill>
              </a:rPr>
              <a:t>Valores médios de Valor vs. Duração de projetos por tipo de tecnologia</a:t>
            </a:r>
          </a:p>
        </p:txBody>
      </p:sp>
      <p:sp>
        <p:nvSpPr>
          <p:cNvPr id="102" name="Balão de Fala: Retângulo 101">
            <a:extLst>
              <a:ext uri="{FF2B5EF4-FFF2-40B4-BE49-F238E27FC236}">
                <a16:creationId xmlns:a16="http://schemas.microsoft.com/office/drawing/2014/main" xmlns="" id="{7B0C2988-9EC7-43CB-8DC3-C15556463CF8}"/>
              </a:ext>
            </a:extLst>
          </p:cNvPr>
          <p:cNvSpPr/>
          <p:nvPr/>
        </p:nvSpPr>
        <p:spPr>
          <a:xfrm>
            <a:off x="6072479" y="-188721"/>
            <a:ext cx="1661822" cy="1497001"/>
          </a:xfrm>
          <a:prstGeom prst="wedgeRectCallout">
            <a:avLst>
              <a:gd name="adj1" fmla="val -62888"/>
              <a:gd name="adj2" fmla="val 7817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Nesta 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versão as opções já viriam mais “mastigadas pro usuário”. São elas: </a:t>
            </a:r>
          </a:p>
          <a:p>
            <a:pPr marL="228600" indent="-228600">
              <a:buAutoNum type="arabicParenR"/>
            </a:pPr>
            <a:r>
              <a:rPr lang="pt-B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 Valor</a:t>
            </a:r>
          </a:p>
          <a:p>
            <a:pPr marL="228600" indent="-228600">
              <a:buAutoNum type="arabicParenR"/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por Data assinatura</a:t>
            </a:r>
          </a:p>
          <a:p>
            <a:pPr marL="228600" indent="-228600">
              <a:buAutoNum type="arabicParenR"/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por data de </a:t>
            </a:r>
            <a:r>
              <a:rPr lang="pt-B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assinatura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xmlns="" id="{55EBA78B-E92C-4840-ABAA-67C1BBC5ECF1}"/>
              </a:ext>
            </a:extLst>
          </p:cNvPr>
          <p:cNvSpPr/>
          <p:nvPr/>
        </p:nvSpPr>
        <p:spPr>
          <a:xfrm>
            <a:off x="9355938" y="2124023"/>
            <a:ext cx="915444" cy="1498000"/>
          </a:xfrm>
          <a:prstGeom prst="roundRect">
            <a:avLst>
              <a:gd name="adj" fmla="val 3263"/>
            </a:avLst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Balão de Fala: Retângulo 97">
            <a:extLst>
              <a:ext uri="{FF2B5EF4-FFF2-40B4-BE49-F238E27FC236}">
                <a16:creationId xmlns:a16="http://schemas.microsoft.com/office/drawing/2014/main" xmlns="" id="{08EA3F0D-782B-43EE-8728-D5AD8B740B90}"/>
              </a:ext>
            </a:extLst>
          </p:cNvPr>
          <p:cNvSpPr/>
          <p:nvPr/>
        </p:nvSpPr>
        <p:spPr>
          <a:xfrm>
            <a:off x="7507208" y="2435871"/>
            <a:ext cx="1739597" cy="1498000"/>
          </a:xfrm>
          <a:prstGeom prst="wedgeRectCallout">
            <a:avLst>
              <a:gd name="adj1" fmla="val -32971"/>
              <a:gd name="adj2" fmla="val -7782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o filtro é selecionado,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FICA CONGELADO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significa que todos os elementos da lista de Tecnologia vão ser usados no gráfico e mapeados nas cores da legenda. Ou seja, vai haver uma nuvem de pontos de cada tipo de tecnologia, uma em cada cor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xmlns="" id="{9EC1B54F-4F48-4B0A-B59F-5BD3307195D1}"/>
              </a:ext>
            </a:extLst>
          </p:cNvPr>
          <p:cNvSpPr txBox="1"/>
          <p:nvPr/>
        </p:nvSpPr>
        <p:spPr>
          <a:xfrm>
            <a:off x="9430540" y="2160273"/>
            <a:ext cx="770423" cy="135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dirty="0"/>
              <a:t>ANP          </a:t>
            </a:r>
            <a:r>
              <a:rPr lang="pt-BR" sz="1200" b="0" dirty="0">
                <a:sym typeface="Webdings" panose="05030102010509060703" pitchFamily="18" charset="2"/>
              </a:rPr>
              <a:t></a:t>
            </a:r>
            <a:r>
              <a:rPr lang="pt-BR" sz="1200" b="0" dirty="0"/>
              <a:t> 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ANEEL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BNDES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FINEP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FNDTC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554C906-AC11-4D54-B00E-E28E2C33279B}"/>
              </a:ext>
            </a:extLst>
          </p:cNvPr>
          <p:cNvSpPr/>
          <p:nvPr/>
        </p:nvSpPr>
        <p:spPr>
          <a:xfrm>
            <a:off x="10179036" y="3966335"/>
            <a:ext cx="108000" cy="108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xmlns="" id="{2537E1FC-81D6-40A0-AE62-81F67F56F674}"/>
              </a:ext>
            </a:extLst>
          </p:cNvPr>
          <p:cNvSpPr/>
          <p:nvPr/>
        </p:nvSpPr>
        <p:spPr>
          <a:xfrm>
            <a:off x="10179632" y="422577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xmlns="" id="{11781269-6779-4F99-A056-7B6B5FB7A238}"/>
              </a:ext>
            </a:extLst>
          </p:cNvPr>
          <p:cNvSpPr txBox="1"/>
          <p:nvPr/>
        </p:nvSpPr>
        <p:spPr>
          <a:xfrm>
            <a:off x="10243413" y="389941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#1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EE8FE474-C536-41CD-9FC2-F8CD099CA0BD}"/>
              </a:ext>
            </a:extLst>
          </p:cNvPr>
          <p:cNvSpPr txBox="1"/>
          <p:nvPr/>
        </p:nvSpPr>
        <p:spPr>
          <a:xfrm>
            <a:off x="10244008" y="4158857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#2</a:t>
            </a:r>
          </a:p>
        </p:txBody>
      </p:sp>
      <p:sp>
        <p:nvSpPr>
          <p:cNvPr id="113" name="Balão de Fala: Retângulo 112">
            <a:extLst>
              <a:ext uri="{FF2B5EF4-FFF2-40B4-BE49-F238E27FC236}">
                <a16:creationId xmlns:a16="http://schemas.microsoft.com/office/drawing/2014/main" xmlns="" id="{41617626-3C89-445A-A289-D690EC5D0C84}"/>
              </a:ext>
            </a:extLst>
          </p:cNvPr>
          <p:cNvSpPr/>
          <p:nvPr/>
        </p:nvSpPr>
        <p:spPr>
          <a:xfrm>
            <a:off x="10179036" y="4748832"/>
            <a:ext cx="1739597" cy="1125469"/>
          </a:xfrm>
          <a:prstGeom prst="wedgeRectCallout">
            <a:avLst>
              <a:gd name="adj1" fmla="val -32971"/>
              <a:gd name="adj2" fmla="val -7782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legenda apresenta todas as tecnologias de Nível 1... Cada tecnologia mapeada por uma cor, pois o filtro Tecnologia foi selecionado como filtro principal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Balão de Fala: Retângulo 113">
            <a:extLst>
              <a:ext uri="{FF2B5EF4-FFF2-40B4-BE49-F238E27FC236}">
                <a16:creationId xmlns:a16="http://schemas.microsoft.com/office/drawing/2014/main" xmlns="" id="{440C1652-4F1A-48DE-BF03-2BD5144092F2}"/>
              </a:ext>
            </a:extLst>
          </p:cNvPr>
          <p:cNvSpPr/>
          <p:nvPr/>
        </p:nvSpPr>
        <p:spPr>
          <a:xfrm>
            <a:off x="10251540" y="2704083"/>
            <a:ext cx="1739597" cy="1125469"/>
          </a:xfrm>
          <a:prstGeom prst="wedgeRectCallout">
            <a:avLst>
              <a:gd name="adj1" fmla="val -53778"/>
              <a:gd name="adj2" fmla="val -7613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selecionamos apenas uma instituição, só aparece um gráfico, se colocássemos duas instituições, teríamos 2 gráficos e por aí em diante...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Balão de Fala: Retângulo 114">
            <a:extLst>
              <a:ext uri="{FF2B5EF4-FFF2-40B4-BE49-F238E27FC236}">
                <a16:creationId xmlns:a16="http://schemas.microsoft.com/office/drawing/2014/main" xmlns="" id="{FEC3903F-5742-4EF5-AEEB-1B177C496B2E}"/>
              </a:ext>
            </a:extLst>
          </p:cNvPr>
          <p:cNvSpPr/>
          <p:nvPr/>
        </p:nvSpPr>
        <p:spPr>
          <a:xfrm>
            <a:off x="2299882" y="4317915"/>
            <a:ext cx="1739597" cy="768711"/>
          </a:xfrm>
          <a:prstGeom prst="wedgeRectCallout">
            <a:avLst>
              <a:gd name="adj1" fmla="val 61425"/>
              <a:gd name="adj2" fmla="val -891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Temos projetos de Tecnologia Nível 1 #2 de maior valor médio e menor duração</a:t>
            </a:r>
          </a:p>
        </p:txBody>
      </p:sp>
      <p:sp>
        <p:nvSpPr>
          <p:cNvPr id="61" name="Balão de Fala: Retângulo 101">
            <a:extLst>
              <a:ext uri="{FF2B5EF4-FFF2-40B4-BE49-F238E27FC236}">
                <a16:creationId xmlns:a16="http://schemas.microsoft.com/office/drawing/2014/main" xmlns="" id="{7B0C2988-9EC7-43CB-8DC3-C15556463CF8}"/>
              </a:ext>
            </a:extLst>
          </p:cNvPr>
          <p:cNvSpPr/>
          <p:nvPr/>
        </p:nvSpPr>
        <p:spPr>
          <a:xfrm>
            <a:off x="7842300" y="761940"/>
            <a:ext cx="1480868" cy="900234"/>
          </a:xfrm>
          <a:prstGeom prst="wedgeRectCallout">
            <a:avLst>
              <a:gd name="adj1" fmla="val -136036"/>
              <a:gd name="adj2" fmla="val 11885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Como a opção de gráfico já terá sido selecionada, talvez este resumo da seleção abaixo não precise aparecer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 rot="19986243">
            <a:off x="-621547" y="261776"/>
            <a:ext cx="2910600" cy="517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Versão 2 – em discussão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48045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7647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7BB72F67-C433-47BF-8554-FB203CF33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53"/>
          <a:stretch/>
        </p:blipFill>
        <p:spPr>
          <a:xfrm>
            <a:off x="2659856" y="1678930"/>
            <a:ext cx="1605789" cy="46679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3748282" y="1718897"/>
            <a:ext cx="559402" cy="46679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0FF422D4-CC8C-4CEB-A3CA-DF2033E50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6" y="1810314"/>
            <a:ext cx="161470" cy="250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76EE9364-1482-4DB2-B3F2-2F644161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800" y="1821819"/>
            <a:ext cx="186979" cy="21703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A430DE25-C93A-4BC5-ABFA-86A7FFFE6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9681" y="1808464"/>
            <a:ext cx="173624" cy="2437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1666C837-2D20-4525-978A-D228DC35C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438" y="1817236"/>
            <a:ext cx="200336" cy="233723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7C590953-0633-471A-9AAB-A9A6D0216017}"/>
              </a:ext>
            </a:extLst>
          </p:cNvPr>
          <p:cNvSpPr txBox="1"/>
          <p:nvPr/>
        </p:nvSpPr>
        <p:spPr>
          <a:xfrm>
            <a:off x="4761885" y="1714627"/>
            <a:ext cx="4997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rgbClr val="45413D"/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xmlns="" id="{F1EFC416-EBE4-460B-B202-D78D55F6492A}"/>
              </a:ext>
            </a:extLst>
          </p:cNvPr>
          <p:cNvSpPr/>
          <p:nvPr/>
        </p:nvSpPr>
        <p:spPr>
          <a:xfrm>
            <a:off x="4613456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4F7561C-FD88-468C-989B-ED58CA814328}"/>
              </a:ext>
            </a:extLst>
          </p:cNvPr>
          <p:cNvSpPr/>
          <p:nvPr/>
        </p:nvSpPr>
        <p:spPr>
          <a:xfrm>
            <a:off x="6042352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74320D4F-EFE2-4536-A508-18B629707D3B}"/>
              </a:ext>
            </a:extLst>
          </p:cNvPr>
          <p:cNvSpPr/>
          <p:nvPr/>
        </p:nvSpPr>
        <p:spPr>
          <a:xfrm>
            <a:off x="7932924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xmlns="" id="{2F11FE6B-27BB-4825-A2FC-86118324C639}"/>
              </a:ext>
            </a:extLst>
          </p:cNvPr>
          <p:cNvSpPr/>
          <p:nvPr/>
        </p:nvSpPr>
        <p:spPr>
          <a:xfrm>
            <a:off x="9338321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="" id="{28B2255E-F4A3-4B18-AE67-AAD1B3D24136}"/>
                  </a:ext>
                </a:extLst>
              </p:cNvPr>
              <p:cNvSpPr txBox="1"/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28B2255E-F4A3-4B18-AE67-AAD1B3D2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blipFill>
                <a:blip r:embed="rId11"/>
                <a:stretch>
                  <a:fillRect l="-7895" r="-394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xmlns="" id="{B278666B-019B-4ED0-B8CA-BB39FFAD4AF4}"/>
                  </a:ext>
                </a:extLst>
              </p:cNvPr>
              <p:cNvSpPr txBox="1"/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278666B-019B-4ED0-B8CA-BB39FFAD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blipFill>
                <a:blip r:embed="rId12"/>
                <a:stretch>
                  <a:fillRect l="-7792" r="-7792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xmlns="" id="{0FE42270-7A76-4687-B9A7-3D2D93C0BF9D}"/>
                  </a:ext>
                </a:extLst>
              </p:cNvPr>
              <p:cNvSpPr txBox="1"/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𝑇𝑒𝑐𝑛𝑜𝑙𝑜𝑔𝑖𝑎</m:t>
                      </m:r>
                    </m:oMath>
                  </m:oMathPara>
                </a14:m>
                <a:endParaRPr lang="pt-B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FE42270-7A76-4687-B9A7-3D2D93C0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blipFill>
                <a:blip r:embed="rId13"/>
                <a:stretch>
                  <a:fillRect l="-6818" t="-6667" r="-530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xmlns="" id="{1D89256D-B130-4466-A8B6-A8561729C2A1}"/>
                  </a:ext>
                </a:extLst>
              </p:cNvPr>
              <p:cNvSpPr txBox="1"/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𝐼𝑛𝑠𝑡𝑖𝑡𝑢𝑖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1D89256D-B130-4466-A8B6-A8561729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blipFill>
                <a:blip r:embed="rId14"/>
                <a:stretch>
                  <a:fillRect l="-7031" r="-546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>
            <a:extLst>
              <a:ext uri="{FF2B5EF4-FFF2-40B4-BE49-F238E27FC236}">
                <a16:creationId xmlns:a16="http://schemas.microsoft.com/office/drawing/2014/main" xmlns="" id="{98C85A58-0000-4E09-9560-85AB7DD1E096}"/>
              </a:ext>
            </a:extLst>
          </p:cNvPr>
          <p:cNvSpPr/>
          <p:nvPr/>
        </p:nvSpPr>
        <p:spPr>
          <a:xfrm>
            <a:off x="7734300" y="186847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xmlns="" id="{A88A6350-FBA1-497E-ACED-996DC2C5E399}"/>
              </a:ext>
            </a:extLst>
          </p:cNvPr>
          <p:cNvSpPr/>
          <p:nvPr/>
        </p:nvSpPr>
        <p:spPr>
          <a:xfrm>
            <a:off x="9151620" y="186847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7EA2670-5BBD-47D2-BA55-3F737330BE0B}"/>
              </a:ext>
            </a:extLst>
          </p:cNvPr>
          <p:cNvSpPr txBox="1"/>
          <p:nvPr/>
        </p:nvSpPr>
        <p:spPr>
          <a:xfrm>
            <a:off x="2180560" y="2273427"/>
            <a:ext cx="802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5413D"/>
                </a:solidFill>
              </a:rPr>
              <a:t>Seleção: </a:t>
            </a:r>
            <a:r>
              <a:rPr lang="pt-BR" sz="1200" dirty="0">
                <a:solidFill>
                  <a:srgbClr val="45413D"/>
                </a:solidFill>
              </a:rPr>
              <a:t>Categoria Tecnológica ou instituição financiadora.</a:t>
            </a:r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xmlns="" id="{55EBA78B-E92C-4840-ABAA-67C1BBC5ECF1}"/>
              </a:ext>
            </a:extLst>
          </p:cNvPr>
          <p:cNvSpPr/>
          <p:nvPr/>
        </p:nvSpPr>
        <p:spPr>
          <a:xfrm>
            <a:off x="9355938" y="2124023"/>
            <a:ext cx="915444" cy="1498000"/>
          </a:xfrm>
          <a:prstGeom prst="roundRect">
            <a:avLst>
              <a:gd name="adj" fmla="val 3263"/>
            </a:avLst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xmlns="" id="{9EC1B54F-4F48-4B0A-B59F-5BD3307195D1}"/>
              </a:ext>
            </a:extLst>
          </p:cNvPr>
          <p:cNvSpPr txBox="1"/>
          <p:nvPr/>
        </p:nvSpPr>
        <p:spPr>
          <a:xfrm>
            <a:off x="9430540" y="2160273"/>
            <a:ext cx="770423" cy="135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dirty="0"/>
              <a:t>ANP          </a:t>
            </a:r>
            <a:r>
              <a:rPr lang="pt-BR" sz="1200" b="0" dirty="0">
                <a:sym typeface="Webdings" panose="05030102010509060703" pitchFamily="18" charset="2"/>
              </a:rPr>
              <a:t></a:t>
            </a:r>
            <a:r>
              <a:rPr lang="pt-BR" sz="1200" b="0" dirty="0"/>
              <a:t> 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ANEEL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BNDES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FINEP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FNDTC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554C906-AC11-4D54-B00E-E28E2C33279B}"/>
              </a:ext>
            </a:extLst>
          </p:cNvPr>
          <p:cNvSpPr/>
          <p:nvPr/>
        </p:nvSpPr>
        <p:spPr>
          <a:xfrm>
            <a:off x="10179036" y="3966335"/>
            <a:ext cx="108000" cy="108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xmlns="" id="{2537E1FC-81D6-40A0-AE62-81F67F56F674}"/>
              </a:ext>
            </a:extLst>
          </p:cNvPr>
          <p:cNvSpPr/>
          <p:nvPr/>
        </p:nvSpPr>
        <p:spPr>
          <a:xfrm>
            <a:off x="10179632" y="422577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xmlns="" id="{11781269-6779-4F99-A056-7B6B5FB7A238}"/>
              </a:ext>
            </a:extLst>
          </p:cNvPr>
          <p:cNvSpPr txBox="1"/>
          <p:nvPr/>
        </p:nvSpPr>
        <p:spPr>
          <a:xfrm>
            <a:off x="10243413" y="389941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#1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EE8FE474-C536-41CD-9FC2-F8CD099CA0BD}"/>
              </a:ext>
            </a:extLst>
          </p:cNvPr>
          <p:cNvSpPr txBox="1"/>
          <p:nvPr/>
        </p:nvSpPr>
        <p:spPr>
          <a:xfrm>
            <a:off x="10244008" y="4158857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 Nível 1 #2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709E86E-5243-994C-AA08-C3504ADF73C2}"/>
              </a:ext>
            </a:extLst>
          </p:cNvPr>
          <p:cNvSpPr txBox="1"/>
          <p:nvPr/>
        </p:nvSpPr>
        <p:spPr>
          <a:xfrm>
            <a:off x="2659856" y="2641233"/>
            <a:ext cx="5074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Evolução dos dispêndios típicos por projeto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xmlns="" id="{EE131673-CBA5-4343-9E15-083CA1FD5FD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201"/>
          <a:stretch/>
        </p:blipFill>
        <p:spPr>
          <a:xfrm>
            <a:off x="2831789" y="2972299"/>
            <a:ext cx="5704274" cy="2771914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xmlns="" id="{2158C935-5C17-BD48-8020-7A4137DE034D}"/>
              </a:ext>
            </a:extLst>
          </p:cNvPr>
          <p:cNvSpPr txBox="1"/>
          <p:nvPr/>
        </p:nvSpPr>
        <p:spPr>
          <a:xfrm rot="16200000">
            <a:off x="1647697" y="4000290"/>
            <a:ext cx="19988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Valor por projeto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C9ADBB1B-8E1D-D34D-8F78-50549B524A22}"/>
              </a:ext>
            </a:extLst>
          </p:cNvPr>
          <p:cNvSpPr txBox="1"/>
          <p:nvPr/>
        </p:nvSpPr>
        <p:spPr>
          <a:xfrm>
            <a:off x="3685074" y="4817566"/>
            <a:ext cx="19988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i="1" dirty="0"/>
              <a:t>Valor médio por projeto nesta categoria tecnológica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5A9F8E7D-2A73-7C4D-AF13-832E7AB89955}"/>
              </a:ext>
            </a:extLst>
          </p:cNvPr>
          <p:cNvCxnSpPr/>
          <p:nvPr/>
        </p:nvCxnSpPr>
        <p:spPr>
          <a:xfrm flipH="1" flipV="1">
            <a:off x="3343305" y="3596888"/>
            <a:ext cx="514321" cy="123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xmlns="" id="{227E2272-C243-5048-BDF1-D929885CFBE0}"/>
              </a:ext>
            </a:extLst>
          </p:cNvPr>
          <p:cNvCxnSpPr>
            <a:cxnSpLocks/>
          </p:cNvCxnSpPr>
          <p:nvPr/>
        </p:nvCxnSpPr>
        <p:spPr>
          <a:xfrm flipH="1" flipV="1">
            <a:off x="3705775" y="3943028"/>
            <a:ext cx="232586" cy="91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4107012" y="1730029"/>
            <a:ext cx="559402" cy="466790"/>
          </a:xfrm>
          <a:prstGeom prst="rect">
            <a:avLst/>
          </a:prstGeom>
        </p:spPr>
      </p:pic>
      <p:sp>
        <p:nvSpPr>
          <p:cNvPr id="52" name="Balão de Fala: Retângulo 52">
            <a:extLst>
              <a:ext uri="{FF2B5EF4-FFF2-40B4-BE49-F238E27FC236}">
                <a16:creationId xmlns:a16="http://schemas.microsoft.com/office/drawing/2014/main" xmlns="" id="{AA6E370E-6ABA-437F-B0A8-2EB7E280CFBE}"/>
              </a:ext>
            </a:extLst>
          </p:cNvPr>
          <p:cNvSpPr/>
          <p:nvPr/>
        </p:nvSpPr>
        <p:spPr>
          <a:xfrm>
            <a:off x="4057640" y="825404"/>
            <a:ext cx="1359018" cy="930140"/>
          </a:xfrm>
          <a:prstGeom prst="wedgeRectCallout">
            <a:avLst>
              <a:gd name="adj1" fmla="val -34228"/>
              <a:gd name="adj2" fmla="val 672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Inserir opção de violino aqui? 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3" name="Balão de Fala: Retângulo 86">
            <a:extLst>
              <a:ext uri="{FF2B5EF4-FFF2-40B4-BE49-F238E27FC236}">
                <a16:creationId xmlns:a16="http://schemas.microsoft.com/office/drawing/2014/main" xmlns="" id="{4B5690E9-EB9B-42D6-83D7-EB8AEA665136}"/>
              </a:ext>
            </a:extLst>
          </p:cNvPr>
          <p:cNvSpPr/>
          <p:nvPr/>
        </p:nvSpPr>
        <p:spPr>
          <a:xfrm>
            <a:off x="5671036" y="693209"/>
            <a:ext cx="1543822" cy="635298"/>
          </a:xfrm>
          <a:prstGeom prst="wedgeRectCallout">
            <a:avLst>
              <a:gd name="adj1" fmla="val -60225"/>
              <a:gd name="adj2" fmla="val 11299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Definição do que vai no Eixo x</a:t>
            </a:r>
            <a:b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ou DATA DE ASSINATURA</a:t>
            </a:r>
          </a:p>
        </p:txBody>
      </p:sp>
      <p:sp>
        <p:nvSpPr>
          <p:cNvPr id="54" name="Balão de Fala: Retângulo 90">
            <a:extLst>
              <a:ext uri="{FF2B5EF4-FFF2-40B4-BE49-F238E27FC236}">
                <a16:creationId xmlns:a16="http://schemas.microsoft.com/office/drawing/2014/main" xmlns="" id="{6228B762-7803-4CBB-831B-067F7E7FAE9C}"/>
              </a:ext>
            </a:extLst>
          </p:cNvPr>
          <p:cNvSpPr/>
          <p:nvPr/>
        </p:nvSpPr>
        <p:spPr>
          <a:xfrm>
            <a:off x="7112000" y="548388"/>
            <a:ext cx="1739597" cy="635298"/>
          </a:xfrm>
          <a:prstGeom prst="wedgeRectCallout">
            <a:avLst>
              <a:gd name="adj1" fmla="val -68451"/>
              <a:gd name="adj2" fmla="val 1309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Definição do que vai no eixo Y</a:t>
            </a:r>
            <a:b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 ou VALOR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11413" y="1343149"/>
            <a:ext cx="2883975" cy="34744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Balão de Fala: Retângulo 52">
            <a:extLst>
              <a:ext uri="{FF2B5EF4-FFF2-40B4-BE49-F238E27FC236}">
                <a16:creationId xmlns:a16="http://schemas.microsoft.com/office/drawing/2014/main" xmlns="" id="{AA6E370E-6ABA-437F-B0A8-2EB7E280CFBE}"/>
              </a:ext>
            </a:extLst>
          </p:cNvPr>
          <p:cNvSpPr/>
          <p:nvPr/>
        </p:nvSpPr>
        <p:spPr>
          <a:xfrm>
            <a:off x="10289136" y="549715"/>
            <a:ext cx="1359018" cy="930140"/>
          </a:xfrm>
          <a:prstGeom prst="wedgeRectCallout">
            <a:avLst>
              <a:gd name="adj1" fmla="val -34228"/>
              <a:gd name="adj2" fmla="val 672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Adaptar 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 rot="19986243">
            <a:off x="-621547" y="261776"/>
            <a:ext cx="2910600" cy="517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Ex</a:t>
            </a:r>
            <a:r>
              <a:rPr lang="pt-BR" dirty="0" smtClean="0"/>
              <a:t>: violino - Em discussão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0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30F425-E37B-4290-A928-BB66886B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873"/>
          <a:stretch/>
        </p:blipFill>
        <p:spPr>
          <a:xfrm>
            <a:off x="0" y="661850"/>
            <a:ext cx="12192000" cy="59305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9E3F7E4-2F6B-4072-AFA7-07146FAFB38F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118BCBB-9E5E-4AA9-BB99-E66132C719FA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Evolução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B1E5604-E0CE-43C6-A3B7-DB9D2F4544D4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B04C801-B6EE-4250-B5D1-2CA7EC946626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EC704E0-CE28-4A39-9AB4-A46F599E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0" t="31556" r="59892" b="62476"/>
          <a:stretch/>
        </p:blipFill>
        <p:spPr>
          <a:xfrm>
            <a:off x="4858566" y="2163669"/>
            <a:ext cx="348343" cy="4093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195ED9AF-4AE8-49D3-8168-7123819F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8" t="31556" r="61897" b="62476"/>
          <a:stretch/>
        </p:blipFill>
        <p:spPr>
          <a:xfrm>
            <a:off x="4946826" y="2163669"/>
            <a:ext cx="189530" cy="409303"/>
          </a:xfrm>
          <a:prstGeom prst="rect">
            <a:avLst/>
          </a:prstGeom>
        </p:spPr>
      </p:pic>
      <p:pic>
        <p:nvPicPr>
          <p:cNvPr id="1028" name="Picture 4" descr="Sankey Diagram Icons - Download Free Vector Icons | Noun Project">
            <a:extLst>
              <a:ext uri="{FF2B5EF4-FFF2-40B4-BE49-F238E27FC236}">
                <a16:creationId xmlns:a16="http://schemas.microsoft.com/office/drawing/2014/main" xmlns="" id="{41F2A9D3-75F7-46CB-9CED-850B3E5E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5" y="2313238"/>
            <a:ext cx="159840" cy="1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xmlns="" id="{6D98ACCD-51A0-4BD7-809E-F599A514C057}"/>
              </a:ext>
            </a:extLst>
          </p:cNvPr>
          <p:cNvSpPr/>
          <p:nvPr/>
        </p:nvSpPr>
        <p:spPr>
          <a:xfrm>
            <a:off x="4693921" y="1297480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Botão adicional para visualizar o gráfico Sankey</a:t>
            </a: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xmlns="" id="{B940EC5D-F5DD-4A0B-9FB1-6B9D48B469CB}"/>
              </a:ext>
            </a:extLst>
          </p:cNvPr>
          <p:cNvSpPr/>
          <p:nvPr/>
        </p:nvSpPr>
        <p:spPr>
          <a:xfrm>
            <a:off x="610145" y="52273"/>
            <a:ext cx="2551065" cy="1125469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Nomes diferentes das duas primeiras opções do menu.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“Tecnologias” é um atributo dos projetos, da forma como estava parecei que estava inerente apenas ao segundo item e não ao primeiro também. No entanto as duas forma são apenas visualizações da mesma coisa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5782799-9B36-4263-BD88-82026436A54B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C1E5FA4-F653-47A4-98EE-CE7DC2FDCC6E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01E444D-D876-4A00-BF32-FC9801444928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xmlns="" id="{B64280C1-DEFE-4740-88B1-EDD5D5EB34E0}"/>
              </a:ext>
            </a:extLst>
          </p:cNvPr>
          <p:cNvSpPr/>
          <p:nvPr/>
        </p:nvSpPr>
        <p:spPr>
          <a:xfrm>
            <a:off x="212456" y="3303105"/>
            <a:ext cx="1162579" cy="1087803"/>
          </a:xfrm>
          <a:prstGeom prst="wedgeRectCallout">
            <a:avLst>
              <a:gd name="adj1" fmla="val -41808"/>
              <a:gd name="adj2" fmla="val -8579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Juntar duas opções de menu em apenas uma + mudar o ícone para dar ideia de perfil de projetos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647E4F0C-9091-4988-A29F-3E52C6A40976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2B3C439-47E1-4F04-9655-4FF287342B4B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xmlns="" id="{6ED164AE-8301-4543-B9BA-417C570C7A84}"/>
              </a:ext>
            </a:extLst>
          </p:cNvPr>
          <p:cNvSpPr/>
          <p:nvPr/>
        </p:nvSpPr>
        <p:spPr>
          <a:xfrm>
            <a:off x="4112631" y="210954"/>
            <a:ext cx="1162579" cy="768711"/>
          </a:xfrm>
          <a:prstGeom prst="wedgeRectCallout">
            <a:avLst>
              <a:gd name="adj1" fmla="val -50983"/>
              <a:gd name="adj2" fmla="val 13188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 esse caminho aqui, conforme acordado antes em reunião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C5D1FB22-BDF2-4969-8EF7-B8DA7E73A4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17"/>
          <a:stretch/>
        </p:blipFill>
        <p:spPr>
          <a:xfrm>
            <a:off x="5414538" y="2179628"/>
            <a:ext cx="1728669" cy="37738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3B3CB944-CD4E-4992-93FE-4897CD25D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18"/>
          <a:stretch/>
        </p:blipFill>
        <p:spPr>
          <a:xfrm>
            <a:off x="7552491" y="2179628"/>
            <a:ext cx="1728669" cy="37738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906D8D85-CF2A-4A30-8CA3-AC223ACD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31643" r="71407" b="62389"/>
          <a:stretch/>
        </p:blipFill>
        <p:spPr>
          <a:xfrm>
            <a:off x="11397794" y="2151913"/>
            <a:ext cx="534654" cy="450233"/>
          </a:xfrm>
          <a:prstGeom prst="rect">
            <a:avLst/>
          </a:prstGeom>
        </p:spPr>
      </p:pic>
      <p:sp>
        <p:nvSpPr>
          <p:cNvPr id="32" name="Balão de Fala: Retângulo 31">
            <a:extLst>
              <a:ext uri="{FF2B5EF4-FFF2-40B4-BE49-F238E27FC236}">
                <a16:creationId xmlns:a16="http://schemas.microsoft.com/office/drawing/2014/main" xmlns="" id="{7CD0C0D8-42F9-440C-B25D-FF379BDD7E28}"/>
              </a:ext>
            </a:extLst>
          </p:cNvPr>
          <p:cNvSpPr/>
          <p:nvPr/>
        </p:nvSpPr>
        <p:spPr>
          <a:xfrm>
            <a:off x="9815007" y="1265163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Chegar esse botão para a direita...</a:t>
            </a:r>
          </a:p>
        </p:txBody>
      </p:sp>
      <p:sp>
        <p:nvSpPr>
          <p:cNvPr id="33" name="Balão de Fala: Retângulo 32">
            <a:extLst>
              <a:ext uri="{FF2B5EF4-FFF2-40B4-BE49-F238E27FC236}">
                <a16:creationId xmlns:a16="http://schemas.microsoft.com/office/drawing/2014/main" xmlns="" id="{A8E04F8B-DE0D-4188-BBC3-8B5D6B65A7D3}"/>
              </a:ext>
            </a:extLst>
          </p:cNvPr>
          <p:cNvSpPr/>
          <p:nvPr/>
        </p:nvSpPr>
        <p:spPr>
          <a:xfrm>
            <a:off x="2950052" y="2734522"/>
            <a:ext cx="1162579" cy="768711"/>
          </a:xfrm>
          <a:prstGeom prst="wedgeRectCallout">
            <a:avLst>
              <a:gd name="adj1" fmla="val -22331"/>
              <a:gd name="adj2" fmla="val -7231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Colocar esse botão lá no canto da direita</a:t>
            </a:r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xmlns="" id="{2CEB0490-9B15-4F2C-84C4-74613579BE82}"/>
              </a:ext>
            </a:extLst>
          </p:cNvPr>
          <p:cNvSpPr/>
          <p:nvPr/>
        </p:nvSpPr>
        <p:spPr>
          <a:xfrm>
            <a:off x="10769869" y="2733433"/>
            <a:ext cx="1162579" cy="768711"/>
          </a:xfrm>
          <a:prstGeom prst="wedgeRectCallout">
            <a:avLst>
              <a:gd name="adj1" fmla="val 24112"/>
              <a:gd name="adj2" fmla="val -689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botão fica aqui!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xmlns="" id="{CDAE508F-C916-44CD-8CF8-70174739C0B0}"/>
              </a:ext>
            </a:extLst>
          </p:cNvPr>
          <p:cNvSpPr/>
          <p:nvPr/>
        </p:nvSpPr>
        <p:spPr>
          <a:xfrm>
            <a:off x="4625654" y="2733433"/>
            <a:ext cx="1162579" cy="768711"/>
          </a:xfrm>
          <a:prstGeom prst="wedgeRectCallout">
            <a:avLst>
              <a:gd name="adj1" fmla="val -32818"/>
              <a:gd name="adj2" fmla="val -643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Botões podem ficar mais para a esquerda... 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xmlns="" id="{3C0E8C3C-B5FA-45A3-AD00-8A4C3AB09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95" t="4163" r="12318" b="-1"/>
          <a:stretch/>
        </p:blipFill>
        <p:spPr>
          <a:xfrm>
            <a:off x="6204031" y="2194902"/>
            <a:ext cx="1492172" cy="361676"/>
          </a:xfrm>
          <a:prstGeom prst="rect">
            <a:avLst/>
          </a:prstGeom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xmlns="" id="{8E266C88-8D55-496B-A623-367D0FE24CE6}"/>
              </a:ext>
            </a:extLst>
          </p:cNvPr>
          <p:cNvSpPr/>
          <p:nvPr/>
        </p:nvSpPr>
        <p:spPr>
          <a:xfrm>
            <a:off x="6527521" y="1402604"/>
            <a:ext cx="1162579" cy="768711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régua de tempo vem para fora do botão azul...</a:t>
            </a:r>
          </a:p>
        </p:txBody>
      </p:sp>
    </p:spTree>
    <p:extLst>
      <p:ext uri="{BB962C8B-B14F-4D97-AF65-F5344CB8AC3E}">
        <p14:creationId xmlns:p14="http://schemas.microsoft.com/office/powerpoint/2010/main" val="35294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30F425-E37B-4290-A928-BB66886B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873"/>
          <a:stretch/>
        </p:blipFill>
        <p:spPr>
          <a:xfrm>
            <a:off x="0" y="661850"/>
            <a:ext cx="12192000" cy="59305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9E3F7E4-2F6B-4072-AFA7-07146FAFB38F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118BCBB-9E5E-4AA9-BB99-E66132C719FA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Evolução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B1E5604-E0CE-43C6-A3B7-DB9D2F4544D4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B04C801-B6EE-4250-B5D1-2CA7EC946626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5782799-9B36-4263-BD88-82026436A54B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C1E5FA4-F653-47A4-98EE-CE7DC2FDCC6E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01E444D-D876-4A00-BF32-FC9801444928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647E4F0C-9091-4988-A29F-3E52C6A40976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2B3C439-47E1-4F04-9655-4FF287342B4B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906D8D85-CF2A-4A30-8CA3-AC223ACD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31643" r="71407" b="62389"/>
          <a:stretch/>
        </p:blipFill>
        <p:spPr>
          <a:xfrm>
            <a:off x="11397794" y="2151913"/>
            <a:ext cx="534654" cy="4502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4FAB225-AD28-4685-AF5A-220D8EBD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27" y="2197968"/>
            <a:ext cx="400680" cy="381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77015EB-45E2-4E4D-B681-7A0998B0F677}"/>
              </a:ext>
            </a:extLst>
          </p:cNvPr>
          <p:cNvSpPr/>
          <p:nvPr/>
        </p:nvSpPr>
        <p:spPr>
          <a:xfrm>
            <a:off x="4902477" y="2269710"/>
            <a:ext cx="240790" cy="240790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ankey Diagram Icons - Download Free Vector Icons | Noun Project">
            <a:extLst>
              <a:ext uri="{FF2B5EF4-FFF2-40B4-BE49-F238E27FC236}">
                <a16:creationId xmlns:a16="http://schemas.microsoft.com/office/drawing/2014/main" xmlns="" id="{41F2A9D3-75F7-46CB-9CED-850B3E5E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39" y="2308848"/>
            <a:ext cx="159840" cy="1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DFEF27E9-D283-48A4-A87B-D313C974F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78" y="2210655"/>
            <a:ext cx="398855" cy="3672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0A75F0DE-EC3F-4CB2-889F-F2DA2BF0A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22" t="31444" r="12432" b="62365"/>
          <a:stretch/>
        </p:blipFill>
        <p:spPr>
          <a:xfrm>
            <a:off x="10322285" y="2164736"/>
            <a:ext cx="1127270" cy="42458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222C5D9B-BE93-4F5C-8B4A-3B6BAF9D7662}"/>
              </a:ext>
            </a:extLst>
          </p:cNvPr>
          <p:cNvSpPr/>
          <p:nvPr/>
        </p:nvSpPr>
        <p:spPr>
          <a:xfrm>
            <a:off x="9434895" y="2104898"/>
            <a:ext cx="914400" cy="5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9155E5EB-64E8-497B-9F9C-AB3601BBC03F}"/>
              </a:ext>
            </a:extLst>
          </p:cNvPr>
          <p:cNvSpPr/>
          <p:nvPr/>
        </p:nvSpPr>
        <p:spPr>
          <a:xfrm>
            <a:off x="2896021" y="1962419"/>
            <a:ext cx="2497177" cy="75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19886873-FD4E-4447-B39E-EA3F32D833F6}"/>
              </a:ext>
            </a:extLst>
          </p:cNvPr>
          <p:cNvSpPr/>
          <p:nvPr/>
        </p:nvSpPr>
        <p:spPr>
          <a:xfrm>
            <a:off x="2252111" y="1206716"/>
            <a:ext cx="2617241" cy="70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D1C52FB2-33DD-43F0-8699-8B5DACE30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576" y="2131777"/>
            <a:ext cx="1714739" cy="46679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xmlns="" id="{1AB1EC28-CE63-4918-9499-C26C735E25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317"/>
          <a:stretch/>
        </p:blipFill>
        <p:spPr>
          <a:xfrm>
            <a:off x="5414538" y="2179628"/>
            <a:ext cx="1728669" cy="37738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5B4274F0-C1B6-4262-9D01-7A08FC6ABD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318"/>
          <a:stretch/>
        </p:blipFill>
        <p:spPr>
          <a:xfrm>
            <a:off x="7552491" y="2179628"/>
            <a:ext cx="1728669" cy="37738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xmlns="" id="{8D2BFFE9-894A-4C83-B16D-F85BA5244D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95" t="4163" r="12318" b="-1"/>
          <a:stretch/>
        </p:blipFill>
        <p:spPr>
          <a:xfrm>
            <a:off x="6204031" y="2194902"/>
            <a:ext cx="1492172" cy="361676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C9292221-93BA-4844-BF23-C3F350283A74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Evolução dos Investimentos</a:t>
            </a:r>
          </a:p>
        </p:txBody>
      </p:sp>
      <p:sp>
        <p:nvSpPr>
          <p:cNvPr id="43" name="Balão de Fala: Retângulo 42">
            <a:extLst>
              <a:ext uri="{FF2B5EF4-FFF2-40B4-BE49-F238E27FC236}">
                <a16:creationId xmlns:a16="http://schemas.microsoft.com/office/drawing/2014/main" xmlns="" id="{0F608B2A-B572-432B-8046-925A84D4DDFF}"/>
              </a:ext>
            </a:extLst>
          </p:cNvPr>
          <p:cNvSpPr/>
          <p:nvPr/>
        </p:nvSpPr>
        <p:spPr>
          <a:xfrm>
            <a:off x="4144609" y="1150163"/>
            <a:ext cx="1162579" cy="768711"/>
          </a:xfrm>
          <a:prstGeom prst="wedgeRectCallout">
            <a:avLst>
              <a:gd name="adj1" fmla="val -41807"/>
              <a:gd name="adj2" fmla="val 7949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Selecionando o gráfico Sankey, aparece o botão de play e a régua de tempo muda </a:t>
            </a:r>
          </a:p>
        </p:txBody>
      </p:sp>
      <p:sp>
        <p:nvSpPr>
          <p:cNvPr id="47" name="Fluxograma: Extrair 46">
            <a:extLst>
              <a:ext uri="{FF2B5EF4-FFF2-40B4-BE49-F238E27FC236}">
                <a16:creationId xmlns:a16="http://schemas.microsoft.com/office/drawing/2014/main" xmlns="" id="{DD385B8A-559E-426D-A9F1-2C413AFCDEBA}"/>
              </a:ext>
            </a:extLst>
          </p:cNvPr>
          <p:cNvSpPr/>
          <p:nvPr/>
        </p:nvSpPr>
        <p:spPr>
          <a:xfrm rot="5400000">
            <a:off x="9330631" y="2355759"/>
            <a:ext cx="180592" cy="144000"/>
          </a:xfrm>
          <a:prstGeom prst="flowChartExtra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Balão de Fala: Retângulo 51">
            <a:extLst>
              <a:ext uri="{FF2B5EF4-FFF2-40B4-BE49-F238E27FC236}">
                <a16:creationId xmlns:a16="http://schemas.microsoft.com/office/drawing/2014/main" xmlns="" id="{63413F09-F738-482A-8D82-4D12CDC8FB7F}"/>
              </a:ext>
            </a:extLst>
          </p:cNvPr>
          <p:cNvSpPr/>
          <p:nvPr/>
        </p:nvSpPr>
        <p:spPr>
          <a:xfrm>
            <a:off x="7900835" y="882873"/>
            <a:ext cx="1808853" cy="1023154"/>
          </a:xfrm>
          <a:prstGeom prst="wedgeRectCallout">
            <a:avLst>
              <a:gd name="adj1" fmla="val -39354"/>
              <a:gd name="adj2" fmla="val 8968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Quando estou no Sankey, o gráfico default é o do último ano, porém o usuário pode selecionar o ano que quiser...</a:t>
            </a: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dado é a fotografia do ano e não o valor acumulado</a:t>
            </a:r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xmlns="" id="{AA6E370E-6ABA-437F-B0A8-2EB7E280CFBE}"/>
              </a:ext>
            </a:extLst>
          </p:cNvPr>
          <p:cNvSpPr/>
          <p:nvPr/>
        </p:nvSpPr>
        <p:spPr>
          <a:xfrm>
            <a:off x="6082241" y="1288713"/>
            <a:ext cx="1359018" cy="930140"/>
          </a:xfrm>
          <a:prstGeom prst="wedgeRectCallout">
            <a:avLst>
              <a:gd name="adj1" fmla="val -34228"/>
              <a:gd name="adj2" fmla="val 672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Mudar a régua com ano corrente aparecendo em cima da bolinha que percorre a régua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9"/>
          <a:srcRect l="27993" t="35862" r="281" b="24682"/>
          <a:stretch/>
        </p:blipFill>
        <p:spPr>
          <a:xfrm>
            <a:off x="2326831" y="2766331"/>
            <a:ext cx="9605617" cy="2970809"/>
          </a:xfrm>
          <a:prstGeom prst="rect">
            <a:avLst/>
          </a:prstGeom>
        </p:spPr>
      </p:pic>
      <p:sp>
        <p:nvSpPr>
          <p:cNvPr id="50" name="Balão de Fala: Retângulo 49">
            <a:extLst>
              <a:ext uri="{FF2B5EF4-FFF2-40B4-BE49-F238E27FC236}">
                <a16:creationId xmlns:a16="http://schemas.microsoft.com/office/drawing/2014/main" xmlns="" id="{F5A136E3-188B-48C6-8724-8A504FC154F7}"/>
              </a:ext>
            </a:extLst>
          </p:cNvPr>
          <p:cNvSpPr/>
          <p:nvPr/>
        </p:nvSpPr>
        <p:spPr>
          <a:xfrm>
            <a:off x="4657262" y="2643797"/>
            <a:ext cx="1808853" cy="768711"/>
          </a:xfrm>
          <a:prstGeom prst="wedgeRectCallout">
            <a:avLst>
              <a:gd name="adj1" fmla="val -74017"/>
              <a:gd name="adj2" fmla="val -632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Botão de play só aparece quando seleciono o Sankey. Quando clico play ele percorre os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Sankeys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desde o primeiro ano da série  </a:t>
            </a:r>
          </a:p>
        </p:txBody>
      </p:sp>
    </p:spTree>
    <p:extLst>
      <p:ext uri="{BB962C8B-B14F-4D97-AF65-F5344CB8AC3E}">
        <p14:creationId xmlns:p14="http://schemas.microsoft.com/office/powerpoint/2010/main" val="34244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30F425-E37B-4290-A928-BB66886B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873"/>
          <a:stretch/>
        </p:blipFill>
        <p:spPr>
          <a:xfrm>
            <a:off x="0" y="661850"/>
            <a:ext cx="12192000" cy="59305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9E3F7E4-2F6B-4072-AFA7-07146FAFB38F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118BCBB-9E5E-4AA9-BB99-E66132C719FA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Evolução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B1E5604-E0CE-43C6-A3B7-DB9D2F4544D4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B04C801-B6EE-4250-B5D1-2CA7EC946626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5782799-9B36-4263-BD88-82026436A54B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C1E5FA4-F653-47A4-98EE-CE7DC2FDCC6E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01E444D-D876-4A00-BF32-FC9801444928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647E4F0C-9091-4988-A29F-3E52C6A40976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2B3C439-47E1-4F04-9655-4FF287342B4B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D926DC3-7AEA-4B59-9E35-EA164A53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" y="1229921"/>
            <a:ext cx="1991869" cy="398374"/>
          </a:xfrm>
          <a:prstGeom prst="rect">
            <a:avLst/>
          </a:prstGeom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xmlns="" id="{B52F9846-E2F3-4D6D-81D1-58FFE7EEB236}"/>
              </a:ext>
            </a:extLst>
          </p:cNvPr>
          <p:cNvSpPr/>
          <p:nvPr/>
        </p:nvSpPr>
        <p:spPr>
          <a:xfrm>
            <a:off x="72319" y="1611029"/>
            <a:ext cx="2045524" cy="318815"/>
          </a:xfrm>
          <a:prstGeom prst="roundRect">
            <a:avLst>
              <a:gd name="adj" fmla="val 13935"/>
            </a:avLst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09794DA0-85C8-4576-A732-F7D125D32062}"/>
              </a:ext>
            </a:extLst>
          </p:cNvPr>
          <p:cNvSpPr txBox="1"/>
          <p:nvPr/>
        </p:nvSpPr>
        <p:spPr>
          <a:xfrm>
            <a:off x="350669" y="1647506"/>
            <a:ext cx="180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Distribuição dos investimentos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4" name="Gráfico 13">
                <a:extLst>
                  <a:ext uri="{FF2B5EF4-FFF2-40B4-BE49-F238E27FC236}">
                    <a16:creationId xmlns:a16="http://schemas.microsoft.com/office/drawing/2014/main" id="{0B22FEA8-68F1-4065-B1C8-C63397BCA8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1542421"/>
                  </p:ext>
                </p:extLst>
              </p:nvPr>
            </p:nvGraphicFramePr>
            <p:xfrm>
              <a:off x="2169318" y="2568639"/>
              <a:ext cx="9813676" cy="32573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0B22FEA8-68F1-4065-B1C8-C63397BCA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318" y="2568639"/>
                <a:ext cx="9813676" cy="3257396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15807765-EEFF-4EB5-AF46-46B40CEA5E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317"/>
          <a:stretch/>
        </p:blipFill>
        <p:spPr>
          <a:xfrm>
            <a:off x="5414538" y="2179628"/>
            <a:ext cx="1728669" cy="3773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34AE8436-8459-47D6-9152-2A17B1E2D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18"/>
          <a:stretch/>
        </p:blipFill>
        <p:spPr>
          <a:xfrm>
            <a:off x="7552491" y="2179628"/>
            <a:ext cx="1728669" cy="3773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7B69D452-6C13-4A1D-8BE0-A87E782602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5" t="4163" r="12318" b="-1"/>
          <a:stretch/>
        </p:blipFill>
        <p:spPr>
          <a:xfrm>
            <a:off x="6204031" y="2194902"/>
            <a:ext cx="1492172" cy="361676"/>
          </a:xfrm>
          <a:prstGeom prst="rect">
            <a:avLst/>
          </a:prstGeom>
        </p:spPr>
      </p:pic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xmlns="" id="{5FDC493B-D258-4A40-B5A8-57396A90FD6D}"/>
              </a:ext>
            </a:extLst>
          </p:cNvPr>
          <p:cNvSpPr/>
          <p:nvPr/>
        </p:nvSpPr>
        <p:spPr>
          <a:xfrm>
            <a:off x="7897479" y="718503"/>
            <a:ext cx="1989738" cy="1125469"/>
          </a:xfrm>
          <a:prstGeom prst="wedgeRectCallout">
            <a:avLst>
              <a:gd name="adj1" fmla="val -39354"/>
              <a:gd name="adj2" fmla="val 8968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Selecionando o período aqui os valores mostram os valores acumulados para o período. Colocando as bolinhas superpostas, daí os valores representam apenas o ano selecionado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2683D67F-FD0B-4E94-9B2C-B21A90A41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31643" r="71407" b="62389"/>
          <a:stretch/>
        </p:blipFill>
        <p:spPr>
          <a:xfrm>
            <a:off x="11397794" y="2151913"/>
            <a:ext cx="534654" cy="45023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D49BBD71-DB36-4137-B961-51E770FD48FE}"/>
              </a:ext>
            </a:extLst>
          </p:cNvPr>
          <p:cNvSpPr/>
          <p:nvPr/>
        </p:nvSpPr>
        <p:spPr>
          <a:xfrm>
            <a:off x="2719786" y="2047616"/>
            <a:ext cx="2497177" cy="55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85951131-5338-4D4B-8FD6-A36BDC7E4E78}"/>
              </a:ext>
            </a:extLst>
          </p:cNvPr>
          <p:cNvSpPr/>
          <p:nvPr/>
        </p:nvSpPr>
        <p:spPr>
          <a:xfrm>
            <a:off x="2262583" y="1229921"/>
            <a:ext cx="2497177" cy="62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BD03CDE8-9914-4C01-9B55-9565B5EE9870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4F3842BE-D8F8-4F1B-960D-2EFD6F7CB626}"/>
              </a:ext>
            </a:extLst>
          </p:cNvPr>
          <p:cNvSpPr/>
          <p:nvPr/>
        </p:nvSpPr>
        <p:spPr>
          <a:xfrm>
            <a:off x="9468454" y="2034550"/>
            <a:ext cx="1409591" cy="55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3D43E1D3-63CA-43FB-81A8-E03C0007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22" t="31444" r="12432" b="62365"/>
          <a:stretch/>
        </p:blipFill>
        <p:spPr>
          <a:xfrm>
            <a:off x="10322285" y="2164736"/>
            <a:ext cx="1127270" cy="42458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4519B35-5C3B-46F9-86E8-CD3BA1EDCA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020" r="24908"/>
          <a:stretch/>
        </p:blipFill>
        <p:spPr>
          <a:xfrm>
            <a:off x="3051175" y="2175525"/>
            <a:ext cx="644090" cy="38105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8074AA62-BF40-4099-B728-10018E1CF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14" r="67450"/>
          <a:stretch/>
        </p:blipFill>
        <p:spPr>
          <a:xfrm>
            <a:off x="2641891" y="2133730"/>
            <a:ext cx="414760" cy="432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xmlns="" id="{642301C4-CE90-4B14-889D-B5B1C48809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99" t="35331" r="72145" b="27720"/>
          <a:stretch/>
        </p:blipFill>
        <p:spPr>
          <a:xfrm>
            <a:off x="3122052" y="2286878"/>
            <a:ext cx="188147" cy="159620"/>
          </a:xfrm>
          <a:prstGeom prst="rect">
            <a:avLst/>
          </a:prstGeom>
        </p:spPr>
      </p:pic>
      <p:sp>
        <p:nvSpPr>
          <p:cNvPr id="43" name="Balão de Fala: Retângulo 42">
            <a:extLst>
              <a:ext uri="{FF2B5EF4-FFF2-40B4-BE49-F238E27FC236}">
                <a16:creationId xmlns:a16="http://schemas.microsoft.com/office/drawing/2014/main" xmlns="" id="{218FBEDC-143F-4716-8513-2CFDF399CB9D}"/>
              </a:ext>
            </a:extLst>
          </p:cNvPr>
          <p:cNvSpPr/>
          <p:nvPr/>
        </p:nvSpPr>
        <p:spPr>
          <a:xfrm>
            <a:off x="2803740" y="1266843"/>
            <a:ext cx="1021050" cy="635298"/>
          </a:xfrm>
          <a:prstGeom prst="wedgeRectCallout">
            <a:avLst>
              <a:gd name="adj1" fmla="val -39354"/>
              <a:gd name="adj2" fmla="val 8968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pelo gráfico de árvore</a:t>
            </a:r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xmlns="" id="{0CAB1DB4-1F68-4863-92B4-67A61033DD40}"/>
              </a:ext>
            </a:extLst>
          </p:cNvPr>
          <p:cNvSpPr/>
          <p:nvPr/>
        </p:nvSpPr>
        <p:spPr>
          <a:xfrm>
            <a:off x="3098742" y="2871268"/>
            <a:ext cx="1021050" cy="635298"/>
          </a:xfrm>
          <a:prstGeom prst="wedgeRectCallout">
            <a:avLst>
              <a:gd name="adj1" fmla="val -38608"/>
              <a:gd name="adj2" fmla="val -938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pelo gráfico de colunas</a:t>
            </a:r>
          </a:p>
        </p:txBody>
      </p:sp>
      <p:sp>
        <p:nvSpPr>
          <p:cNvPr id="45" name="Balão de Fala: Retângulo 44">
            <a:extLst>
              <a:ext uri="{FF2B5EF4-FFF2-40B4-BE49-F238E27FC236}">
                <a16:creationId xmlns:a16="http://schemas.microsoft.com/office/drawing/2014/main" xmlns="" id="{9A15F2D5-009D-4265-BB2A-5BC125138C4B}"/>
              </a:ext>
            </a:extLst>
          </p:cNvPr>
          <p:cNvSpPr/>
          <p:nvPr/>
        </p:nvSpPr>
        <p:spPr>
          <a:xfrm>
            <a:off x="4157713" y="1977569"/>
            <a:ext cx="1021050" cy="635298"/>
          </a:xfrm>
          <a:prstGeom prst="wedgeRectCallout">
            <a:avLst>
              <a:gd name="adj1" fmla="val -88609"/>
              <a:gd name="adj2" fmla="val 1652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de visualização em tabela</a:t>
            </a:r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xmlns="" id="{AD4972A0-A356-429C-926E-C49BF14EE308}"/>
              </a:ext>
            </a:extLst>
          </p:cNvPr>
          <p:cNvSpPr/>
          <p:nvPr/>
        </p:nvSpPr>
        <p:spPr>
          <a:xfrm>
            <a:off x="1031426" y="3244754"/>
            <a:ext cx="1644412" cy="1023154"/>
          </a:xfrm>
          <a:prstGeom prst="wedgeRectCallout">
            <a:avLst>
              <a:gd name="adj1" fmla="val 34318"/>
              <a:gd name="adj2" fmla="val -11438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filtro haverá a lista de possibilidades de visualização. Retirar a visualização de “%PIB” quando o gráfico Sankey estiver selecionado</a:t>
            </a:r>
          </a:p>
        </p:txBody>
      </p:sp>
      <p:sp>
        <p:nvSpPr>
          <p:cNvPr id="47" name="Balão de Fala: Retângulo 46">
            <a:extLst>
              <a:ext uri="{FF2B5EF4-FFF2-40B4-BE49-F238E27FC236}">
                <a16:creationId xmlns:a16="http://schemas.microsoft.com/office/drawing/2014/main" xmlns="" id="{D9B79AC4-1156-4FCE-B22B-15E1475A5011}"/>
              </a:ext>
            </a:extLst>
          </p:cNvPr>
          <p:cNvSpPr/>
          <p:nvPr/>
        </p:nvSpPr>
        <p:spPr>
          <a:xfrm>
            <a:off x="10173249" y="3059322"/>
            <a:ext cx="1714233" cy="602084"/>
          </a:xfrm>
          <a:prstGeom prst="wedgeRectCallout">
            <a:avLst>
              <a:gd name="adj1" fmla="val -56721"/>
              <a:gd name="adj2" fmla="val 17651"/>
            </a:avLst>
          </a:prstGeom>
          <a:solidFill>
            <a:schemeClr val="bg1"/>
          </a:solidFill>
          <a:ln w="19050">
            <a:solidFill>
              <a:srgbClr val="233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Eficiência Energética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Investido: R$1,2 bilhão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Período: 2013 a 2021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xmlns="" id="{7C6408E8-914C-4C7C-84EA-0A66966C0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7702" y="2292047"/>
            <a:ext cx="173396" cy="167741"/>
          </a:xfrm>
          <a:prstGeom prst="rect">
            <a:avLst/>
          </a:prstGeom>
        </p:spPr>
      </p:pic>
      <p:sp>
        <p:nvSpPr>
          <p:cNvPr id="49" name="Balão de Fala: Retângulo 48">
            <a:extLst>
              <a:ext uri="{FF2B5EF4-FFF2-40B4-BE49-F238E27FC236}">
                <a16:creationId xmlns:a16="http://schemas.microsoft.com/office/drawing/2014/main" xmlns="" id="{F71439BB-FEAE-41FF-BFF8-0AA310F061FC}"/>
              </a:ext>
            </a:extLst>
          </p:cNvPr>
          <p:cNvSpPr/>
          <p:nvPr/>
        </p:nvSpPr>
        <p:spPr>
          <a:xfrm>
            <a:off x="10550246" y="4065309"/>
            <a:ext cx="1235471" cy="845582"/>
          </a:xfrm>
          <a:prstGeom prst="wedgeRectCallout">
            <a:avLst>
              <a:gd name="adj1" fmla="val -30815"/>
              <a:gd name="adj2" fmla="val -10520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mostra a informação completa do que contém na área do gráfico</a:t>
            </a:r>
          </a:p>
        </p:txBody>
      </p:sp>
      <p:sp>
        <p:nvSpPr>
          <p:cNvPr id="37" name="Balão de Fala: Retângulo 48">
            <a:extLst>
              <a:ext uri="{FF2B5EF4-FFF2-40B4-BE49-F238E27FC236}">
                <a16:creationId xmlns:a16="http://schemas.microsoft.com/office/drawing/2014/main" xmlns="" id="{F71439BB-FEAE-41FF-BFF8-0AA310F061FC}"/>
              </a:ext>
            </a:extLst>
          </p:cNvPr>
          <p:cNvSpPr/>
          <p:nvPr/>
        </p:nvSpPr>
        <p:spPr>
          <a:xfrm>
            <a:off x="7181354" y="3459197"/>
            <a:ext cx="1311717" cy="1004170"/>
          </a:xfrm>
          <a:prstGeom prst="wedgeRectCallout">
            <a:avLst>
              <a:gd name="adj1" fmla="val -30815"/>
              <a:gd name="adj2" fmla="val -10520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Inserir possibilidade de clicar em uma tecnologia específica e reproduzir o gráfico para categoria 2 desta tecnologia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30F425-E37B-4290-A928-BB66886B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873"/>
          <a:stretch/>
        </p:blipFill>
        <p:spPr>
          <a:xfrm>
            <a:off x="0" y="661850"/>
            <a:ext cx="12192000" cy="59305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9E3F7E4-2F6B-4072-AFA7-07146FAFB38F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118BCBB-9E5E-4AA9-BB99-E66132C719FA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Evolução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B1E5604-E0CE-43C6-A3B7-DB9D2F4544D4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B04C801-B6EE-4250-B5D1-2CA7EC946626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A5782799-9B36-4263-BD88-82026436A54B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0C1E5FA4-F653-47A4-98EE-CE7DC2FDCC6E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01E444D-D876-4A00-BF32-FC9801444928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647E4F0C-9091-4988-A29F-3E52C6A40976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2B3C439-47E1-4F04-9655-4FF287342B4B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D926DC3-7AEA-4B59-9E35-EA164A53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" y="1229921"/>
            <a:ext cx="1991869" cy="398374"/>
          </a:xfrm>
          <a:prstGeom prst="rect">
            <a:avLst/>
          </a:prstGeom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xmlns="" id="{B52F9846-E2F3-4D6D-81D1-58FFE7EEB236}"/>
              </a:ext>
            </a:extLst>
          </p:cNvPr>
          <p:cNvSpPr/>
          <p:nvPr/>
        </p:nvSpPr>
        <p:spPr>
          <a:xfrm>
            <a:off x="72319" y="1611029"/>
            <a:ext cx="2045524" cy="318815"/>
          </a:xfrm>
          <a:prstGeom prst="roundRect">
            <a:avLst>
              <a:gd name="adj" fmla="val 13935"/>
            </a:avLst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09794DA0-85C8-4576-A732-F7D125D32062}"/>
              </a:ext>
            </a:extLst>
          </p:cNvPr>
          <p:cNvSpPr txBox="1"/>
          <p:nvPr/>
        </p:nvSpPr>
        <p:spPr>
          <a:xfrm>
            <a:off x="350669" y="1647506"/>
            <a:ext cx="180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Distribuição dos investimentos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4" name="Gráfico 13">
                <a:extLst>
                  <a:ext uri="{FF2B5EF4-FFF2-40B4-BE49-F238E27FC236}">
                    <a16:creationId xmlns:a16="http://schemas.microsoft.com/office/drawing/2014/main" id="{0B22FEA8-68F1-4065-B1C8-C63397BCA8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053659"/>
                  </p:ext>
                </p:extLst>
              </p:nvPr>
            </p:nvGraphicFramePr>
            <p:xfrm>
              <a:off x="2169318" y="2568639"/>
              <a:ext cx="9813676" cy="32573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0B22FEA8-68F1-4065-B1C8-C63397BCA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318" y="2568639"/>
                <a:ext cx="9813676" cy="3257396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Imagem 43">
            <a:extLst>
              <a:ext uri="{FF2B5EF4-FFF2-40B4-BE49-F238E27FC236}">
                <a16:creationId xmlns:a16="http://schemas.microsoft.com/office/drawing/2014/main" xmlns="" id="{235960DE-E850-4544-A5A9-5523A1F89C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317"/>
          <a:stretch/>
        </p:blipFill>
        <p:spPr>
          <a:xfrm>
            <a:off x="5414538" y="2179628"/>
            <a:ext cx="1728669" cy="37738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xmlns="" id="{105265DA-F076-475F-8AA1-DB0D72681F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18"/>
          <a:stretch/>
        </p:blipFill>
        <p:spPr>
          <a:xfrm>
            <a:off x="7552491" y="2179628"/>
            <a:ext cx="1728669" cy="377384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xmlns="" id="{C7969819-9FFD-4273-829E-02815ABE2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5" t="4163" r="12318" b="-1"/>
          <a:stretch/>
        </p:blipFill>
        <p:spPr>
          <a:xfrm>
            <a:off x="6204031" y="2194902"/>
            <a:ext cx="1492172" cy="361676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1D0AEF8F-A689-49EB-B5F5-935E991022B3}"/>
              </a:ext>
            </a:extLst>
          </p:cNvPr>
          <p:cNvSpPr/>
          <p:nvPr/>
        </p:nvSpPr>
        <p:spPr>
          <a:xfrm>
            <a:off x="2719786" y="2047616"/>
            <a:ext cx="2497177" cy="55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C58C9123-1CD5-462B-9703-864442994063}"/>
              </a:ext>
            </a:extLst>
          </p:cNvPr>
          <p:cNvSpPr/>
          <p:nvPr/>
        </p:nvSpPr>
        <p:spPr>
          <a:xfrm>
            <a:off x="2262583" y="1229921"/>
            <a:ext cx="2497177" cy="62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909EEDCE-1FE0-4C4E-8F80-B48F7E8FEC26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47C208F9-6D2E-45F5-BD74-21CB0295C82A}"/>
              </a:ext>
            </a:extLst>
          </p:cNvPr>
          <p:cNvSpPr/>
          <p:nvPr/>
        </p:nvSpPr>
        <p:spPr>
          <a:xfrm>
            <a:off x="9468454" y="2034550"/>
            <a:ext cx="1409591" cy="55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xmlns="" id="{30298F41-B9B5-4FB7-819F-3AD6789F6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31643" r="71407" b="62389"/>
          <a:stretch/>
        </p:blipFill>
        <p:spPr>
          <a:xfrm>
            <a:off x="11397794" y="2151913"/>
            <a:ext cx="534654" cy="450233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xmlns="" id="{9B2FC6A2-701E-4FBB-8BF5-0FACAEAE0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22" t="31444" r="12432" b="62365"/>
          <a:stretch/>
        </p:blipFill>
        <p:spPr>
          <a:xfrm>
            <a:off x="10322285" y="2164736"/>
            <a:ext cx="1127270" cy="424585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E20014B0-1BD9-439A-8829-CA28F79378F4}"/>
              </a:ext>
            </a:extLst>
          </p:cNvPr>
          <p:cNvSpPr/>
          <p:nvPr/>
        </p:nvSpPr>
        <p:spPr>
          <a:xfrm>
            <a:off x="2719786" y="2047616"/>
            <a:ext cx="2497177" cy="55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xmlns="" id="{0A0CE532-5EBE-4C42-B08A-7925A4C87E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020" r="24908"/>
          <a:stretch/>
        </p:blipFill>
        <p:spPr>
          <a:xfrm>
            <a:off x="3051175" y="2175525"/>
            <a:ext cx="644090" cy="381053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xmlns="" id="{2D9C4ABE-3212-4AED-A4BF-50D93805F6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14" r="67450"/>
          <a:stretch/>
        </p:blipFill>
        <p:spPr>
          <a:xfrm>
            <a:off x="2641891" y="2133730"/>
            <a:ext cx="414760" cy="4320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5B2957DB-F563-4061-BD79-2D486A0058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99" t="35331" r="72145" b="27720"/>
          <a:stretch/>
        </p:blipFill>
        <p:spPr>
          <a:xfrm>
            <a:off x="3122052" y="2286878"/>
            <a:ext cx="188147" cy="159620"/>
          </a:xfrm>
          <a:prstGeom prst="rect">
            <a:avLst/>
          </a:prstGeom>
        </p:spPr>
      </p:pic>
      <p:sp>
        <p:nvSpPr>
          <p:cNvPr id="69" name="Balão de Fala: Retângulo 68">
            <a:extLst>
              <a:ext uri="{FF2B5EF4-FFF2-40B4-BE49-F238E27FC236}">
                <a16:creationId xmlns:a16="http://schemas.microsoft.com/office/drawing/2014/main" xmlns="" id="{F8DB5EB3-1BD7-4483-84CF-1C2372AAF7A3}"/>
              </a:ext>
            </a:extLst>
          </p:cNvPr>
          <p:cNvSpPr/>
          <p:nvPr/>
        </p:nvSpPr>
        <p:spPr>
          <a:xfrm>
            <a:off x="2803740" y="1266843"/>
            <a:ext cx="1021050" cy="635298"/>
          </a:xfrm>
          <a:prstGeom prst="wedgeRectCallout">
            <a:avLst>
              <a:gd name="adj1" fmla="val -39354"/>
              <a:gd name="adj2" fmla="val 8968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pelo gráfico de árvore</a:t>
            </a:r>
          </a:p>
        </p:txBody>
      </p:sp>
      <p:sp>
        <p:nvSpPr>
          <p:cNvPr id="70" name="Balão de Fala: Retângulo 69">
            <a:extLst>
              <a:ext uri="{FF2B5EF4-FFF2-40B4-BE49-F238E27FC236}">
                <a16:creationId xmlns:a16="http://schemas.microsoft.com/office/drawing/2014/main" xmlns="" id="{2E89177C-DAE4-41F3-87B1-2FBDAEAE621C}"/>
              </a:ext>
            </a:extLst>
          </p:cNvPr>
          <p:cNvSpPr/>
          <p:nvPr/>
        </p:nvSpPr>
        <p:spPr>
          <a:xfrm>
            <a:off x="3098742" y="2871268"/>
            <a:ext cx="1021050" cy="635298"/>
          </a:xfrm>
          <a:prstGeom prst="wedgeRectCallout">
            <a:avLst>
              <a:gd name="adj1" fmla="val -38608"/>
              <a:gd name="adj2" fmla="val -938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pelo gráfico de colunas</a:t>
            </a:r>
          </a:p>
        </p:txBody>
      </p:sp>
      <p:sp>
        <p:nvSpPr>
          <p:cNvPr id="71" name="Balão de Fala: Retângulo 70">
            <a:extLst>
              <a:ext uri="{FF2B5EF4-FFF2-40B4-BE49-F238E27FC236}">
                <a16:creationId xmlns:a16="http://schemas.microsoft.com/office/drawing/2014/main" xmlns="" id="{6AA2F82C-3336-4553-B599-B2BF697DACB5}"/>
              </a:ext>
            </a:extLst>
          </p:cNvPr>
          <p:cNvSpPr/>
          <p:nvPr/>
        </p:nvSpPr>
        <p:spPr>
          <a:xfrm>
            <a:off x="4157713" y="1977569"/>
            <a:ext cx="1021050" cy="635298"/>
          </a:xfrm>
          <a:prstGeom prst="wedgeRectCallout">
            <a:avLst>
              <a:gd name="adj1" fmla="val -88609"/>
              <a:gd name="adj2" fmla="val 1652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Opção de visualização em tabela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5FD9D90D-A455-40E0-BF39-8886CC5BA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7702" y="2292047"/>
            <a:ext cx="173396" cy="167741"/>
          </a:xfrm>
          <a:prstGeom prst="rect">
            <a:avLst/>
          </a:prstGeom>
        </p:spPr>
      </p:pic>
      <p:sp>
        <p:nvSpPr>
          <p:cNvPr id="72" name="Balão de Fala: Retângulo 71">
            <a:extLst>
              <a:ext uri="{FF2B5EF4-FFF2-40B4-BE49-F238E27FC236}">
                <a16:creationId xmlns:a16="http://schemas.microsoft.com/office/drawing/2014/main" xmlns="" id="{1661CCD4-89CB-49B9-8A3E-740A836694E7}"/>
              </a:ext>
            </a:extLst>
          </p:cNvPr>
          <p:cNvSpPr/>
          <p:nvPr/>
        </p:nvSpPr>
        <p:spPr>
          <a:xfrm>
            <a:off x="5483984" y="3326077"/>
            <a:ext cx="1714233" cy="602084"/>
          </a:xfrm>
          <a:prstGeom prst="wedgeRectCallout">
            <a:avLst>
              <a:gd name="adj1" fmla="val -56721"/>
              <a:gd name="adj2" fmla="val 17651"/>
            </a:avLst>
          </a:prstGeom>
          <a:solidFill>
            <a:schemeClr val="bg1"/>
          </a:solidFill>
          <a:ln w="19050">
            <a:solidFill>
              <a:srgbClr val="233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 de Nível 2 #5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Investido: R$1,2 bilhão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Período: 2013 a 2021</a:t>
            </a:r>
          </a:p>
        </p:txBody>
      </p:sp>
      <p:sp>
        <p:nvSpPr>
          <p:cNvPr id="73" name="Balão de Fala: Retângulo 72">
            <a:extLst>
              <a:ext uri="{FF2B5EF4-FFF2-40B4-BE49-F238E27FC236}">
                <a16:creationId xmlns:a16="http://schemas.microsoft.com/office/drawing/2014/main" xmlns="" id="{BCD2F021-CD9A-484F-9AD3-0151F6979C1C}"/>
              </a:ext>
            </a:extLst>
          </p:cNvPr>
          <p:cNvSpPr/>
          <p:nvPr/>
        </p:nvSpPr>
        <p:spPr>
          <a:xfrm>
            <a:off x="6233006" y="2163819"/>
            <a:ext cx="1235471" cy="845582"/>
          </a:xfrm>
          <a:prstGeom prst="wedgeRectCallout">
            <a:avLst>
              <a:gd name="adj1" fmla="val 8658"/>
              <a:gd name="adj2" fmla="val 10283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mostra a informação completa do que contém na área do gráfico</a:t>
            </a:r>
          </a:p>
        </p:txBody>
      </p:sp>
      <p:sp>
        <p:nvSpPr>
          <p:cNvPr id="35" name="Balão de Fala: Retângulo 45">
            <a:extLst>
              <a:ext uri="{FF2B5EF4-FFF2-40B4-BE49-F238E27FC236}">
                <a16:creationId xmlns:a16="http://schemas.microsoft.com/office/drawing/2014/main" xmlns="" id="{AD4972A0-A356-429C-926E-C49BF14EE308}"/>
              </a:ext>
            </a:extLst>
          </p:cNvPr>
          <p:cNvSpPr/>
          <p:nvPr/>
        </p:nvSpPr>
        <p:spPr>
          <a:xfrm>
            <a:off x="1031426" y="3244754"/>
            <a:ext cx="1644412" cy="1023154"/>
          </a:xfrm>
          <a:prstGeom prst="wedgeRectCallout">
            <a:avLst>
              <a:gd name="adj1" fmla="val 34318"/>
              <a:gd name="adj2" fmla="val -11438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filtro haverá a lista de possibilidades de visualização. Retirar a visualização de “%PIB” quando o gráfico Sankey estiver selecionado</a:t>
            </a:r>
          </a:p>
        </p:txBody>
      </p:sp>
    </p:spTree>
    <p:extLst>
      <p:ext uri="{BB962C8B-B14F-4D97-AF65-F5344CB8AC3E}">
        <p14:creationId xmlns:p14="http://schemas.microsoft.com/office/powerpoint/2010/main" val="13722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5964E6C-7A35-45B8-B764-68D20448B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874"/>
          <a:stretch/>
        </p:blipFill>
        <p:spPr>
          <a:xfrm>
            <a:off x="0" y="653142"/>
            <a:ext cx="12192000" cy="59392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D9FEA7E-1F30-4462-9690-656451460391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C543DAC9-0B14-43F4-A505-B60D66E7647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652F9938-A0AA-4E1E-B4E3-A8151186A5E1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B3DFC0B-AC33-4C05-82E6-7F763A1ABC01}"/>
              </a:ext>
            </a:extLst>
          </p:cNvPr>
          <p:cNvSpPr/>
          <p:nvPr/>
        </p:nvSpPr>
        <p:spPr>
          <a:xfrm>
            <a:off x="94549" y="2994660"/>
            <a:ext cx="1808853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5DA47047-CDED-4ADC-BA6F-07788B281D87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DCC9968B-4FE0-419F-8374-101AA9D8844D}"/>
              </a:ext>
            </a:extLst>
          </p:cNvPr>
          <p:cNvSpPr txBox="1"/>
          <p:nvPr/>
        </p:nvSpPr>
        <p:spPr>
          <a:xfrm>
            <a:off x="360465" y="26576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341BAE0-A30D-4E62-AB6F-9B69B0A0783F}"/>
              </a:ext>
            </a:extLst>
          </p:cNvPr>
          <p:cNvSpPr/>
          <p:nvPr/>
        </p:nvSpPr>
        <p:spPr>
          <a:xfrm>
            <a:off x="459087" y="2368320"/>
            <a:ext cx="1492172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54D897AF-0A92-4B63-AE23-5A4538CA07EE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Instituições fomentadoras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3E9CC5B-9DAD-4700-A210-9565E69C1FC1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FFFE885A-18E1-4AE9-A979-EACA2975A776}"/>
              </a:ext>
            </a:extLst>
          </p:cNvPr>
          <p:cNvSpPr/>
          <p:nvPr/>
        </p:nvSpPr>
        <p:spPr>
          <a:xfrm>
            <a:off x="2252111" y="1578768"/>
            <a:ext cx="3669718" cy="334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2F7B0C3F-BB9D-4B45-A7D8-BA531DA184D4}"/>
              </a:ext>
            </a:extLst>
          </p:cNvPr>
          <p:cNvSpPr/>
          <p:nvPr/>
        </p:nvSpPr>
        <p:spPr>
          <a:xfrm>
            <a:off x="2252111" y="2154164"/>
            <a:ext cx="9687340" cy="3959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xmlns="" id="{962FFDEA-A7FC-4375-A9F4-9988EB9AF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54664"/>
              </p:ext>
            </p:extLst>
          </p:nvPr>
        </p:nvGraphicFramePr>
        <p:xfrm>
          <a:off x="2389399" y="1723684"/>
          <a:ext cx="1788626" cy="2811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AF13F004-DD7B-40FF-B131-348857D4E6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317"/>
          <a:stretch/>
        </p:blipFill>
        <p:spPr>
          <a:xfrm>
            <a:off x="7565560" y="1726781"/>
            <a:ext cx="1728669" cy="3773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E1B7949F-992D-497C-8CC1-9E4F58F335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18"/>
          <a:stretch/>
        </p:blipFill>
        <p:spPr>
          <a:xfrm>
            <a:off x="8519146" y="1726781"/>
            <a:ext cx="1728669" cy="377384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DCFE1385-77C9-49FF-85C9-691E1E8BCC89}"/>
              </a:ext>
            </a:extLst>
          </p:cNvPr>
          <p:cNvSpPr/>
          <p:nvPr/>
        </p:nvSpPr>
        <p:spPr>
          <a:xfrm>
            <a:off x="2657819" y="5857061"/>
            <a:ext cx="108000" cy="108000"/>
          </a:xfrm>
          <a:prstGeom prst="ellipse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79F31241-C053-4347-9DC3-A0564C116274}"/>
              </a:ext>
            </a:extLst>
          </p:cNvPr>
          <p:cNvSpPr/>
          <p:nvPr/>
        </p:nvSpPr>
        <p:spPr>
          <a:xfrm>
            <a:off x="3530847" y="58570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0B9946D-3587-4EB1-9F34-289D829CC5CF}"/>
              </a:ext>
            </a:extLst>
          </p:cNvPr>
          <p:cNvSpPr txBox="1"/>
          <p:nvPr/>
        </p:nvSpPr>
        <p:spPr>
          <a:xfrm>
            <a:off x="2722196" y="5771094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Público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28107A00-9ED7-459B-B541-2545DCAE7095}"/>
              </a:ext>
            </a:extLst>
          </p:cNvPr>
          <p:cNvSpPr txBox="1"/>
          <p:nvPr/>
        </p:nvSpPr>
        <p:spPr>
          <a:xfrm>
            <a:off x="3595223" y="5771094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Publicamente orientado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xmlns="" id="{2FA52749-AC69-4B2D-883C-D80891FFF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17873"/>
              </p:ext>
            </p:extLst>
          </p:nvPr>
        </p:nvGraphicFramePr>
        <p:xfrm>
          <a:off x="4618378" y="2323177"/>
          <a:ext cx="7213157" cy="174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Balão de Fala: Retângulo 31">
            <a:extLst>
              <a:ext uri="{FF2B5EF4-FFF2-40B4-BE49-F238E27FC236}">
                <a16:creationId xmlns:a16="http://schemas.microsoft.com/office/drawing/2014/main" xmlns="" id="{C77EFBC0-2025-49EC-A5D1-C01839BC4F57}"/>
              </a:ext>
            </a:extLst>
          </p:cNvPr>
          <p:cNvSpPr/>
          <p:nvPr/>
        </p:nvSpPr>
        <p:spPr>
          <a:xfrm>
            <a:off x="4050613" y="2349364"/>
            <a:ext cx="1278837" cy="631464"/>
          </a:xfrm>
          <a:prstGeom prst="wedgeRectCallout">
            <a:avLst>
              <a:gd name="adj1" fmla="val -56721"/>
              <a:gd name="adj2" fmla="val 17651"/>
            </a:avLst>
          </a:prstGeom>
          <a:solidFill>
            <a:schemeClr val="bg1"/>
          </a:solidFill>
          <a:ln w="19050">
            <a:solidFill>
              <a:srgbClr val="233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explicando o que é o investimento público e o valor que ele representa (acumulado dos anos selecionados pelo usuário)</a:t>
            </a:r>
          </a:p>
        </p:txBody>
      </p:sp>
      <p:sp>
        <p:nvSpPr>
          <p:cNvPr id="33" name="Balão de Fala: Retângulo 32">
            <a:extLst>
              <a:ext uri="{FF2B5EF4-FFF2-40B4-BE49-F238E27FC236}">
                <a16:creationId xmlns:a16="http://schemas.microsoft.com/office/drawing/2014/main" xmlns="" id="{7FC59566-5EA9-461D-981D-866A929A8239}"/>
              </a:ext>
            </a:extLst>
          </p:cNvPr>
          <p:cNvSpPr/>
          <p:nvPr/>
        </p:nvSpPr>
        <p:spPr>
          <a:xfrm>
            <a:off x="1205519" y="2981788"/>
            <a:ext cx="1278837" cy="631464"/>
          </a:xfrm>
          <a:prstGeom prst="wedgeRectCallout">
            <a:avLst>
              <a:gd name="adj1" fmla="val 56321"/>
              <a:gd name="adj2" fmla="val 20409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explicando o que é o investimento publicamente orientado e o valor que ele representa (acumulado dos anos selecionados pelo usuário)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5E4516D2-FD71-4106-B7B5-C1B52F00323B}"/>
              </a:ext>
            </a:extLst>
          </p:cNvPr>
          <p:cNvSpPr txBox="1"/>
          <p:nvPr/>
        </p:nvSpPr>
        <p:spPr>
          <a:xfrm>
            <a:off x="3402010" y="2527001"/>
            <a:ext cx="4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6C9D23B8-6412-4DD4-BA92-B133E714A726}"/>
              </a:ext>
            </a:extLst>
          </p:cNvPr>
          <p:cNvSpPr txBox="1"/>
          <p:nvPr/>
        </p:nvSpPr>
        <p:spPr>
          <a:xfrm>
            <a:off x="2788057" y="3471879"/>
            <a:ext cx="4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xmlns="" id="{22F9670F-A82B-4E77-B537-1A64A22064A5}"/>
              </a:ext>
            </a:extLst>
          </p:cNvPr>
          <p:cNvSpPr/>
          <p:nvPr/>
        </p:nvSpPr>
        <p:spPr>
          <a:xfrm>
            <a:off x="7246871" y="2383225"/>
            <a:ext cx="1547393" cy="845582"/>
          </a:xfrm>
          <a:prstGeom prst="wedgeRectCallout">
            <a:avLst>
              <a:gd name="adj1" fmla="val -33024"/>
              <a:gd name="adj2" fmla="val 742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Mostramos aqui a evolução do valor das duas naturezas de dispêndio ao longo do tempo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BEC31425-7CC2-4A84-9B41-73CA893045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07" t="31643" r="71407" b="62389"/>
          <a:stretch/>
        </p:blipFill>
        <p:spPr>
          <a:xfrm>
            <a:off x="11397794" y="1699066"/>
            <a:ext cx="534654" cy="45023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xmlns="" id="{336C7584-73E0-437B-A80C-5C7EB8F57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322" t="31444" r="12432" b="62365"/>
          <a:stretch/>
        </p:blipFill>
        <p:spPr>
          <a:xfrm>
            <a:off x="10322285" y="1711889"/>
            <a:ext cx="1127270" cy="42458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xmlns="" id="{8C6C8641-B2B1-4F63-8836-A7B7F7F6D2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5025"/>
          <a:stretch/>
        </p:blipFill>
        <p:spPr>
          <a:xfrm>
            <a:off x="2170470" y="1758569"/>
            <a:ext cx="485644" cy="421003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xmlns="" id="{9B1EA69F-92D4-4DFC-AFDF-C8BA990933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4" r="88979"/>
          <a:stretch/>
        </p:blipFill>
        <p:spPr>
          <a:xfrm>
            <a:off x="2735815" y="1753124"/>
            <a:ext cx="471200" cy="42100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xmlns="" id="{7FEC168C-399F-47A6-8158-D1AD8893C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50" t="31556" r="59892" b="62476"/>
          <a:stretch/>
        </p:blipFill>
        <p:spPr>
          <a:xfrm>
            <a:off x="3078475" y="1710643"/>
            <a:ext cx="383177" cy="45023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F0B9367A-4A57-4136-A6C8-4215A710B7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502" t="1265" r="29711" b="89313"/>
          <a:stretch/>
        </p:blipFill>
        <p:spPr>
          <a:xfrm>
            <a:off x="3509513" y="1741665"/>
            <a:ext cx="2028458" cy="377384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314672A-A9B2-4DB2-9025-BCBCFAE4B89D}"/>
              </a:ext>
            </a:extLst>
          </p:cNvPr>
          <p:cNvSpPr txBox="1"/>
          <p:nvPr/>
        </p:nvSpPr>
        <p:spPr>
          <a:xfrm>
            <a:off x="5518193" y="1771476"/>
            <a:ext cx="18185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Modalidade </a:t>
            </a:r>
            <a:r>
              <a:rPr lang="pt-BR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dos </a:t>
            </a:r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investimentos de natureza pública </a:t>
            </a:r>
            <a:endParaRPr lang="pt-BR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Balão de Fala: Retângulo 51">
            <a:extLst>
              <a:ext uri="{FF2B5EF4-FFF2-40B4-BE49-F238E27FC236}">
                <a16:creationId xmlns:a16="http://schemas.microsoft.com/office/drawing/2014/main" xmlns="" id="{35210CD2-1F72-4C39-93BC-12CEEA4D576A}"/>
              </a:ext>
            </a:extLst>
          </p:cNvPr>
          <p:cNvSpPr/>
          <p:nvPr/>
        </p:nvSpPr>
        <p:spPr>
          <a:xfrm>
            <a:off x="4906927" y="526561"/>
            <a:ext cx="1702132" cy="930140"/>
          </a:xfrm>
          <a:prstGeom prst="wedgeRectCallout">
            <a:avLst>
              <a:gd name="adj1" fmla="val -33024"/>
              <a:gd name="adj2" fmla="val 742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Selecionando “Por natureza dos investimentos” vemos os dados divididos entre “Público” e “Publicamente orientado”</a:t>
            </a:r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xmlns="" id="{46F76380-AA83-493A-8F74-C0A1F84082E2}"/>
              </a:ext>
            </a:extLst>
          </p:cNvPr>
          <p:cNvSpPr/>
          <p:nvPr/>
        </p:nvSpPr>
        <p:spPr>
          <a:xfrm>
            <a:off x="2658447" y="234903"/>
            <a:ext cx="1702132" cy="930140"/>
          </a:xfrm>
          <a:prstGeom prst="wedgeRectCallout">
            <a:avLst>
              <a:gd name="adj1" fmla="val -56559"/>
              <a:gd name="adj2" fmla="val 11262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Além de filtrar as tecnologias é necessário aparecer também as formas de visualização dos dados: Valor Investido, % do PIB etc</a:t>
            </a:r>
          </a:p>
        </p:txBody>
      </p:sp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xmlns="" id="{184D6480-2661-468D-A47D-E02475BE9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694921"/>
              </p:ext>
            </p:extLst>
          </p:nvPr>
        </p:nvGraphicFramePr>
        <p:xfrm>
          <a:off x="2590384" y="4132790"/>
          <a:ext cx="9288000" cy="167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Balão de Fala: Retângulo 55">
            <a:extLst>
              <a:ext uri="{FF2B5EF4-FFF2-40B4-BE49-F238E27FC236}">
                <a16:creationId xmlns:a16="http://schemas.microsoft.com/office/drawing/2014/main" xmlns="" id="{56936DD5-9343-40B2-9F1E-CF3A410CFBCA}"/>
              </a:ext>
            </a:extLst>
          </p:cNvPr>
          <p:cNvSpPr/>
          <p:nvPr/>
        </p:nvSpPr>
        <p:spPr>
          <a:xfrm>
            <a:off x="6862742" y="234903"/>
            <a:ext cx="2404764" cy="1179722"/>
          </a:xfrm>
          <a:prstGeom prst="wedgeRectCallout">
            <a:avLst>
              <a:gd name="adj1" fmla="val -60325"/>
              <a:gd name="adj2" fmla="val 926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Clicando nesta opção, a rosca representará só os investimentos públicos separados em reembolsável, não reembolsável e não informado. Os demais gráficos permanecem, com este filtro.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Balão de Fala: Retângulo 56">
            <a:extLst>
              <a:ext uri="{FF2B5EF4-FFF2-40B4-BE49-F238E27FC236}">
                <a16:creationId xmlns:a16="http://schemas.microsoft.com/office/drawing/2014/main" xmlns="" id="{7F3F8037-8A1F-42E5-907F-AB1FDBDCE5E8}"/>
              </a:ext>
            </a:extLst>
          </p:cNvPr>
          <p:cNvSpPr/>
          <p:nvPr/>
        </p:nvSpPr>
        <p:spPr>
          <a:xfrm>
            <a:off x="971954" y="3952405"/>
            <a:ext cx="1702132" cy="930140"/>
          </a:xfrm>
          <a:prstGeom prst="wedgeRectCallout">
            <a:avLst>
              <a:gd name="adj1" fmla="val 71348"/>
              <a:gd name="adj2" fmla="val -5215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valor apresentado no gráfico de rosca é o equivalente acumulado dos anos selecionados na régua, idem para o gráfico de barras ao lado</a:t>
            </a:r>
          </a:p>
        </p:txBody>
      </p:sp>
    </p:spTree>
    <p:extLst>
      <p:ext uri="{BB962C8B-B14F-4D97-AF65-F5344CB8AC3E}">
        <p14:creationId xmlns:p14="http://schemas.microsoft.com/office/powerpoint/2010/main" val="24135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53142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FF1AD0BF-65A3-420A-8F62-0FC6E0396D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77" t="12055" r="17774" b="9938"/>
          <a:stretch/>
        </p:blipFill>
        <p:spPr>
          <a:xfrm>
            <a:off x="3510170" y="2483924"/>
            <a:ext cx="6341858" cy="314813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BE6F8C61-AF38-473B-8311-263A0E8A6ADE}"/>
              </a:ext>
            </a:extLst>
          </p:cNvPr>
          <p:cNvSpPr txBox="1"/>
          <p:nvPr/>
        </p:nvSpPr>
        <p:spPr>
          <a:xfrm>
            <a:off x="1720809" y="3182779"/>
            <a:ext cx="180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45413D"/>
                </a:solidFill>
              </a:rPr>
              <a:t>BNDES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D2B9C993-246E-4A85-A82C-1248629A6C0D}"/>
              </a:ext>
            </a:extLst>
          </p:cNvPr>
          <p:cNvSpPr txBox="1"/>
          <p:nvPr/>
        </p:nvSpPr>
        <p:spPr>
          <a:xfrm>
            <a:off x="1720809" y="3744484"/>
            <a:ext cx="180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45413D"/>
                </a:solidFill>
              </a:rPr>
              <a:t>ANEEL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BC1ACC61-4F44-4F3C-BEE5-B6C59DAD45E0}"/>
              </a:ext>
            </a:extLst>
          </p:cNvPr>
          <p:cNvSpPr txBox="1"/>
          <p:nvPr/>
        </p:nvSpPr>
        <p:spPr>
          <a:xfrm>
            <a:off x="1720809" y="4253932"/>
            <a:ext cx="180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45413D"/>
                </a:solidFill>
              </a:rPr>
              <a:t>ANP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DD3049F3-4B3B-4232-B8CA-D923C5737F2C}"/>
              </a:ext>
            </a:extLst>
          </p:cNvPr>
          <p:cNvSpPr txBox="1"/>
          <p:nvPr/>
        </p:nvSpPr>
        <p:spPr>
          <a:xfrm>
            <a:off x="1720809" y="4754672"/>
            <a:ext cx="180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45413D"/>
                </a:solidFill>
              </a:rPr>
              <a:t>FINEP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AEC1518F-F5CE-4AF4-95C6-F36FF7561224}"/>
              </a:ext>
            </a:extLst>
          </p:cNvPr>
          <p:cNvSpPr txBox="1"/>
          <p:nvPr/>
        </p:nvSpPr>
        <p:spPr>
          <a:xfrm>
            <a:off x="1720809" y="5211877"/>
            <a:ext cx="180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45413D"/>
                </a:solidFill>
              </a:rPr>
              <a:t>FNDCT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AC602A74-AC4C-4EED-BF26-9419A0798498}"/>
              </a:ext>
            </a:extLst>
          </p:cNvPr>
          <p:cNvSpPr txBox="1"/>
          <p:nvPr/>
        </p:nvSpPr>
        <p:spPr>
          <a:xfrm>
            <a:off x="9834610" y="2485315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D3D12B59-8744-455F-8C80-F6CA4033FEF1}"/>
              </a:ext>
            </a:extLst>
          </p:cNvPr>
          <p:cNvSpPr txBox="1"/>
          <p:nvPr/>
        </p:nvSpPr>
        <p:spPr>
          <a:xfrm>
            <a:off x="9834610" y="2716095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660FA9B4-CE4A-4473-BBE4-DEE40290DDCC}"/>
              </a:ext>
            </a:extLst>
          </p:cNvPr>
          <p:cNvSpPr txBox="1"/>
          <p:nvPr/>
        </p:nvSpPr>
        <p:spPr>
          <a:xfrm>
            <a:off x="9834610" y="2920749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03726347-BB6C-4D19-BA04-68AC2E83956E}"/>
              </a:ext>
            </a:extLst>
          </p:cNvPr>
          <p:cNvSpPr txBox="1"/>
          <p:nvPr/>
        </p:nvSpPr>
        <p:spPr>
          <a:xfrm>
            <a:off x="9834610" y="3177656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Tecnologia_N1_#4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E383F6DB-35B6-425B-944E-A73538424699}"/>
              </a:ext>
            </a:extLst>
          </p:cNvPr>
          <p:cNvSpPr txBox="1"/>
          <p:nvPr/>
        </p:nvSpPr>
        <p:spPr>
          <a:xfrm>
            <a:off x="9834610" y="3382310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2E0E8313-1605-469C-9DAD-C9F141F96653}"/>
              </a:ext>
            </a:extLst>
          </p:cNvPr>
          <p:cNvSpPr txBox="1"/>
          <p:nvPr/>
        </p:nvSpPr>
        <p:spPr>
          <a:xfrm>
            <a:off x="9834610" y="3996263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Tecnologia_N1_#6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EDDD5016-EFF7-401F-9995-ECF95CF0BA53}"/>
              </a:ext>
            </a:extLst>
          </p:cNvPr>
          <p:cNvSpPr txBox="1"/>
          <p:nvPr/>
        </p:nvSpPr>
        <p:spPr>
          <a:xfrm>
            <a:off x="9834610" y="44882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38AEFA37-659D-437C-9311-B35E306559CA}"/>
              </a:ext>
            </a:extLst>
          </p:cNvPr>
          <p:cNvSpPr txBox="1"/>
          <p:nvPr/>
        </p:nvSpPr>
        <p:spPr>
          <a:xfrm>
            <a:off x="9834610" y="4780036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Tecnologia_N1_#8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771B0806-3504-4B6F-8D1E-56489BA2C597}"/>
              </a:ext>
            </a:extLst>
          </p:cNvPr>
          <p:cNvSpPr txBox="1"/>
          <p:nvPr/>
        </p:nvSpPr>
        <p:spPr>
          <a:xfrm>
            <a:off x="9834610" y="4993399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AB69C5FE-6910-4E58-BB9B-E0B48EE31AC6}"/>
              </a:ext>
            </a:extLst>
          </p:cNvPr>
          <p:cNvSpPr txBox="1"/>
          <p:nvPr/>
        </p:nvSpPr>
        <p:spPr>
          <a:xfrm>
            <a:off x="9834610" y="5128381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Tecnologia_N1_#10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4FC296A7-1210-4809-9DB4-66EBB00A3CF7}"/>
              </a:ext>
            </a:extLst>
          </p:cNvPr>
          <p:cNvSpPr txBox="1"/>
          <p:nvPr/>
        </p:nvSpPr>
        <p:spPr>
          <a:xfrm>
            <a:off x="9834610" y="5259011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Tecnologia_N1_#11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2F0C98E7-F213-4496-A055-C204DDB0BFCA}"/>
              </a:ext>
            </a:extLst>
          </p:cNvPr>
          <p:cNvSpPr txBox="1"/>
          <p:nvPr/>
        </p:nvSpPr>
        <p:spPr>
          <a:xfrm>
            <a:off x="9834610" y="5389633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Tecnologia_N1_#12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100A6686-0C70-4750-A348-64A335B29C70}"/>
              </a:ext>
            </a:extLst>
          </p:cNvPr>
          <p:cNvSpPr txBox="1"/>
          <p:nvPr/>
        </p:nvSpPr>
        <p:spPr>
          <a:xfrm>
            <a:off x="9838960" y="5498489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Tecnologia_N1_#13</a:t>
            </a:r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xmlns="" id="{16CD8CC4-4A5B-479B-BDCB-4F0E667C3601}"/>
              </a:ext>
            </a:extLst>
          </p:cNvPr>
          <p:cNvSpPr/>
          <p:nvPr/>
        </p:nvSpPr>
        <p:spPr>
          <a:xfrm>
            <a:off x="4315616" y="5198808"/>
            <a:ext cx="1547393" cy="845582"/>
          </a:xfrm>
          <a:prstGeom prst="wedgeRectCallout">
            <a:avLst>
              <a:gd name="adj1" fmla="val 36200"/>
              <a:gd name="adj2" fmla="val -8436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Exemplo hipotético do caso de distribuição de investimentos das instituições para as tecnologias de nível 1</a:t>
            </a:r>
          </a:p>
        </p:txBody>
      </p:sp>
      <p:sp>
        <p:nvSpPr>
          <p:cNvPr id="54" name="Balão de Fala: Retângulo 53">
            <a:extLst>
              <a:ext uri="{FF2B5EF4-FFF2-40B4-BE49-F238E27FC236}">
                <a16:creationId xmlns:a16="http://schemas.microsoft.com/office/drawing/2014/main" xmlns="" id="{C02077D9-955A-4331-B22A-D7A6A56F4890}"/>
              </a:ext>
            </a:extLst>
          </p:cNvPr>
          <p:cNvSpPr/>
          <p:nvPr/>
        </p:nvSpPr>
        <p:spPr>
          <a:xfrm>
            <a:off x="8461664" y="5250528"/>
            <a:ext cx="1278837" cy="577544"/>
          </a:xfrm>
          <a:prstGeom prst="wedgeRectCallout">
            <a:avLst>
              <a:gd name="adj1" fmla="val 42014"/>
              <a:gd name="adj2" fmla="val -9565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de tecnologias de nível 1</a:t>
            </a:r>
          </a:p>
        </p:txBody>
      </p:sp>
      <p:sp>
        <p:nvSpPr>
          <p:cNvPr id="56" name="Balão de Fala: Retângulo 55">
            <a:extLst>
              <a:ext uri="{FF2B5EF4-FFF2-40B4-BE49-F238E27FC236}">
                <a16:creationId xmlns:a16="http://schemas.microsoft.com/office/drawing/2014/main" xmlns="" id="{2E18464E-463C-42C2-8716-336229E4A48A}"/>
              </a:ext>
            </a:extLst>
          </p:cNvPr>
          <p:cNvSpPr/>
          <p:nvPr/>
        </p:nvSpPr>
        <p:spPr>
          <a:xfrm>
            <a:off x="5883455" y="2349429"/>
            <a:ext cx="1547393" cy="930140"/>
          </a:xfrm>
          <a:prstGeom prst="wedgeRectCallout">
            <a:avLst>
              <a:gd name="adj1" fmla="val 36200"/>
              <a:gd name="adj2" fmla="val -8436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 selecionar o período na régua, o usuário visualiza os dados acumulados ao longo dos anos. Nesse caso aqui de 2013 a 2021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7647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Balão de Fala: Retângulo 51">
            <a:extLst>
              <a:ext uri="{FF2B5EF4-FFF2-40B4-BE49-F238E27FC236}">
                <a16:creationId xmlns:a16="http://schemas.microsoft.com/office/drawing/2014/main" xmlns="" id="{A2DB2196-2F1E-474C-BA91-C3950FC57012}"/>
              </a:ext>
            </a:extLst>
          </p:cNvPr>
          <p:cNvSpPr/>
          <p:nvPr/>
        </p:nvSpPr>
        <p:spPr>
          <a:xfrm>
            <a:off x="3180929" y="2002688"/>
            <a:ext cx="1547393" cy="1812580"/>
          </a:xfrm>
          <a:prstGeom prst="wedgeRectCallout">
            <a:avLst>
              <a:gd name="adj1" fmla="val -87051"/>
              <a:gd name="adj2" fmla="val -4523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seleciona aqui se quer ver a relação das instituições com tecnologias nível 1 ou 2</a:t>
            </a:r>
          </a:p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Não faz sentido filtros de tipo de gráfico, pois aqui só aparece gráfico Sankey, por isso está sem os botões nessa página</a:t>
            </a:r>
          </a:p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53142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7647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7BB72F67-C433-47BF-8554-FB203CF33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53"/>
          <a:stretch/>
        </p:blipFill>
        <p:spPr>
          <a:xfrm>
            <a:off x="2659856" y="1678930"/>
            <a:ext cx="1605789" cy="46679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3748282" y="1718897"/>
            <a:ext cx="559402" cy="46679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0FF422D4-CC8C-4CEB-A3CA-DF2033E50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6" y="1810314"/>
            <a:ext cx="161470" cy="250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76EE9364-1482-4DB2-B3F2-2F644161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800" y="1821819"/>
            <a:ext cx="186979" cy="21703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A430DE25-C93A-4BC5-ABFA-86A7FFFE6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9681" y="1808464"/>
            <a:ext cx="173624" cy="2437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1666C837-2D20-4525-978A-D228DC35C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438" y="1817236"/>
            <a:ext cx="200336" cy="233723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7C590953-0633-471A-9AAB-A9A6D0216017}"/>
              </a:ext>
            </a:extLst>
          </p:cNvPr>
          <p:cNvSpPr txBox="1"/>
          <p:nvPr/>
        </p:nvSpPr>
        <p:spPr>
          <a:xfrm>
            <a:off x="4761885" y="1714627"/>
            <a:ext cx="4997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rgbClr val="45413D"/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xmlns="" id="{F1EFC416-EBE4-460B-B202-D78D55F6492A}"/>
              </a:ext>
            </a:extLst>
          </p:cNvPr>
          <p:cNvSpPr/>
          <p:nvPr/>
        </p:nvSpPr>
        <p:spPr>
          <a:xfrm>
            <a:off x="4613456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4F7561C-FD88-468C-989B-ED58CA814328}"/>
              </a:ext>
            </a:extLst>
          </p:cNvPr>
          <p:cNvSpPr/>
          <p:nvPr/>
        </p:nvSpPr>
        <p:spPr>
          <a:xfrm>
            <a:off x="6042352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74320D4F-EFE2-4536-A508-18B629707D3B}"/>
              </a:ext>
            </a:extLst>
          </p:cNvPr>
          <p:cNvSpPr/>
          <p:nvPr/>
        </p:nvSpPr>
        <p:spPr>
          <a:xfrm>
            <a:off x="7932924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xmlns="" id="{2F11FE6B-27BB-4825-A2FC-86118324C639}"/>
              </a:ext>
            </a:extLst>
          </p:cNvPr>
          <p:cNvSpPr/>
          <p:nvPr/>
        </p:nvSpPr>
        <p:spPr>
          <a:xfrm>
            <a:off x="9338321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="" id="{28B2255E-F4A3-4B18-AE67-AAD1B3D24136}"/>
                  </a:ext>
                </a:extLst>
              </p:cNvPr>
              <p:cNvSpPr txBox="1"/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28B2255E-F4A3-4B18-AE67-AAD1B3D2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blipFill>
                <a:blip r:embed="rId11"/>
                <a:stretch>
                  <a:fillRect l="-7895" r="-394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xmlns="" id="{B278666B-019B-4ED0-B8CA-BB39FFAD4AF4}"/>
                  </a:ext>
                </a:extLst>
              </p:cNvPr>
              <p:cNvSpPr txBox="1"/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278666B-019B-4ED0-B8CA-BB39FFAD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blipFill>
                <a:blip r:embed="rId12"/>
                <a:stretch>
                  <a:fillRect l="-7792" r="-7792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xmlns="" id="{0FE42270-7A76-4687-B9A7-3D2D93C0BF9D}"/>
                  </a:ext>
                </a:extLst>
              </p:cNvPr>
              <p:cNvSpPr txBox="1"/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𝑇𝑒𝑐𝑛𝑜𝑙𝑜𝑔𝑖𝑎</m:t>
                      </m:r>
                    </m:oMath>
                  </m:oMathPara>
                </a14:m>
                <a:endParaRPr lang="pt-B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FE42270-7A76-4687-B9A7-3D2D93C0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blipFill>
                <a:blip r:embed="rId13"/>
                <a:stretch>
                  <a:fillRect l="-6818" t="-6667" r="-530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xmlns="" id="{1D89256D-B130-4466-A8B6-A8561729C2A1}"/>
                  </a:ext>
                </a:extLst>
              </p:cNvPr>
              <p:cNvSpPr txBox="1"/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𝐼𝑛𝑠𝑡𝑖𝑡𝑢𝑖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1D89256D-B130-4466-A8B6-A8561729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blipFill>
                <a:blip r:embed="rId14"/>
                <a:stretch>
                  <a:fillRect l="-7031" r="-546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8CB8582D-6339-427F-9E91-6A73283034AF}"/>
              </a:ext>
            </a:extLst>
          </p:cNvPr>
          <p:cNvSpPr txBox="1"/>
          <p:nvPr/>
        </p:nvSpPr>
        <p:spPr>
          <a:xfrm rot="16200000">
            <a:off x="2088103" y="3648713"/>
            <a:ext cx="6644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Tecnologia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="" id="{6FBEF518-6DC3-494A-92CE-718C4D7857B3}"/>
                  </a:ext>
                </a:extLst>
              </p:cNvPr>
              <p:cNvSpPr txBox="1"/>
              <p:nvPr/>
            </p:nvSpPr>
            <p:spPr>
              <a:xfrm>
                <a:off x="5725355" y="5746228"/>
                <a:ext cx="615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𝐷𝑢𝑟𝑎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FBEF518-6DC3-494A-92CE-718C4D78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55" y="5746228"/>
                <a:ext cx="615746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7921" r="-6931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>
            <a:extLst>
              <a:ext uri="{FF2B5EF4-FFF2-40B4-BE49-F238E27FC236}">
                <a16:creationId xmlns:a16="http://schemas.microsoft.com/office/drawing/2014/main" xmlns="" id="{98C85A58-0000-4E09-9560-85AB7DD1E096}"/>
              </a:ext>
            </a:extLst>
          </p:cNvPr>
          <p:cNvSpPr/>
          <p:nvPr/>
        </p:nvSpPr>
        <p:spPr>
          <a:xfrm>
            <a:off x="7734300" y="186847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xmlns="" id="{A88A6350-FBA1-497E-ACED-996DC2C5E399}"/>
              </a:ext>
            </a:extLst>
          </p:cNvPr>
          <p:cNvSpPr/>
          <p:nvPr/>
        </p:nvSpPr>
        <p:spPr>
          <a:xfrm>
            <a:off x="9151620" y="186847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7EA2670-5BBD-47D2-BA55-3F737330BE0B}"/>
              </a:ext>
            </a:extLst>
          </p:cNvPr>
          <p:cNvSpPr txBox="1"/>
          <p:nvPr/>
        </p:nvSpPr>
        <p:spPr>
          <a:xfrm>
            <a:off x="2180560" y="2273427"/>
            <a:ext cx="802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5413D"/>
                </a:solidFill>
              </a:rPr>
              <a:t>Seleção: </a:t>
            </a:r>
            <a:r>
              <a:rPr lang="pt-BR" sz="1200" dirty="0">
                <a:solidFill>
                  <a:srgbClr val="45413D"/>
                </a:solidFill>
              </a:rPr>
              <a:t>Valores médios de Valor vs. Duração de projetos por tipo de tecnologia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709E86E-5243-994C-AA08-C3504ADF73C2}"/>
              </a:ext>
            </a:extLst>
          </p:cNvPr>
          <p:cNvSpPr txBox="1"/>
          <p:nvPr/>
        </p:nvSpPr>
        <p:spPr>
          <a:xfrm>
            <a:off x="2659856" y="2641233"/>
            <a:ext cx="5074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Valor típico de projeto por categoria tecnológica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B79888FE-78B3-9C4A-B8DD-6E12DD4C80EE}"/>
              </a:ext>
            </a:extLst>
          </p:cNvPr>
          <p:cNvSpPr txBox="1"/>
          <p:nvPr/>
        </p:nvSpPr>
        <p:spPr>
          <a:xfrm>
            <a:off x="2787909" y="3244776"/>
            <a:ext cx="423468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1</a:t>
            </a:r>
          </a:p>
          <a:p>
            <a:r>
              <a:rPr lang="pt-BR" i="1" dirty="0"/>
              <a:t>Tecnologia 2</a:t>
            </a:r>
          </a:p>
          <a:p>
            <a:r>
              <a:rPr lang="pt-BR" i="1" dirty="0"/>
              <a:t>Tecnologia 3</a:t>
            </a:r>
          </a:p>
          <a:p>
            <a:r>
              <a:rPr lang="pt-BR" i="1" dirty="0"/>
              <a:t>...</a:t>
            </a:r>
          </a:p>
          <a:p>
            <a:endParaRPr lang="pt-BR" i="1" dirty="0"/>
          </a:p>
          <a:p>
            <a:endParaRPr lang="pt-BR"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A28A8E0-32E2-724E-80C0-F9CAE3B2AF6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8313" t="70136"/>
          <a:stretch/>
        </p:blipFill>
        <p:spPr>
          <a:xfrm>
            <a:off x="4301002" y="3376892"/>
            <a:ext cx="3631922" cy="2278141"/>
          </a:xfrm>
          <a:prstGeom prst="rect">
            <a:avLst/>
          </a:prstGeom>
        </p:spPr>
      </p:pic>
      <p:sp>
        <p:nvSpPr>
          <p:cNvPr id="51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3018778" y="4397505"/>
            <a:ext cx="1936303" cy="1257528"/>
          </a:xfrm>
          <a:prstGeom prst="wedgeRectCallout">
            <a:avLst>
              <a:gd name="adj1" fmla="val -37701"/>
              <a:gd name="adj2" fmla="val -9175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Aqui pode aparecer a figura para todas as tecnologias de categoria 1 . Se o cara clicar em 1 tecnologia específica, aparece a desagregação  de mesma em categoria 2. 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17"/>
          <a:srcRect l="24534" t="28012" b="60457"/>
          <a:stretch/>
        </p:blipFill>
        <p:spPr>
          <a:xfrm>
            <a:off x="2076663" y="1671585"/>
            <a:ext cx="10115337" cy="8689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18"/>
          <a:srcRect l="79449" t="34117" r="15085" b="58422"/>
          <a:stretch/>
        </p:blipFill>
        <p:spPr>
          <a:xfrm>
            <a:off x="9405732" y="1844096"/>
            <a:ext cx="666428" cy="511444"/>
          </a:xfrm>
          <a:prstGeom prst="rect">
            <a:avLst/>
          </a:prstGeom>
        </p:spPr>
      </p:pic>
      <p:sp>
        <p:nvSpPr>
          <p:cNvPr id="65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6799643" y="1471054"/>
            <a:ext cx="1936303" cy="1257528"/>
          </a:xfrm>
          <a:prstGeom prst="wedgeRectCallout">
            <a:avLst>
              <a:gd name="adj1" fmla="val -78082"/>
              <a:gd name="adj2" fmla="val -4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eixo X poderá ser duração ou valor (porte) na data de assinatura do projeto. Sugerimos puxar este filtro (duração ou porte) para fora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3D86C5-26A1-4AD6-8A6B-0728F470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3746"/>
          <a:stretch/>
        </p:blipFill>
        <p:spPr>
          <a:xfrm>
            <a:off x="0" y="653142"/>
            <a:ext cx="12192000" cy="59479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A5CCAA2A-F2BF-4FCB-8F7E-83A2281A3E90}"/>
              </a:ext>
            </a:extLst>
          </p:cNvPr>
          <p:cNvSpPr/>
          <p:nvPr/>
        </p:nvSpPr>
        <p:spPr>
          <a:xfrm>
            <a:off x="423429" y="1262063"/>
            <a:ext cx="1538722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F438B2CE-D914-4E86-8F84-FE52DBAF40CB}"/>
              </a:ext>
            </a:extLst>
          </p:cNvPr>
          <p:cNvSpPr/>
          <p:nvPr/>
        </p:nvSpPr>
        <p:spPr>
          <a:xfrm>
            <a:off x="423429" y="1695520"/>
            <a:ext cx="1601413" cy="24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4C6E5F6-442B-43E5-94D6-53B6A4275244}"/>
              </a:ext>
            </a:extLst>
          </p:cNvPr>
          <p:cNvSpPr txBox="1"/>
          <p:nvPr/>
        </p:nvSpPr>
        <p:spPr>
          <a:xfrm>
            <a:off x="360465" y="1667098"/>
            <a:ext cx="1808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45413D"/>
                </a:solidFill>
              </a:rPr>
              <a:t>Distribuição dos investimentos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921D0AB-08D3-49F8-8963-B45640FA595F}"/>
              </a:ext>
            </a:extLst>
          </p:cNvPr>
          <p:cNvSpPr/>
          <p:nvPr/>
        </p:nvSpPr>
        <p:spPr>
          <a:xfrm>
            <a:off x="94549" y="2641233"/>
            <a:ext cx="1808853" cy="184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6B3D1CB-815B-4399-9426-CEEE63E7F1B6}"/>
              </a:ext>
            </a:extLst>
          </p:cNvPr>
          <p:cNvSpPr/>
          <p:nvPr/>
        </p:nvSpPr>
        <p:spPr>
          <a:xfrm>
            <a:off x="423429" y="2670130"/>
            <a:ext cx="1415722" cy="24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441799F2-3E5B-4B37-B507-AA8AAAD0ECD7}"/>
              </a:ext>
            </a:extLst>
          </p:cNvPr>
          <p:cNvSpPr/>
          <p:nvPr/>
        </p:nvSpPr>
        <p:spPr>
          <a:xfrm>
            <a:off x="459087" y="2290295"/>
            <a:ext cx="1492172" cy="318815"/>
          </a:xfrm>
          <a:prstGeom prst="rect">
            <a:avLst/>
          </a:prstGeom>
          <a:solidFill>
            <a:srgbClr val="233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308DC11-5AF7-4C99-B188-C123D562FA71}"/>
              </a:ext>
            </a:extLst>
          </p:cNvPr>
          <p:cNvSpPr txBox="1"/>
          <p:nvPr/>
        </p:nvSpPr>
        <p:spPr>
          <a:xfrm>
            <a:off x="358865" y="2322418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Instituições fomentadoras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C111ED-1905-49CE-A957-80BFBFFF2925}"/>
              </a:ext>
            </a:extLst>
          </p:cNvPr>
          <p:cNvSpPr txBox="1"/>
          <p:nvPr/>
        </p:nvSpPr>
        <p:spPr>
          <a:xfrm>
            <a:off x="340635" y="1297480"/>
            <a:ext cx="1653251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Evolução dos investimentos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EADBE1E-1AD2-4B9F-97B3-9B4B8751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1"/>
          <a:stretch/>
        </p:blipFill>
        <p:spPr>
          <a:xfrm>
            <a:off x="82566" y="2642870"/>
            <a:ext cx="1801344" cy="418489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F6248C64-44CF-4870-A13F-D5BF4887E12A}"/>
              </a:ext>
            </a:extLst>
          </p:cNvPr>
          <p:cNvSpPr/>
          <p:nvPr/>
        </p:nvSpPr>
        <p:spPr>
          <a:xfrm>
            <a:off x="2242775" y="1578769"/>
            <a:ext cx="3992562" cy="6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C1871360-429E-4A78-975D-986F284F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69" y="1715024"/>
            <a:ext cx="9761979" cy="42100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82C2A0E0-FE3A-4A0D-B364-9588E3A34103}"/>
              </a:ext>
            </a:extLst>
          </p:cNvPr>
          <p:cNvSpPr/>
          <p:nvPr/>
        </p:nvSpPr>
        <p:spPr>
          <a:xfrm>
            <a:off x="2168031" y="2193974"/>
            <a:ext cx="9761978" cy="391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68ECD4AA-3716-48F7-808C-7485981EFBE3}"/>
              </a:ext>
            </a:extLst>
          </p:cNvPr>
          <p:cNvSpPr/>
          <p:nvPr/>
        </p:nvSpPr>
        <p:spPr>
          <a:xfrm>
            <a:off x="4955082" y="1343149"/>
            <a:ext cx="1036823" cy="27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3F5A153E-9A75-4BE1-9A58-0480261C1EDD}"/>
              </a:ext>
            </a:extLst>
          </p:cNvPr>
          <p:cNvSpPr/>
          <p:nvPr/>
        </p:nvSpPr>
        <p:spPr>
          <a:xfrm>
            <a:off x="2764703" y="1714135"/>
            <a:ext cx="1448418" cy="43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xmlns="" id="{3D594830-C407-4B1D-BB86-8C6BC50D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077" y="2276254"/>
            <a:ext cx="2252646" cy="353356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CC94F593-11D7-48C7-854B-119AF3F548AF}"/>
              </a:ext>
            </a:extLst>
          </p:cNvPr>
          <p:cNvSpPr/>
          <p:nvPr/>
        </p:nvSpPr>
        <p:spPr>
          <a:xfrm>
            <a:off x="72319" y="2629934"/>
            <a:ext cx="1878940" cy="318815"/>
          </a:xfrm>
          <a:prstGeom prst="roundRect">
            <a:avLst/>
          </a:prstGeom>
          <a:solidFill>
            <a:srgbClr val="1F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41F221A4-2F3B-43E9-A096-346513FEE1BA}"/>
              </a:ext>
            </a:extLst>
          </p:cNvPr>
          <p:cNvSpPr txBox="1"/>
          <p:nvPr/>
        </p:nvSpPr>
        <p:spPr>
          <a:xfrm>
            <a:off x="371926" y="2666411"/>
            <a:ext cx="164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Perfil dos projetos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xmlns="" id="{7BB72F67-C433-47BF-8554-FB203CF33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53"/>
          <a:stretch/>
        </p:blipFill>
        <p:spPr>
          <a:xfrm>
            <a:off x="2659856" y="1678930"/>
            <a:ext cx="1605789" cy="46679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xmlns="" id="{6382C5BF-5033-4066-868C-C45435C4C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77"/>
          <a:stretch/>
        </p:blipFill>
        <p:spPr>
          <a:xfrm rot="10800000">
            <a:off x="3748282" y="1718897"/>
            <a:ext cx="559402" cy="46679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0FF422D4-CC8C-4CEB-A3CA-DF2033E50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6" y="1810314"/>
            <a:ext cx="161470" cy="250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76EE9364-1482-4DB2-B3F2-2F644161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800" y="1821819"/>
            <a:ext cx="186979" cy="21703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A430DE25-C93A-4BC5-ABFA-86A7FFFE6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9681" y="1808464"/>
            <a:ext cx="173624" cy="2437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1666C837-2D20-4525-978A-D228DC35C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438" y="1817236"/>
            <a:ext cx="200336" cy="233723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9D4627BD-0A19-4788-97F1-4A3766507EB7}"/>
              </a:ext>
            </a:extLst>
          </p:cNvPr>
          <p:cNvSpPr txBox="1"/>
          <p:nvPr/>
        </p:nvSpPr>
        <p:spPr>
          <a:xfrm>
            <a:off x="2211041" y="1244727"/>
            <a:ext cx="41300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5413D"/>
                </a:solidFill>
              </a:rPr>
              <a:t>Perfil dos Projetos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7C590953-0633-471A-9AAB-A9A6D0216017}"/>
              </a:ext>
            </a:extLst>
          </p:cNvPr>
          <p:cNvSpPr txBox="1"/>
          <p:nvPr/>
        </p:nvSpPr>
        <p:spPr>
          <a:xfrm>
            <a:off x="4761885" y="1714627"/>
            <a:ext cx="4997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rgbClr val="45413D"/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xmlns="" id="{F1EFC416-EBE4-460B-B202-D78D55F6492A}"/>
              </a:ext>
            </a:extLst>
          </p:cNvPr>
          <p:cNvSpPr/>
          <p:nvPr/>
        </p:nvSpPr>
        <p:spPr>
          <a:xfrm>
            <a:off x="4613456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4F7561C-FD88-468C-989B-ED58CA814328}"/>
              </a:ext>
            </a:extLst>
          </p:cNvPr>
          <p:cNvSpPr/>
          <p:nvPr/>
        </p:nvSpPr>
        <p:spPr>
          <a:xfrm>
            <a:off x="6042352" y="1766084"/>
            <a:ext cx="137844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74320D4F-EFE2-4536-A508-18B629707D3B}"/>
              </a:ext>
            </a:extLst>
          </p:cNvPr>
          <p:cNvSpPr/>
          <p:nvPr/>
        </p:nvSpPr>
        <p:spPr>
          <a:xfrm>
            <a:off x="7932924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xmlns="" id="{2F11FE6B-27BB-4825-A2FC-86118324C639}"/>
              </a:ext>
            </a:extLst>
          </p:cNvPr>
          <p:cNvSpPr/>
          <p:nvPr/>
        </p:nvSpPr>
        <p:spPr>
          <a:xfrm>
            <a:off x="9338321" y="1766084"/>
            <a:ext cx="941499" cy="318815"/>
          </a:xfrm>
          <a:prstGeom prst="roundRect">
            <a:avLst/>
          </a:prstGeom>
          <a:solidFill>
            <a:srgbClr val="F8F9FA"/>
          </a:solidFill>
          <a:ln>
            <a:solidFill>
              <a:srgbClr val="EBECE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xmlns="" id="{28B2255E-F4A3-4B18-AE67-AAD1B3D24136}"/>
                  </a:ext>
                </a:extLst>
              </p:cNvPr>
              <p:cNvSpPr txBox="1"/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28B2255E-F4A3-4B18-AE67-AAD1B3D2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40" y="1832613"/>
                <a:ext cx="466538" cy="184666"/>
              </a:xfrm>
              <a:prstGeom prst="rect">
                <a:avLst/>
              </a:prstGeom>
              <a:blipFill>
                <a:blip r:embed="rId11"/>
                <a:stretch>
                  <a:fillRect l="-7895" r="-394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xmlns="" id="{B278666B-019B-4ED0-B8CA-BB39FFAD4AF4}"/>
                  </a:ext>
                </a:extLst>
              </p:cNvPr>
              <p:cNvSpPr txBox="1"/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𝐸𝑖𝑥𝑜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278666B-019B-4ED0-B8CA-BB39FFAD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00" y="1832613"/>
                <a:ext cx="469296" cy="184666"/>
              </a:xfrm>
              <a:prstGeom prst="rect">
                <a:avLst/>
              </a:prstGeom>
              <a:blipFill>
                <a:blip r:embed="rId12"/>
                <a:stretch>
                  <a:fillRect l="-7792" r="-7792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xmlns="" id="{0FE42270-7A76-4687-B9A7-3D2D93C0BF9D}"/>
                  </a:ext>
                </a:extLst>
              </p:cNvPr>
              <p:cNvSpPr txBox="1"/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𝑇𝑒𝑐𝑛𝑜𝑙𝑜𝑔𝑖𝑎</m:t>
                      </m:r>
                    </m:oMath>
                  </m:oMathPara>
                </a14:m>
                <a:endParaRPr lang="pt-B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FE42270-7A76-4687-B9A7-3D2D93C0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40" y="1832613"/>
                <a:ext cx="805285" cy="184666"/>
              </a:xfrm>
              <a:prstGeom prst="rect">
                <a:avLst/>
              </a:prstGeom>
              <a:blipFill>
                <a:blip r:embed="rId13"/>
                <a:stretch>
                  <a:fillRect l="-6818" t="-6667" r="-530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xmlns="" id="{1D89256D-B130-4466-A8B6-A8561729C2A1}"/>
                  </a:ext>
                </a:extLst>
              </p:cNvPr>
              <p:cNvSpPr txBox="1"/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𝐼𝑛𝑠𝑡𝑖𝑡𝑢𝑖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1D89256D-B130-4466-A8B6-A8561729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00" y="1832613"/>
                <a:ext cx="785664" cy="184666"/>
              </a:xfrm>
              <a:prstGeom prst="rect">
                <a:avLst/>
              </a:prstGeom>
              <a:blipFill>
                <a:blip r:embed="rId14"/>
                <a:stretch>
                  <a:fillRect l="-7031" r="-546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8CB8582D-6339-427F-9E91-6A73283034AF}"/>
              </a:ext>
            </a:extLst>
          </p:cNvPr>
          <p:cNvSpPr txBox="1"/>
          <p:nvPr/>
        </p:nvSpPr>
        <p:spPr>
          <a:xfrm rot="16200000">
            <a:off x="2088103" y="3648713"/>
            <a:ext cx="66441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200" dirty="0"/>
              <a:t>Tecnologia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="" id="{6FBEF518-6DC3-494A-92CE-718C4D7857B3}"/>
                  </a:ext>
                </a:extLst>
              </p:cNvPr>
              <p:cNvSpPr txBox="1"/>
              <p:nvPr/>
            </p:nvSpPr>
            <p:spPr>
              <a:xfrm>
                <a:off x="5725355" y="5746228"/>
                <a:ext cx="615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𝐷𝑢𝑟𝑎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FBEF518-6DC3-494A-92CE-718C4D78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55" y="5746228"/>
                <a:ext cx="615746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7921" r="-6931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>
            <a:extLst>
              <a:ext uri="{FF2B5EF4-FFF2-40B4-BE49-F238E27FC236}">
                <a16:creationId xmlns:a16="http://schemas.microsoft.com/office/drawing/2014/main" xmlns="" id="{98C85A58-0000-4E09-9560-85AB7DD1E096}"/>
              </a:ext>
            </a:extLst>
          </p:cNvPr>
          <p:cNvSpPr/>
          <p:nvPr/>
        </p:nvSpPr>
        <p:spPr>
          <a:xfrm>
            <a:off x="7734300" y="186847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xmlns="" id="{A88A6350-FBA1-497E-ACED-996DC2C5E399}"/>
              </a:ext>
            </a:extLst>
          </p:cNvPr>
          <p:cNvSpPr/>
          <p:nvPr/>
        </p:nvSpPr>
        <p:spPr>
          <a:xfrm>
            <a:off x="9151620" y="186847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7EA2670-5BBD-47D2-BA55-3F737330BE0B}"/>
              </a:ext>
            </a:extLst>
          </p:cNvPr>
          <p:cNvSpPr txBox="1"/>
          <p:nvPr/>
        </p:nvSpPr>
        <p:spPr>
          <a:xfrm>
            <a:off x="2180560" y="2273427"/>
            <a:ext cx="802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5413D"/>
                </a:solidFill>
              </a:rPr>
              <a:t>Seleção: </a:t>
            </a:r>
            <a:r>
              <a:rPr lang="pt-BR" sz="1200" dirty="0">
                <a:solidFill>
                  <a:srgbClr val="45413D"/>
                </a:solidFill>
              </a:rPr>
              <a:t>Valores médios de Valor vs. Duração de projetos por tipo de tecnologia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709E86E-5243-994C-AA08-C3504ADF73C2}"/>
              </a:ext>
            </a:extLst>
          </p:cNvPr>
          <p:cNvSpPr txBox="1"/>
          <p:nvPr/>
        </p:nvSpPr>
        <p:spPr>
          <a:xfrm>
            <a:off x="2659856" y="2641233"/>
            <a:ext cx="5074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Valor típico de projeto por categoria tecnológica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B79888FE-78B3-9C4A-B8DD-6E12DD4C80EE}"/>
              </a:ext>
            </a:extLst>
          </p:cNvPr>
          <p:cNvSpPr txBox="1"/>
          <p:nvPr/>
        </p:nvSpPr>
        <p:spPr>
          <a:xfrm>
            <a:off x="2787909" y="3244776"/>
            <a:ext cx="423468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Tecnologia 1</a:t>
            </a:r>
          </a:p>
          <a:p>
            <a:r>
              <a:rPr lang="pt-BR" i="1" dirty="0"/>
              <a:t>Tecnologia 2</a:t>
            </a:r>
          </a:p>
          <a:p>
            <a:r>
              <a:rPr lang="pt-BR" i="1" dirty="0"/>
              <a:t>Tecnologia 3</a:t>
            </a:r>
          </a:p>
          <a:p>
            <a:r>
              <a:rPr lang="pt-BR" i="1" dirty="0"/>
              <a:t>...</a:t>
            </a:r>
          </a:p>
          <a:p>
            <a:endParaRPr lang="pt-BR" i="1" dirty="0"/>
          </a:p>
          <a:p>
            <a:endParaRPr lang="pt-BR"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A28A8E0-32E2-724E-80C0-F9CAE3B2AF6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8313" t="70136"/>
          <a:stretch/>
        </p:blipFill>
        <p:spPr>
          <a:xfrm>
            <a:off x="4301002" y="3376892"/>
            <a:ext cx="3631922" cy="2278141"/>
          </a:xfrm>
          <a:prstGeom prst="rect">
            <a:avLst/>
          </a:prstGeom>
        </p:spPr>
      </p:pic>
      <p:sp>
        <p:nvSpPr>
          <p:cNvPr id="51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3018778" y="4397505"/>
            <a:ext cx="1936303" cy="1257528"/>
          </a:xfrm>
          <a:prstGeom prst="wedgeRectCallout">
            <a:avLst>
              <a:gd name="adj1" fmla="val -37701"/>
              <a:gd name="adj2" fmla="val -9175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Aqui pode aparecer a figura para todas as tecnologias de categoria 1 . Se o cara clicar em 1 tecnologia específica, aparece a desagregação  de mesma em categoria 2. 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17"/>
          <a:srcRect l="24534" t="28012" b="60457"/>
          <a:stretch/>
        </p:blipFill>
        <p:spPr>
          <a:xfrm>
            <a:off x="2076663" y="1671585"/>
            <a:ext cx="10115337" cy="8689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18"/>
          <a:srcRect l="79449" t="34117" r="15085" b="58422"/>
          <a:stretch/>
        </p:blipFill>
        <p:spPr>
          <a:xfrm>
            <a:off x="9405732" y="1844096"/>
            <a:ext cx="666428" cy="51144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19"/>
          <a:srcRect l="18432" t="27559" r="4407" b="19533"/>
          <a:stretch/>
        </p:blipFill>
        <p:spPr>
          <a:xfrm>
            <a:off x="2242775" y="3246877"/>
            <a:ext cx="6962385" cy="268401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 rot="2644808">
            <a:off x="9873170" y="776191"/>
            <a:ext cx="2644976" cy="5726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 versão atualizada da Plataforma </a:t>
            </a:r>
            <a:endParaRPr lang="pt-BR" dirty="0"/>
          </a:p>
        </p:txBody>
      </p:sp>
      <p:sp>
        <p:nvSpPr>
          <p:cNvPr id="49" name="Balão de Fala: Retângulo 75">
            <a:extLst>
              <a:ext uri="{FF2B5EF4-FFF2-40B4-BE49-F238E27FC236}">
                <a16:creationId xmlns:a16="http://schemas.microsoft.com/office/drawing/2014/main" xmlns="" id="{857F3101-0958-49FB-9DA0-6480AF5C67F1}"/>
              </a:ext>
            </a:extLst>
          </p:cNvPr>
          <p:cNvSpPr/>
          <p:nvPr/>
        </p:nvSpPr>
        <p:spPr>
          <a:xfrm>
            <a:off x="6799643" y="1471054"/>
            <a:ext cx="1936303" cy="1257528"/>
          </a:xfrm>
          <a:prstGeom prst="wedgeRectCallout">
            <a:avLst>
              <a:gd name="adj1" fmla="val -78082"/>
              <a:gd name="adj2" fmla="val -4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eixo X poderá ser duração ou valor (porte) na data de assinatura do projeto</a:t>
            </a:r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Sugerimos puxar 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filtro (duração ou porte) para </a:t>
            </a:r>
            <a:r>
              <a:rPr lang="pt-B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fora 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1950</Words>
  <Application>Microsoft Office PowerPoint</Application>
  <PresentationFormat>Widescreen</PresentationFormat>
  <Paragraphs>278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Webdings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Raposo de Almeida</dc:creator>
  <cp:lastModifiedBy>Camila de Araujo Ferraz</cp:lastModifiedBy>
  <cp:revision>55</cp:revision>
  <dcterms:created xsi:type="dcterms:W3CDTF">2021-04-01T18:31:30Z</dcterms:created>
  <dcterms:modified xsi:type="dcterms:W3CDTF">2021-04-05T19:33:00Z</dcterms:modified>
</cp:coreProperties>
</file>