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77" r:id="rId6"/>
    <p:sldId id="260" r:id="rId7"/>
    <p:sldId id="262" r:id="rId8"/>
    <p:sldId id="267" r:id="rId9"/>
    <p:sldId id="266" r:id="rId10"/>
    <p:sldId id="278" r:id="rId11"/>
    <p:sldId id="265" r:id="rId12"/>
    <p:sldId id="268" r:id="rId13"/>
    <p:sldId id="269" r:id="rId14"/>
    <p:sldId id="270" r:id="rId15"/>
    <p:sldId id="276" r:id="rId16"/>
    <p:sldId id="285" r:id="rId17"/>
    <p:sldId id="271" r:id="rId18"/>
    <p:sldId id="272" r:id="rId19"/>
    <p:sldId id="273" r:id="rId20"/>
    <p:sldId id="283" r:id="rId21"/>
    <p:sldId id="284" r:id="rId22"/>
    <p:sldId id="279" r:id="rId23"/>
    <p:sldId id="263" r:id="rId24"/>
    <p:sldId id="288" r:id="rId25"/>
    <p:sldId id="287" r:id="rId26"/>
    <p:sldId id="280" r:id="rId27"/>
    <p:sldId id="264" r:id="rId28"/>
    <p:sldId id="295" r:id="rId29"/>
    <p:sldId id="296" r:id="rId30"/>
    <p:sldId id="297" r:id="rId31"/>
    <p:sldId id="299" r:id="rId32"/>
    <p:sldId id="291" r:id="rId33"/>
    <p:sldId id="282" r:id="rId34"/>
    <p:sldId id="289" r:id="rId35"/>
    <p:sldId id="292" r:id="rId36"/>
    <p:sldId id="274" r:id="rId37"/>
    <p:sldId id="281" r:id="rId38"/>
    <p:sldId id="290" r:id="rId39"/>
    <p:sldId id="26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599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7D33-D743-8B41-8683-06420F75D03D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7675B-F641-1042-8CF6-5B751F5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split draws a single decision boundary through the data – through multiple splits and aggregating decision boundaries you can make some pretty complex choices!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minute to talk with your neighbor, think about how the trees could be varied, and why. Some teaching workshops I took in my PhD stated that people will learn a concept better if they think first then get the answer vs. I just tell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original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we make the trees uncorrelated and independent?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-When feature shows up multiple times, sum over them.</a:t>
            </a:r>
          </a:p>
          <a:p>
            <a:r>
              <a:rPr lang="en-US" dirty="0"/>
              <a:t>-For Random forest, sum over all trees.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used at the top of the tree contribute to the final prediction decision of a larger fraction of the input samples.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fraction of the samples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they contribute to can thus be used as an estimate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importance of the 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see that some leaves have a single sample in it (out of 150 total samples).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4D2-C4D9-CE49-96DC-D0AC3AA0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7BF2-C6F1-BE42-9D24-3910668D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8E02-7450-D449-85F2-223B44A8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7681-E136-CD49-9000-2717BA9C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CDF4-0BB6-A144-A700-A8EC4EBF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879A-D0FA-0E40-A77B-11C9698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87CCE-83C7-F04B-880B-E0BF6476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0802-75B9-0B4F-8514-89844E8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A8E9-5BA3-1644-BBB8-319D8329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54EF-8288-0A47-8A5F-46BAF3E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DBF08-BD54-DC4A-9A46-2D23089CC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45A16-E0E9-2143-A3AC-CFC8E019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F5F0-034B-FD4F-AA88-C196BF73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B024-ED4F-CF4E-9C09-0466E881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4AFD-FA7B-E24D-9EB8-09C132BC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42D-CEAE-1B44-8093-DB8B96C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6E4-B8D5-B241-9C7E-C5540083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D749-EA4A-CA46-A211-7743B62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E813-0E01-554D-AF6D-4CFAA9BD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3FE2-C5D2-A342-8440-85C20BF3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E03-1056-8B44-8108-9E01E34E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9B6C-C8E7-0A4C-80E0-4DD89550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3D6A-CA5B-984F-B387-F2CA780E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D421-FED0-9D42-908D-0F69587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D416-E8E2-1E4B-88BC-BB4912E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D17-F73F-4C4D-97E3-7950D636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C90F-7D9A-5E4B-99FD-4844D238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6F66-C357-6C4D-8A1E-1668E79A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7F5E-9E0A-404D-BA1A-A01B2A38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E680-B820-E64B-A9EE-F0B4B530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72F6-AA87-894E-B547-C470775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A0FA-C020-0B48-8E9A-320282B0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B980F-6EE2-9144-851D-6DE1531E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6901C-B00B-7941-B2BA-7EAE7C04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CCA71-60D1-3C4B-B79E-22A3137FD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85CE-7399-5942-B27F-F5A7648A9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A7C1-6DF5-C04C-917F-819D8B24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8E900-3648-2246-99BC-DF86FCA8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0F9EC-8322-B04B-8790-30A4FC7A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94C-C100-E74E-93ED-9E8FB66F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52BB-668C-024F-B1D9-BDBC9A7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605F9-4A26-C946-99BA-70FC715D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3F392-A1F1-F74E-9F3F-769EA45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8951C-8C6D-0244-95F1-FEE78D51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E70CC-3279-6D4D-950D-B111638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D7CFA-90A7-FB40-A028-9522A40A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2B92-C31C-F741-A4D3-B866E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F090-89FB-2C47-9789-F7896807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88BC9-9752-9547-8E81-06D28A80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6B07B-FA51-4547-91F9-32506B8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5EEF-9AAD-5540-A7AB-01EC23BB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0216-4755-3A45-B3C0-BF1EE739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9E34-731D-0841-93CD-C64A7EA5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BA27-55D1-3448-B80E-F949D7CC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1D5C-C9AB-5A49-B888-1A1DAF56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611E-A18A-E645-9337-6B969C51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B3A4F-9F3C-5940-80D7-E9447A4D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E46C-C4B1-A44D-9B80-C10CC17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2240C-F1F1-E949-AA05-53E1905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CF20-7945-2849-AD04-DF4552A3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82F0-27F3-CE40-85AD-60D1D9F7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1538-F2F2-8048-A35B-447926DE157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E85D-0D95-2C44-BF41-D3533FF54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522B-C12E-C140-A586-90A9949C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lburt/RF_DeepDiv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karpathy/svmjs/demo/demofores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cikit-learn/scikit-learn/blob/18cdaa69c14a5c84ab03fce4fb5dc6cd77619e35/sklearn/tree/_tree.pyx#L1056" TargetMode="External"/><Relationship Id="rId3" Type="http://schemas.openxmlformats.org/officeDocument/2006/relationships/hyperlink" Target="http://scikit-learn.org/stable/modules/tree.html" TargetMode="External"/><Relationship Id="rId7" Type="http://schemas.openxmlformats.org/officeDocument/2006/relationships/hyperlink" Target="https://stackoverflow.com/questions/49170296/scikit-learn-feature-importance-calculation-in-decision-trees" TargetMode="External"/><Relationship Id="rId2" Type="http://schemas.openxmlformats.org/officeDocument/2006/relationships/hyperlink" Target="https://www2.isye.gatech.edu/~tzhao80/Lectures/Lecture_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stat.duke.edu/~rcs46/lectures_2017/08-trees/08-tree-advanced.pdf" TargetMode="External"/><Relationship Id="rId5" Type="http://schemas.openxmlformats.org/officeDocument/2006/relationships/hyperlink" Target="http://www.utdallas.edu/~nrr150130/cs7301/2016fa/lects/Lecture_10_Ensemble.pdf" TargetMode="External"/><Relationship Id="rId10" Type="http://schemas.openxmlformats.org/officeDocument/2006/relationships/hyperlink" Target="https://medium.com/@srnghn/the-mathematics-of-decision-trees-random-forest-and-feature-importance-in-scikit-learn-and-spark-f2861df67e3" TargetMode="External"/><Relationship Id="rId4" Type="http://schemas.openxmlformats.org/officeDocument/2006/relationships/hyperlink" Target="https://stackoverflow.com/questions/20224526/how-to-extract-the-decision-rules-from-scikit-learn-decision-tree" TargetMode="External"/><Relationship Id="rId9" Type="http://schemas.openxmlformats.org/officeDocument/2006/relationships/hyperlink" Target="https://github.com/scikit-learn/scikit-learn/blob/master/sklearn/tree/_criterion.py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840-A6ED-2C44-80DC-7054630C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1227432"/>
          </a:xfrm>
        </p:spPr>
        <p:txBody>
          <a:bodyPr/>
          <a:lstStyle/>
          <a:p>
            <a:r>
              <a:rPr lang="en-US" dirty="0"/>
              <a:t>A Deep Dive into Random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9067-6E7E-A74F-8A30-D348500E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349795"/>
            <a:ext cx="9144000" cy="1655762"/>
          </a:xfrm>
        </p:spPr>
        <p:txBody>
          <a:bodyPr/>
          <a:lstStyle/>
          <a:p>
            <a:r>
              <a:rPr lang="en-US" dirty="0"/>
              <a:t>By: Ari </a:t>
            </a:r>
            <a:r>
              <a:rPr lang="en-US" dirty="0" err="1"/>
              <a:t>Silburt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576AF-7566-7244-86C9-2B736037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6" y="3565903"/>
            <a:ext cx="6447022" cy="3292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2CCD1-1589-434F-8442-796283C19778}"/>
              </a:ext>
            </a:extLst>
          </p:cNvPr>
          <p:cNvSpPr txBox="1"/>
          <p:nvPr/>
        </p:nvSpPr>
        <p:spPr>
          <a:xfrm>
            <a:off x="4067322" y="2767521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https://github.com/silburt/RF_DeepDive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0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04951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9"/>
            <a:ext cx="10515600" cy="1215048"/>
          </a:xfrm>
        </p:spPr>
        <p:txBody>
          <a:bodyPr/>
          <a:lstStyle/>
          <a:p>
            <a:r>
              <a:rPr lang="en-US" dirty="0"/>
              <a:t>We can guess that a Random Forest = many decision trees. But how?</a:t>
            </a:r>
          </a:p>
          <a:p>
            <a:r>
              <a:rPr lang="en-US" dirty="0"/>
              <a:t>Many copies of the exact same tree is useless…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1906A-1104-034F-8B5D-485E0D714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50"/>
          <a:stretch/>
        </p:blipFill>
        <p:spPr>
          <a:xfrm>
            <a:off x="407989" y="2454514"/>
            <a:ext cx="3992562" cy="40163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B59C19-12F2-0C46-A02C-8124AD8FD090}"/>
              </a:ext>
            </a:extLst>
          </p:cNvPr>
          <p:cNvGrpSpPr/>
          <p:nvPr/>
        </p:nvGrpSpPr>
        <p:grpSpPr>
          <a:xfrm>
            <a:off x="1018147" y="2844691"/>
            <a:ext cx="3029416" cy="2957789"/>
            <a:chOff x="1289609" y="2863153"/>
            <a:chExt cx="3029416" cy="29577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DB4B7E-8433-F240-B401-76F8A4BC0E7B}"/>
                </a:ext>
              </a:extLst>
            </p:cNvPr>
            <p:cNvSpPr/>
            <p:nvPr/>
          </p:nvSpPr>
          <p:spPr>
            <a:xfrm>
              <a:off x="1295902" y="2863153"/>
              <a:ext cx="1200192" cy="978517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2EED9C-FE12-D040-968A-AC9426C50330}"/>
                </a:ext>
              </a:extLst>
            </p:cNvPr>
            <p:cNvSpPr/>
            <p:nvPr/>
          </p:nvSpPr>
          <p:spPr>
            <a:xfrm>
              <a:off x="2489802" y="2874272"/>
              <a:ext cx="1829223" cy="1756883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329DB-65F2-7B46-A56F-6C8AEA945E4C}"/>
                </a:ext>
              </a:extLst>
            </p:cNvPr>
            <p:cNvSpPr/>
            <p:nvPr/>
          </p:nvSpPr>
          <p:spPr>
            <a:xfrm>
              <a:off x="2911253" y="4620034"/>
              <a:ext cx="1407771" cy="1200908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74680D-63BC-664D-A862-3E642EB5D131}"/>
                </a:ext>
              </a:extLst>
            </p:cNvPr>
            <p:cNvSpPr/>
            <p:nvPr/>
          </p:nvSpPr>
          <p:spPr>
            <a:xfrm>
              <a:off x="1289609" y="3841670"/>
              <a:ext cx="1200192" cy="778365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98B158-FE0E-0E4E-82D5-FAF02265E909}"/>
                </a:ext>
              </a:extLst>
            </p:cNvPr>
            <p:cNvSpPr/>
            <p:nvPr/>
          </p:nvSpPr>
          <p:spPr>
            <a:xfrm>
              <a:off x="1295901" y="4631155"/>
              <a:ext cx="1615351" cy="1186081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FD94635-CFBF-D14E-8C28-3AC71F62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5557169" y="4620033"/>
            <a:ext cx="2981324" cy="2165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8591D-B3FF-2541-8F47-BE91C6C43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8538493" y="2454515"/>
            <a:ext cx="2981324" cy="2165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24F1B6-AA25-594F-80F4-7D49F2050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8582737" y="4631155"/>
            <a:ext cx="2981324" cy="21655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449C75-5A24-B445-A754-81F6A3F75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5512925" y="2454514"/>
            <a:ext cx="2981324" cy="2165519"/>
          </a:xfrm>
          <a:prstGeom prst="rect">
            <a:avLst/>
          </a:prstGeom>
        </p:spPr>
      </p:pic>
      <p:sp>
        <p:nvSpPr>
          <p:cNvPr id="25" name="Left Arrow 24">
            <a:extLst>
              <a:ext uri="{FF2B5EF4-FFF2-40B4-BE49-F238E27FC236}">
                <a16:creationId xmlns:a16="http://schemas.microsoft.com/office/drawing/2014/main" id="{CE425C7E-C097-2449-9111-2D1C88B8248C}"/>
              </a:ext>
            </a:extLst>
          </p:cNvPr>
          <p:cNvSpPr/>
          <p:nvPr/>
        </p:nvSpPr>
        <p:spPr>
          <a:xfrm>
            <a:off x="4400551" y="4100513"/>
            <a:ext cx="928687" cy="5010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B93BB8-41C1-DC4C-94D5-600832A0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00" y="2078007"/>
            <a:ext cx="7916863" cy="4779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8162"/>
          </a:xfrm>
        </p:spPr>
        <p:txBody>
          <a:bodyPr/>
          <a:lstStyle/>
          <a:p>
            <a:r>
              <a:rPr lang="en-US" dirty="0"/>
              <a:t>OK, so we want some tree variation, but how…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92250-2BDA-2B41-ABDE-49124455B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89" y="2628900"/>
            <a:ext cx="2724720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34413" cy="3981450"/>
          </a:xfrm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AEF3FB-5D12-2442-A616-19258E022CD7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F540FE-DD38-E14C-9927-97B1DD2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18EC3B-14C0-0548-A34E-6045254F2BBC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95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295848-239D-F843-9A03-4FD7393C923C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295848-239D-F843-9A03-4FD7393C9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2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F266F42-EDE7-5547-B7EE-EC853389C63F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26C22C-21ED-D444-9FB7-61FF5E052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ED93A-2D44-7742-B86C-0418876E5986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15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EAA9C-0A19-B144-9B45-E316E1834704}"/>
              </a:ext>
            </a:extLst>
          </p:cNvPr>
          <p:cNvCxnSpPr>
            <a:cxnSpLocks/>
          </p:cNvCxnSpPr>
          <p:nvPr/>
        </p:nvCxnSpPr>
        <p:spPr>
          <a:xfrm>
            <a:off x="2485230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2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F28596C-B1B6-7048-B4B2-D4761B94DBD6}"/>
              </a:ext>
            </a:extLst>
          </p:cNvPr>
          <p:cNvSpPr/>
          <p:nvPr/>
        </p:nvSpPr>
        <p:spPr>
          <a:xfrm>
            <a:off x="411161" y="5143500"/>
            <a:ext cx="4007644" cy="95410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a forest of identical trees is useless.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6DC130-C82D-FB46-A37C-3E8BC6C2F5C4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2204C9-0EA9-814A-97A1-46A8DAB15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DA4B8C-3FAB-EB41-B204-37DA54288792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19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EAA9C-0A19-B144-9B45-E316E1834704}"/>
              </a:ext>
            </a:extLst>
          </p:cNvPr>
          <p:cNvCxnSpPr>
            <a:cxnSpLocks/>
          </p:cNvCxnSpPr>
          <p:nvPr/>
        </p:nvCxnSpPr>
        <p:spPr>
          <a:xfrm>
            <a:off x="2485230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BEC949-0C36-0A49-A374-50D30F5918C4}"/>
              </a:ext>
            </a:extLst>
          </p:cNvPr>
          <p:cNvSpPr/>
          <p:nvPr/>
        </p:nvSpPr>
        <p:spPr>
          <a:xfrm>
            <a:off x="411161" y="5143500"/>
            <a:ext cx="4007644" cy="95410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a forest of identical trees is useless.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3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75B4D5-DC3F-8742-A51B-387D21BCF2D0}"/>
              </a:ext>
            </a:extLst>
          </p:cNvPr>
          <p:cNvCxnSpPr>
            <a:cxnSpLocks/>
          </p:cNvCxnSpPr>
          <p:nvPr/>
        </p:nvCxnSpPr>
        <p:spPr>
          <a:xfrm>
            <a:off x="7081042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B59DC-A7A4-E145-A0DC-06890D3B5C6F}"/>
              </a:ext>
            </a:extLst>
          </p:cNvPr>
          <p:cNvSpPr/>
          <p:nvPr/>
        </p:nvSpPr>
        <p:spPr>
          <a:xfrm>
            <a:off x="5077220" y="5143499"/>
            <a:ext cx="4025505" cy="1384995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</a:t>
            </a:r>
            <a:r>
              <a:rPr lang="en-US" sz="2800" dirty="0" err="1"/>
              <a:t>ensembling</a:t>
            </a:r>
            <a:r>
              <a:rPr lang="en-US" sz="2800" dirty="0"/>
              <a:t> many models together always improves results.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757E5F-9237-C342-A795-78634155F671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0830D9-B483-D548-A075-C3B09A1E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7B9575-B5FF-1C4E-9498-ECE65A91187B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02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DCE023-8B89-724F-A353-944802A1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50" y="1690688"/>
            <a:ext cx="10382993" cy="4689475"/>
          </a:xfrm>
        </p:spPr>
      </p:pic>
    </p:spTree>
    <p:extLst>
      <p:ext uri="{BB962C8B-B14F-4D97-AF65-F5344CB8AC3E}">
        <p14:creationId xmlns:p14="http://schemas.microsoft.com/office/powerpoint/2010/main" val="224989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D6B19F-5CCE-094B-819F-AD1B35F21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1205707"/>
            <a:ext cx="8658226" cy="5457250"/>
          </a:xfrm>
        </p:spPr>
      </p:pic>
    </p:spTree>
    <p:extLst>
      <p:ext uri="{BB962C8B-B14F-4D97-AF65-F5344CB8AC3E}">
        <p14:creationId xmlns:p14="http://schemas.microsoft.com/office/powerpoint/2010/main" val="110973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20AE60-B46B-E343-A742-681D2667B6EE}"/>
              </a:ext>
            </a:extLst>
          </p:cNvPr>
          <p:cNvCxnSpPr>
            <a:cxnSpLocks/>
          </p:cNvCxnSpPr>
          <p:nvPr/>
        </p:nvCxnSpPr>
        <p:spPr>
          <a:xfrm flipH="1">
            <a:off x="5906226" y="3120244"/>
            <a:ext cx="725555" cy="116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C400A1-7F8A-EE41-9C9D-E863D9B89C91}"/>
              </a:ext>
            </a:extLst>
          </p:cNvPr>
          <p:cNvCxnSpPr>
            <a:cxnSpLocks/>
          </p:cNvCxnSpPr>
          <p:nvPr/>
        </p:nvCxnSpPr>
        <p:spPr>
          <a:xfrm>
            <a:off x="6631782" y="3120244"/>
            <a:ext cx="538888" cy="116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8E3152-342E-E74E-96EF-78A623FE6E93}"/>
              </a:ext>
            </a:extLst>
          </p:cNvPr>
          <p:cNvCxnSpPr>
            <a:cxnSpLocks/>
          </p:cNvCxnSpPr>
          <p:nvPr/>
        </p:nvCxnSpPr>
        <p:spPr>
          <a:xfrm>
            <a:off x="6015037" y="1971674"/>
            <a:ext cx="616744" cy="1148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DE2745-47AB-BE47-BB43-B324E53E8A5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039928" y="3235310"/>
            <a:ext cx="697704" cy="972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2C7034-B7EC-7C41-8FC8-6DCC8902B90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1352551" y="2125648"/>
            <a:ext cx="541472" cy="67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477F9-93E1-064B-AE35-90E17C43537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277928" y="2125648"/>
            <a:ext cx="570048" cy="67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Features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8E969-ED17-2646-8038-4B1BCF7F056B}"/>
              </a:ext>
            </a:extLst>
          </p:cNvPr>
          <p:cNvSpPr/>
          <p:nvPr/>
        </p:nvSpPr>
        <p:spPr>
          <a:xfrm>
            <a:off x="1814513" y="1690688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51AC00-35CD-B846-8E04-F6F947E1060E}"/>
              </a:ext>
            </a:extLst>
          </p:cNvPr>
          <p:cNvSpPr/>
          <p:nvPr/>
        </p:nvSpPr>
        <p:spPr>
          <a:xfrm>
            <a:off x="1081088" y="2800350"/>
            <a:ext cx="542925" cy="5095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6F8EB9-820E-E14C-8764-12B48747CBD0}"/>
              </a:ext>
            </a:extLst>
          </p:cNvPr>
          <p:cNvSpPr/>
          <p:nvPr/>
        </p:nvSpPr>
        <p:spPr>
          <a:xfrm>
            <a:off x="2576513" y="2800350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5EC87-447F-C846-AEB7-00AB89C0270C}"/>
              </a:ext>
            </a:extLst>
          </p:cNvPr>
          <p:cNvSpPr/>
          <p:nvPr/>
        </p:nvSpPr>
        <p:spPr>
          <a:xfrm>
            <a:off x="3443288" y="3952875"/>
            <a:ext cx="542925" cy="5095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8BF01-A3D5-8F47-BAA0-6CA0D7BC16D6}"/>
              </a:ext>
            </a:extLst>
          </p:cNvPr>
          <p:cNvSpPr/>
          <p:nvPr/>
        </p:nvSpPr>
        <p:spPr>
          <a:xfrm>
            <a:off x="2062163" y="4000499"/>
            <a:ext cx="542925" cy="5095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9150D-E2A3-904D-83C2-516DF28497B7}"/>
              </a:ext>
            </a:extLst>
          </p:cNvPr>
          <p:cNvSpPr/>
          <p:nvPr/>
        </p:nvSpPr>
        <p:spPr>
          <a:xfrm>
            <a:off x="5743575" y="1707355"/>
            <a:ext cx="542925" cy="5095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7C205A-997E-1E47-9021-64E7DEE71F76}"/>
              </a:ext>
            </a:extLst>
          </p:cNvPr>
          <p:cNvSpPr/>
          <p:nvPr/>
        </p:nvSpPr>
        <p:spPr>
          <a:xfrm>
            <a:off x="4824413" y="2826543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4B31C1-BC6D-AD48-AEA1-D4EF45095043}"/>
              </a:ext>
            </a:extLst>
          </p:cNvPr>
          <p:cNvSpPr/>
          <p:nvPr/>
        </p:nvSpPr>
        <p:spPr>
          <a:xfrm>
            <a:off x="6360319" y="2865451"/>
            <a:ext cx="542925" cy="5095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3937BB-110E-CA4A-8E22-5F2A07399D3F}"/>
              </a:ext>
            </a:extLst>
          </p:cNvPr>
          <p:cNvSpPr/>
          <p:nvPr/>
        </p:nvSpPr>
        <p:spPr>
          <a:xfrm>
            <a:off x="6903244" y="4026692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822F99-FE46-DB47-8033-1967E20120E0}"/>
              </a:ext>
            </a:extLst>
          </p:cNvPr>
          <p:cNvSpPr/>
          <p:nvPr/>
        </p:nvSpPr>
        <p:spPr>
          <a:xfrm>
            <a:off x="5634764" y="4026692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D2A01E-56DC-A540-A66A-A98DA81B9EE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33626" y="3278173"/>
            <a:ext cx="410302" cy="72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0FDD14-F754-334E-BCCC-27E10AA2D3A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5287828" y="2151841"/>
            <a:ext cx="620982" cy="749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423D41-B3F5-0B43-8302-56A2DA100EFB}"/>
              </a:ext>
            </a:extLst>
          </p:cNvPr>
          <p:cNvCxnSpPr>
            <a:cxnSpLocks/>
          </p:cNvCxnSpPr>
          <p:nvPr/>
        </p:nvCxnSpPr>
        <p:spPr>
          <a:xfrm>
            <a:off x="8778739" y="3146438"/>
            <a:ext cx="814388" cy="1170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A94334-303B-3C4E-A46D-4E1ACEA88D30}"/>
              </a:ext>
            </a:extLst>
          </p:cNvPr>
          <p:cNvCxnSpPr>
            <a:cxnSpLocks/>
          </p:cNvCxnSpPr>
          <p:nvPr/>
        </p:nvCxnSpPr>
        <p:spPr>
          <a:xfrm flipH="1">
            <a:off x="8146519" y="3117055"/>
            <a:ext cx="601032" cy="1345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E4E318-0C7B-D24F-997D-E1967F42DD68}"/>
              </a:ext>
            </a:extLst>
          </p:cNvPr>
          <p:cNvCxnSpPr>
            <a:cxnSpLocks/>
          </p:cNvCxnSpPr>
          <p:nvPr/>
        </p:nvCxnSpPr>
        <p:spPr>
          <a:xfrm>
            <a:off x="9701937" y="2007393"/>
            <a:ext cx="616744" cy="1148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43D7CD0-D64F-4449-AF56-6A5921DC92CC}"/>
              </a:ext>
            </a:extLst>
          </p:cNvPr>
          <p:cNvSpPr/>
          <p:nvPr/>
        </p:nvSpPr>
        <p:spPr>
          <a:xfrm>
            <a:off x="9430475" y="1743074"/>
            <a:ext cx="542925" cy="5095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E05101-00E4-FF49-99F9-A0627FBC391C}"/>
              </a:ext>
            </a:extLst>
          </p:cNvPr>
          <p:cNvSpPr/>
          <p:nvPr/>
        </p:nvSpPr>
        <p:spPr>
          <a:xfrm>
            <a:off x="8511313" y="2862262"/>
            <a:ext cx="542925" cy="5095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300C18-2524-864C-88C8-429E20B3A1F3}"/>
              </a:ext>
            </a:extLst>
          </p:cNvPr>
          <p:cNvSpPr/>
          <p:nvPr/>
        </p:nvSpPr>
        <p:spPr>
          <a:xfrm>
            <a:off x="10047219" y="2901170"/>
            <a:ext cx="542925" cy="5095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F7B8E3-F066-894C-8FE1-CA4F4C73F818}"/>
              </a:ext>
            </a:extLst>
          </p:cNvPr>
          <p:cNvSpPr/>
          <p:nvPr/>
        </p:nvSpPr>
        <p:spPr>
          <a:xfrm>
            <a:off x="7964351" y="4062411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E8FA1D-0846-9346-B380-30EEA3E5785D}"/>
              </a:ext>
            </a:extLst>
          </p:cNvPr>
          <p:cNvSpPr/>
          <p:nvPr/>
        </p:nvSpPr>
        <p:spPr>
          <a:xfrm>
            <a:off x="9321664" y="4062411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124923-2F41-6849-BBFE-433CFF258448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8974728" y="2187560"/>
            <a:ext cx="620982" cy="749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49780-ACFF-5149-8589-DB05555173E0}"/>
              </a:ext>
            </a:extLst>
          </p:cNvPr>
          <p:cNvCxnSpPr>
            <a:cxnSpLocks/>
          </p:cNvCxnSpPr>
          <p:nvPr/>
        </p:nvCxnSpPr>
        <p:spPr>
          <a:xfrm>
            <a:off x="0" y="5164123"/>
            <a:ext cx="121886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F254C3-41BB-6A4E-A292-EEFC88D1D9FA}"/>
              </a:ext>
            </a:extLst>
          </p:cNvPr>
          <p:cNvGrpSpPr/>
          <p:nvPr/>
        </p:nvGrpSpPr>
        <p:grpSpPr>
          <a:xfrm>
            <a:off x="295275" y="5316521"/>
            <a:ext cx="11440140" cy="1351744"/>
            <a:chOff x="295275" y="5316521"/>
            <a:chExt cx="11440140" cy="135174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C0D20A-4E55-5D43-8957-57E4DD0A84FB}"/>
                </a:ext>
              </a:extLst>
            </p:cNvPr>
            <p:cNvSpPr/>
            <p:nvPr/>
          </p:nvSpPr>
          <p:spPr>
            <a:xfrm>
              <a:off x="295275" y="5333980"/>
              <a:ext cx="542925" cy="5095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B26A59-193F-C740-AAB2-BF73B0BA4A20}"/>
                </a:ext>
              </a:extLst>
            </p:cNvPr>
            <p:cNvSpPr/>
            <p:nvPr/>
          </p:nvSpPr>
          <p:spPr>
            <a:xfrm>
              <a:off x="300503" y="6158678"/>
              <a:ext cx="542925" cy="5095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CE5BFF-91AB-0145-959C-03A2A044FE69}"/>
                </a:ext>
              </a:extLst>
            </p:cNvPr>
            <p:cNvSpPr/>
            <p:nvPr/>
          </p:nvSpPr>
          <p:spPr>
            <a:xfrm>
              <a:off x="3609249" y="5349090"/>
              <a:ext cx="542925" cy="50958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FBD844-2FCD-814E-8F00-A7327078DBCE}"/>
                </a:ext>
              </a:extLst>
            </p:cNvPr>
            <p:cNvSpPr/>
            <p:nvPr/>
          </p:nvSpPr>
          <p:spPr>
            <a:xfrm>
              <a:off x="3602673" y="6111877"/>
              <a:ext cx="542925" cy="509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2022D7-1998-1347-93AB-FCF2D9E26D35}"/>
                </a:ext>
              </a:extLst>
            </p:cNvPr>
            <p:cNvSpPr/>
            <p:nvPr/>
          </p:nvSpPr>
          <p:spPr>
            <a:xfrm>
              <a:off x="6943837" y="5332386"/>
              <a:ext cx="542925" cy="5095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A084BC-F7BB-FD43-89BC-EA8640D98371}"/>
                </a:ext>
              </a:extLst>
            </p:cNvPr>
            <p:cNvSpPr/>
            <p:nvPr/>
          </p:nvSpPr>
          <p:spPr>
            <a:xfrm>
              <a:off x="6929755" y="6086859"/>
              <a:ext cx="542925" cy="5095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3308261-41CD-E642-ABDA-8988C11F132E}"/>
                </a:ext>
              </a:extLst>
            </p:cNvPr>
            <p:cNvSpPr/>
            <p:nvPr/>
          </p:nvSpPr>
          <p:spPr>
            <a:xfrm>
              <a:off x="9738846" y="5316521"/>
              <a:ext cx="542925" cy="5095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53E013-3ECD-404D-AB23-CFA923A81677}"/>
                </a:ext>
              </a:extLst>
            </p:cNvPr>
            <p:cNvSpPr txBox="1"/>
            <p:nvPr/>
          </p:nvSpPr>
          <p:spPr>
            <a:xfrm>
              <a:off x="882101" y="5348652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4C9598F-D901-C543-9320-8036863A69D3}"/>
                </a:ext>
              </a:extLst>
            </p:cNvPr>
            <p:cNvSpPr txBox="1"/>
            <p:nvPr/>
          </p:nvSpPr>
          <p:spPr>
            <a:xfrm>
              <a:off x="882101" y="6168607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72E072-05A1-7348-9D15-430471DD6DD7}"/>
                </a:ext>
              </a:extLst>
            </p:cNvPr>
            <p:cNvSpPr txBox="1"/>
            <p:nvPr/>
          </p:nvSpPr>
          <p:spPr>
            <a:xfrm>
              <a:off x="4218030" y="5360938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791895-FBF8-ED4A-BF8B-7E5C7062A42D}"/>
                </a:ext>
              </a:extLst>
            </p:cNvPr>
            <p:cNvSpPr txBox="1"/>
            <p:nvPr/>
          </p:nvSpPr>
          <p:spPr>
            <a:xfrm>
              <a:off x="4218030" y="6129699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55808F-232B-D442-BA74-B07888B81F8F}"/>
                </a:ext>
              </a:extLst>
            </p:cNvPr>
            <p:cNvSpPr txBox="1"/>
            <p:nvPr/>
          </p:nvSpPr>
          <p:spPr>
            <a:xfrm>
              <a:off x="7557994" y="5343524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3AFC70-0C34-F149-B87A-A5D97FB60BD9}"/>
                </a:ext>
              </a:extLst>
            </p:cNvPr>
            <p:cNvSpPr txBox="1"/>
            <p:nvPr/>
          </p:nvSpPr>
          <p:spPr>
            <a:xfrm>
              <a:off x="7556541" y="6103125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759C3B-BDE5-F84A-8001-1AE42D536B6E}"/>
                </a:ext>
              </a:extLst>
            </p:cNvPr>
            <p:cNvSpPr txBox="1"/>
            <p:nvPr/>
          </p:nvSpPr>
          <p:spPr>
            <a:xfrm>
              <a:off x="10318681" y="5332386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7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4E43997-5712-9349-9277-233EBFABDA2A}"/>
              </a:ext>
            </a:extLst>
          </p:cNvPr>
          <p:cNvSpPr txBox="1"/>
          <p:nvPr/>
        </p:nvSpPr>
        <p:spPr>
          <a:xfrm>
            <a:off x="2062163" y="4786313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7E0C73-D409-0A42-ABF3-7A2923D847CB}"/>
              </a:ext>
            </a:extLst>
          </p:cNvPr>
          <p:cNvSpPr txBox="1"/>
          <p:nvPr/>
        </p:nvSpPr>
        <p:spPr>
          <a:xfrm>
            <a:off x="5888770" y="4750856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ABD449-D0AE-074F-9A71-24CAD90C0E99}"/>
              </a:ext>
            </a:extLst>
          </p:cNvPr>
          <p:cNvSpPr txBox="1"/>
          <p:nvPr/>
        </p:nvSpPr>
        <p:spPr>
          <a:xfrm>
            <a:off x="9212935" y="476488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3</a:t>
            </a:r>
          </a:p>
        </p:txBody>
      </p:sp>
    </p:spTree>
    <p:extLst>
      <p:ext uri="{BB962C8B-B14F-4D97-AF65-F5344CB8AC3E}">
        <p14:creationId xmlns:p14="http://schemas.microsoft.com/office/powerpoint/2010/main" val="27850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98-E319-3B45-8238-879BA44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May Seem Scary…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EBBD-B3F6-6B4F-91A5-7CE5FBB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65" y="1690688"/>
            <a:ext cx="6298669" cy="4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Random Forests – Intuition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F612-D009-ED4F-827A-108E60D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6CA24-A02B-544B-85BA-4F8F7CB6725F}"/>
              </a:ext>
            </a:extLst>
          </p:cNvPr>
          <p:cNvSpPr txBox="1">
            <a:spLocks/>
          </p:cNvSpPr>
          <p:nvPr/>
        </p:nvSpPr>
        <p:spPr>
          <a:xfrm>
            <a:off x="319087" y="2511424"/>
            <a:ext cx="11648123" cy="407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What happens if you assign more/less data per tree?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u="sng" dirty="0"/>
              <a:t>What happens if you select more/less of the total features per tree:</a:t>
            </a:r>
          </a:p>
        </p:txBody>
      </p:sp>
    </p:spTree>
    <p:extLst>
      <p:ext uri="{BB962C8B-B14F-4D97-AF65-F5344CB8AC3E}">
        <p14:creationId xmlns:p14="http://schemas.microsoft.com/office/powerpoint/2010/main" val="160756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Random Forests – Intuition Check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E57B1217-13E8-F94A-BD62-9D6C9C1E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2511424"/>
            <a:ext cx="11648123" cy="4072256"/>
          </a:xfrm>
        </p:spPr>
        <p:txBody>
          <a:bodyPr/>
          <a:lstStyle/>
          <a:p>
            <a:r>
              <a:rPr lang="en-US" u="sng" dirty="0"/>
              <a:t>What happens if you assign more/less data per tree?</a:t>
            </a:r>
          </a:p>
          <a:p>
            <a:pPr marL="0" indent="0">
              <a:buNone/>
            </a:pPr>
            <a:r>
              <a:rPr lang="en-US" dirty="0"/>
              <a:t>Less: Trees more uncorrelated, but at some point too little data hurts training.</a:t>
            </a:r>
          </a:p>
          <a:p>
            <a:pPr marL="0" indent="0">
              <a:buNone/>
            </a:pPr>
            <a:r>
              <a:rPr lang="en-US" dirty="0"/>
              <a:t>More: Trees become more correlated, but training of each tree improved.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What happens if you select more/less of the total features per tree:</a:t>
            </a:r>
          </a:p>
          <a:p>
            <a:pPr marL="0" indent="0">
              <a:buNone/>
            </a:pPr>
            <a:r>
              <a:rPr lang="en-US" dirty="0"/>
              <a:t>Less: Trees more uncorrelated, but at some point many trees become “dead”, i.e. fitting entire trees on unimportant features. </a:t>
            </a:r>
          </a:p>
          <a:p>
            <a:pPr marL="0" indent="0">
              <a:buNone/>
            </a:pPr>
            <a:r>
              <a:rPr lang="en-US" dirty="0"/>
              <a:t>More: Trees become more correlated, but training of each tree improved.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7F67B-6E2E-9044-9AA7-D0D92C37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6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Tree Optimization and Feature </a:t>
            </a:r>
            <a:r>
              <a:rPr lang="en-US" dirty="0" err="1"/>
              <a:t>Importances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8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Greedy Criterion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2929255"/>
          </a:xfrm>
        </p:spPr>
        <p:txBody>
          <a:bodyPr/>
          <a:lstStyle/>
          <a:p>
            <a:r>
              <a:rPr lang="en-US" dirty="0"/>
              <a:t>Trees grown according to </a:t>
            </a:r>
            <a:r>
              <a:rPr lang="en-US" i="1" dirty="0"/>
              <a:t>what the local best option is</a:t>
            </a:r>
            <a:r>
              <a:rPr lang="en-US" dirty="0"/>
              <a:t>.</a:t>
            </a:r>
          </a:p>
          <a:p>
            <a:r>
              <a:rPr lang="en-US" dirty="0"/>
              <a:t>Criterion: Gini, Information Gain.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1421E2-3D6B-2940-AD48-DC3FFE2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690688"/>
            <a:ext cx="4471988" cy="47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Aside - Greedy Algorithm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32221-16BA-E243-90EB-8CAB01E9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500312"/>
            <a:ext cx="5048250" cy="3028950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8E3DC33-6296-B849-910D-0660F21E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6746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largest path.</a:t>
            </a:r>
          </a:p>
        </p:txBody>
      </p:sp>
    </p:spTree>
    <p:extLst>
      <p:ext uri="{BB962C8B-B14F-4D97-AF65-F5344CB8AC3E}">
        <p14:creationId xmlns:p14="http://schemas.microsoft.com/office/powerpoint/2010/main" val="322707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Greedy Criterion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235775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Note</a:t>
            </a:r>
            <a:r>
              <a:rPr lang="en-US" dirty="0"/>
              <a:t>: The criterion governing tree growth is </a:t>
            </a:r>
            <a:r>
              <a:rPr lang="en-US" i="1" dirty="0"/>
              <a:t>different</a:t>
            </a:r>
            <a:r>
              <a:rPr lang="en-US" dirty="0"/>
              <a:t> than your global cost function (e.g. precision-recall, accuracy, etc.), which determines how well your entire model is doing.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1421E2-3D6B-2940-AD48-DC3FFE2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690688"/>
            <a:ext cx="4471988" cy="47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616D-AF21-9F4D-83CE-BC2A5BB0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Gini impurity is a measure of how often a randomly chosen element from the set would be incorrectly labeled if it was randomly labeled according to the distribution of labels in the subset</a:t>
            </a:r>
            <a:r>
              <a:rPr lang="en-US" dirty="0"/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7131" y="3429000"/>
                <a:ext cx="4757737" cy="1500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31" y="3429000"/>
                <a:ext cx="4757737" cy="1500188"/>
              </a:xfrm>
              <a:prstGeom prst="rect">
                <a:avLst/>
              </a:prstGeom>
              <a:blipFill>
                <a:blip r:embed="rId2"/>
                <a:stretch>
                  <a:fillRect t="-93277" b="-1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/>
              <p:nvPr/>
            </p:nvSpPr>
            <p:spPr>
              <a:xfrm>
                <a:off x="838200" y="4929188"/>
                <a:ext cx="5861669" cy="138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classes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29188"/>
                <a:ext cx="5861669" cy="1383840"/>
              </a:xfrm>
              <a:prstGeom prst="rect">
                <a:avLst/>
              </a:prstGeom>
              <a:blipFill>
                <a:blip r:embed="rId3"/>
                <a:stretch>
                  <a:fillRect l="-1512" t="-90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96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Gini Impurity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515A0-642D-BA43-9401-4A3FE2229A49}"/>
              </a:ext>
            </a:extLst>
          </p:cNvPr>
          <p:cNvGrpSpPr/>
          <p:nvPr/>
        </p:nvGrpSpPr>
        <p:grpSpPr>
          <a:xfrm>
            <a:off x="976313" y="1690688"/>
            <a:ext cx="5486400" cy="4341197"/>
            <a:chOff x="590551" y="1690688"/>
            <a:chExt cx="5486400" cy="4341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6111F8-CEC3-B64B-80C3-92F76D857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341" r="15952" b="50684"/>
            <a:stretch/>
          </p:blipFill>
          <p:spPr>
            <a:xfrm>
              <a:off x="590551" y="1690688"/>
              <a:ext cx="5486400" cy="434119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BC23A0-30B2-1643-86BA-B78901363892}"/>
                </a:ext>
              </a:extLst>
            </p:cNvPr>
            <p:cNvSpPr/>
            <p:nvPr/>
          </p:nvSpPr>
          <p:spPr>
            <a:xfrm>
              <a:off x="885826" y="4824730"/>
              <a:ext cx="2447925" cy="118872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dirty="0">
                <a:ln w="28575">
                  <a:solidFill>
                    <a:srgbClr val="FF0000"/>
                  </a:solidFill>
                </a:ln>
                <a:highlight>
                  <a:srgbClr val="FF0000"/>
                </a:highlight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3493B8-BF77-A34E-9788-2B5F85359427}"/>
              </a:ext>
            </a:extLst>
          </p:cNvPr>
          <p:cNvCxnSpPr>
            <a:stCxn id="7" idx="3"/>
          </p:cNvCxnSpPr>
          <p:nvPr/>
        </p:nvCxnSpPr>
        <p:spPr>
          <a:xfrm flipV="1">
            <a:off x="3719513" y="4129088"/>
            <a:ext cx="3824287" cy="129000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F8016B-7F0A-2E44-8010-AF195C51C6D2}"/>
              </a:ext>
            </a:extLst>
          </p:cNvPr>
          <p:cNvSpPr txBox="1"/>
          <p:nvPr/>
        </p:nvSpPr>
        <p:spPr>
          <a:xfrm>
            <a:off x="300038" y="6380946"/>
            <a:ext cx="724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Splits decided such that the </a:t>
            </a:r>
            <a:r>
              <a:rPr lang="en-US" sz="2500" dirty="0" err="1"/>
              <a:t>gini</a:t>
            </a:r>
            <a:r>
              <a:rPr lang="en-US" sz="2500" dirty="0"/>
              <a:t> impurity is minimized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DA72B4-74E5-9B47-814A-39863984E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2214" y="1690688"/>
                <a:ext cx="5219700" cy="35385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49</m:t>
                                      </m:r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DA72B4-74E5-9B47-814A-39863984E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2214" y="1690688"/>
                <a:ext cx="5219700" cy="3538537"/>
              </a:xfrm>
              <a:blipFill>
                <a:blip r:embed="rId3"/>
                <a:stretch>
                  <a:fillRect l="-243" t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9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616D-AF21-9F4D-83CE-BC2A5BB0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44"/>
            <a:ext cx="10515600" cy="124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The importance of a feature is computed as the (normalized) total reduction of the criterion brought by that feature. It is also known as the Gini importance</a:t>
            </a:r>
            <a:r>
              <a:rPr lang="en-US" dirty="0"/>
              <a:t>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/>
              <p:nvPr/>
            </p:nvSpPr>
            <p:spPr>
              <a:xfrm>
                <a:off x="838200" y="4274286"/>
                <a:ext cx="9380220" cy="2766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Unnormalized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Importance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Occurrences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tree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samples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child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child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4286"/>
                <a:ext cx="9380220" cy="2766078"/>
              </a:xfrm>
              <a:prstGeom prst="rect">
                <a:avLst/>
              </a:prstGeom>
              <a:blipFill>
                <a:blip r:embed="rId2"/>
                <a:stretch>
                  <a:fillRect l="-811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0866F58-2870-6C4D-BED6-4DB82E296F01}"/>
              </a:ext>
            </a:extLst>
          </p:cNvPr>
          <p:cNvGrpSpPr/>
          <p:nvPr/>
        </p:nvGrpSpPr>
        <p:grpSpPr>
          <a:xfrm>
            <a:off x="838200" y="3063240"/>
            <a:ext cx="8488680" cy="1500188"/>
            <a:chOff x="838200" y="2924629"/>
            <a:chExt cx="8488680" cy="1500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ontent Placeholder 5">
                  <a:extLst>
                    <a:ext uri="{FF2B5EF4-FFF2-40B4-BE49-F238E27FC236}">
                      <a16:creationId xmlns:a16="http://schemas.microsoft.com/office/drawing/2014/main" id="{90D20A04-BF33-C74D-BEEC-EDB9E183C8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2924629"/>
                  <a:ext cx="8488680" cy="15001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r>
                    <a:rPr lang="en-US" sz="26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Content Placeholder 5">
                  <a:extLst>
                    <a:ext uri="{FF2B5EF4-FFF2-40B4-BE49-F238E27FC236}">
                      <a16:creationId xmlns:a16="http://schemas.microsoft.com/office/drawing/2014/main" id="{90D20A04-BF33-C74D-BEEC-EDB9E183C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924629"/>
                  <a:ext cx="8488680" cy="1500188"/>
                </a:xfrm>
                <a:prstGeom prst="rect">
                  <a:avLst/>
                </a:prstGeom>
                <a:blipFill>
                  <a:blip r:embed="rId3"/>
                  <a:stretch>
                    <a:fillRect l="-149" t="-30252" b="-109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A55911-4929-8348-8511-C869DC6192AE}"/>
                    </a:ext>
                  </a:extLst>
                </p:cNvPr>
                <p:cNvSpPr txBox="1"/>
                <p:nvPr/>
              </p:nvSpPr>
              <p:spPr>
                <a:xfrm>
                  <a:off x="7491613" y="3068099"/>
                  <a:ext cx="1613134" cy="4470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2600" dirty="0"/>
                    <a:t>/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A55911-4929-8348-8511-C869DC61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613" y="3068099"/>
                  <a:ext cx="1613134" cy="447045"/>
                </a:xfrm>
                <a:prstGeom prst="rect">
                  <a:avLst/>
                </a:prstGeom>
                <a:blipFill>
                  <a:blip r:embed="rId4"/>
                  <a:stretch>
                    <a:fillRect l="-6250" t="-147222" r="-3906" b="-2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533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Gini Impurity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B113C-FC62-7E4B-BC05-4E27FD95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2" y="1506856"/>
            <a:ext cx="5591348" cy="5125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9230" y="1712596"/>
                <a:ext cx="6800849" cy="4919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0" dirty="0"/>
                  <a:t>------------------------------------------------------------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0.5 −0 −0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0.444−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=0.083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0.375 −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0.444 −0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=0.042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------------------------------------------------------------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9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0.083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042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30" y="1712596"/>
                <a:ext cx="6800849" cy="4919662"/>
              </a:xfrm>
              <a:prstGeom prst="rect">
                <a:avLst/>
              </a:prstGeom>
              <a:blipFill>
                <a:blip r:embed="rId4"/>
                <a:stretch>
                  <a:fillRect l="-3918" t="-16495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98-E319-3B45-8238-879BA44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They’re Actually Not Too Bad!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EBBD-B3F6-6B4F-91A5-7CE5FBB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24" y="1690688"/>
            <a:ext cx="5901151" cy="4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9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8798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Feature Importance </a:t>
            </a:r>
            <a:r>
              <a:rPr lang="en-US" sz="4500" dirty="0"/>
              <a:t>– Intuition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F612-D009-ED4F-827A-108E60D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6CA24-A02B-544B-85BA-4F8F7CB6725F}"/>
              </a:ext>
            </a:extLst>
          </p:cNvPr>
          <p:cNvSpPr txBox="1">
            <a:spLocks/>
          </p:cNvSpPr>
          <p:nvPr/>
        </p:nvSpPr>
        <p:spPr>
          <a:xfrm>
            <a:off x="319087" y="3703320"/>
            <a:ext cx="6607493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What factors maximize feature importance?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199C73-9652-8041-A09B-E0632775F512}"/>
                  </a:ext>
                </a:extLst>
              </p:cNvPr>
              <p:cNvSpPr/>
              <p:nvPr/>
            </p:nvSpPr>
            <p:spPr>
              <a:xfrm>
                <a:off x="319087" y="1847634"/>
                <a:ext cx="6846891" cy="120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199C73-9652-8041-A09B-E0632775F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" y="1847634"/>
                <a:ext cx="6846891" cy="1206484"/>
              </a:xfrm>
              <a:prstGeom prst="rect">
                <a:avLst/>
              </a:prstGeom>
              <a:blipFill>
                <a:blip r:embed="rId3"/>
                <a:stretch>
                  <a:fillRect t="-91667" b="-14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923F7C5-1454-F44C-BC77-8B2837C33C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41" r="28818" b="68819"/>
          <a:stretch/>
        </p:blipFill>
        <p:spPr>
          <a:xfrm>
            <a:off x="8316277" y="3374491"/>
            <a:ext cx="3497131" cy="23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8798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Feature Importance </a:t>
            </a:r>
            <a:r>
              <a:rPr lang="en-US" sz="4500" dirty="0"/>
              <a:t>– Intuition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F612-D009-ED4F-827A-108E60D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6CA24-A02B-544B-85BA-4F8F7CB6725F}"/>
              </a:ext>
            </a:extLst>
          </p:cNvPr>
          <p:cNvSpPr txBox="1">
            <a:spLocks/>
          </p:cNvSpPr>
          <p:nvPr/>
        </p:nvSpPr>
        <p:spPr>
          <a:xfrm>
            <a:off x="319087" y="3703320"/>
            <a:ext cx="7819073" cy="278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What factors maximize feature importance?</a:t>
            </a:r>
          </a:p>
          <a:p>
            <a:pPr marL="0" indent="0">
              <a:buNone/>
            </a:pPr>
            <a:r>
              <a:rPr lang="en-US" dirty="0"/>
              <a:t>Features used at the top of the tree contribute to the final prediction decision of a larger fraction of the input samples. The </a:t>
            </a:r>
            <a:r>
              <a:rPr lang="en-US" b="1" dirty="0"/>
              <a:t>expected fraction of the samples</a:t>
            </a:r>
            <a:r>
              <a:rPr lang="en-US" dirty="0"/>
              <a:t> they contribute to can thus be used as an estimate of the </a:t>
            </a:r>
            <a:r>
              <a:rPr lang="en-US" b="1" dirty="0"/>
              <a:t>relative importance of the features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3F7C5-1454-F44C-BC77-8B2837C33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41" r="28818" b="68819"/>
          <a:stretch/>
        </p:blipFill>
        <p:spPr>
          <a:xfrm>
            <a:off x="8316277" y="3374491"/>
            <a:ext cx="3497131" cy="23633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5751A4-3F3F-F949-893D-DC0851383983}"/>
                  </a:ext>
                </a:extLst>
              </p:cNvPr>
              <p:cNvSpPr/>
              <p:nvPr/>
            </p:nvSpPr>
            <p:spPr>
              <a:xfrm>
                <a:off x="319087" y="1847634"/>
                <a:ext cx="6846891" cy="120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5751A4-3F3F-F949-893D-DC0851383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" y="1847634"/>
                <a:ext cx="6846891" cy="1206484"/>
              </a:xfrm>
              <a:prstGeom prst="rect">
                <a:avLst/>
              </a:prstGeom>
              <a:blipFill>
                <a:blip r:embed="rId4"/>
                <a:stretch>
                  <a:fillRect t="-91667" b="-14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34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10574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DAB1-8EA4-0F4D-A76B-70DD8C40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788" y="1563686"/>
            <a:ext cx="3910012" cy="3076893"/>
          </a:xfrm>
        </p:spPr>
        <p:txBody>
          <a:bodyPr>
            <a:normAutofit/>
          </a:bodyPr>
          <a:lstStyle/>
          <a:p>
            <a:r>
              <a:rPr lang="en-US" sz="2400" dirty="0"/>
              <a:t>Main complexity parameter is </a:t>
            </a:r>
            <a:r>
              <a:rPr lang="en-US" sz="2400" i="1" dirty="0" err="1"/>
              <a:t>max_depth</a:t>
            </a:r>
            <a:r>
              <a:rPr lang="en-US" sz="2400" i="1" dirty="0"/>
              <a:t> </a:t>
            </a:r>
            <a:r>
              <a:rPr lang="en-US" sz="2400" dirty="0"/>
              <a:t>of the tree. </a:t>
            </a:r>
          </a:p>
          <a:p>
            <a:r>
              <a:rPr lang="en-US" sz="2400" dirty="0"/>
              <a:t>Deep trees can split the data up more, leading to overfitting.</a:t>
            </a:r>
          </a:p>
          <a:p>
            <a:r>
              <a:rPr lang="en-US" sz="2400" dirty="0"/>
              <a:t>Some nodes here have a single sample in it!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6E9868A-4E23-6C44-9713-D0740A40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443038"/>
            <a:ext cx="6929014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5290DF1-24AB-A044-B538-E8BD7375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9" y="2397760"/>
            <a:ext cx="5163535" cy="35861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58EAE12-B08A-EE40-B0FC-E8718CEEA9B9}"/>
              </a:ext>
            </a:extLst>
          </p:cNvPr>
          <p:cNvSpPr txBox="1"/>
          <p:nvPr/>
        </p:nvSpPr>
        <p:spPr>
          <a:xfrm>
            <a:off x="1813979" y="2064777"/>
            <a:ext cx="34669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Deep, Unregularized Tree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5889D02-72DE-6A4D-8D74-0CC8B32F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5" y="2397759"/>
            <a:ext cx="5163535" cy="35861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E55351A-BDAC-054C-A966-855C98C25C85}"/>
              </a:ext>
            </a:extLst>
          </p:cNvPr>
          <p:cNvSpPr txBox="1"/>
          <p:nvPr/>
        </p:nvSpPr>
        <p:spPr>
          <a:xfrm>
            <a:off x="7335075" y="2064777"/>
            <a:ext cx="3740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Shallower, Regularized Tree</a:t>
            </a:r>
          </a:p>
        </p:txBody>
      </p:sp>
    </p:spTree>
    <p:extLst>
      <p:ext uri="{BB962C8B-B14F-4D97-AF65-F5344CB8AC3E}">
        <p14:creationId xmlns:p14="http://schemas.microsoft.com/office/powerpoint/2010/main" val="354609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1203950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A3C-8DBE-184E-B758-A1B2DBC9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C71A-BD15-6A43-8C89-88885633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https://cs.stanford.edu/people/karpathy/svmjs/demo/demoforest.html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56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Final Nice Attributes - Proof Left as an Exercise to the Student ;) 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35"/>
            <a:ext cx="10515600" cy="3103563"/>
          </a:xfrm>
        </p:spPr>
        <p:txBody>
          <a:bodyPr/>
          <a:lstStyle/>
          <a:p>
            <a:r>
              <a:rPr lang="en-US" dirty="0"/>
              <a:t>Get Out Of Bag (OOB) error rate for free, which is equivalent to leave-one-out cross validation.</a:t>
            </a:r>
          </a:p>
          <a:p>
            <a:r>
              <a:rPr lang="en-US" dirty="0"/>
              <a:t>In theory, Random Forest cannot overfit on the number of trees, i.e. you can’t have too many trees, it’s just more expensive to train more.</a:t>
            </a:r>
          </a:p>
          <a:p>
            <a:r>
              <a:rPr lang="en-US" dirty="0"/>
              <a:t>Deals with missing values through “surrogate splits”.</a:t>
            </a:r>
          </a:p>
          <a:p>
            <a:r>
              <a:rPr lang="en-US" dirty="0"/>
              <a:t>Efficiently ignores redundant/irrelevant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33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5AA42-DE28-BA40-A85D-804C6619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0" y="3743325"/>
            <a:ext cx="3102535" cy="232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6856E-17DF-8E4A-82BC-DDD44F30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75" y="3715868"/>
            <a:ext cx="2941051" cy="235284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B8A02-74A3-114A-A400-7877696855AA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>
            <a:off x="3383508" y="2328613"/>
            <a:ext cx="2325277" cy="1414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C88F2-094B-434D-8AAC-E2A4752D5E81}"/>
              </a:ext>
            </a:extLst>
          </p:cNvPr>
          <p:cNvCxnSpPr>
            <a:cxnSpLocks/>
            <a:stCxn id="10" idx="5"/>
            <a:endCxn id="7" idx="0"/>
          </p:cNvCxnSpPr>
          <p:nvPr/>
        </p:nvCxnSpPr>
        <p:spPr>
          <a:xfrm>
            <a:off x="6092690" y="2328613"/>
            <a:ext cx="2466611" cy="1387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1D74C23-A590-8E4E-8988-11AFA6107CDE}"/>
              </a:ext>
            </a:extLst>
          </p:cNvPr>
          <p:cNvSpPr/>
          <p:nvPr/>
        </p:nvSpPr>
        <p:spPr>
          <a:xfrm>
            <a:off x="5629275" y="1893653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E1722-6B67-4B47-B42C-1C87F84B09B0}"/>
              </a:ext>
            </a:extLst>
          </p:cNvPr>
          <p:cNvSpPr txBox="1"/>
          <p:nvPr/>
        </p:nvSpPr>
        <p:spPr>
          <a:xfrm>
            <a:off x="7548433" y="2542496"/>
            <a:ext cx="17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Paid attention the entire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7D35F-2FE0-FD46-BB14-B1FCD936C5B2}"/>
              </a:ext>
            </a:extLst>
          </p:cNvPr>
          <p:cNvSpPr txBox="1"/>
          <p:nvPr/>
        </p:nvSpPr>
        <p:spPr>
          <a:xfrm>
            <a:off x="2663009" y="2542496"/>
            <a:ext cx="195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Watched the clock/dozed 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F6D8F-F310-4041-B797-8F5A12A0AC65}"/>
                  </a:ext>
                </a:extLst>
              </p:cNvPr>
              <p:cNvSpPr txBox="1"/>
              <p:nvPr/>
            </p:nvSpPr>
            <p:spPr>
              <a:xfrm>
                <a:off x="4951983" y="1521411"/>
                <a:ext cx="189750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Insight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Fello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F6D8F-F310-4041-B797-8F5A12A0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83" y="1521411"/>
                <a:ext cx="1897507" cy="338554"/>
              </a:xfrm>
              <a:prstGeom prst="rect">
                <a:avLst/>
              </a:prstGeom>
              <a:blipFill>
                <a:blip r:embed="rId4"/>
                <a:stretch>
                  <a:fillRect l="-4000" r="-66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73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7974-A6B8-BA4A-B37A-47B7E3C3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7CE8-BD8F-9849-AF50-9B06CB19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https://www2.isye.gatech.edu/~tzhao80/Lectures/Lecture_6.pdf</a:t>
            </a:r>
            <a:endParaRPr lang="en-US" dirty="0"/>
          </a:p>
          <a:p>
            <a:r>
              <a:rPr lang="en-US" dirty="0">
                <a:hlinkClick r:id="rId3"/>
              </a:rPr>
              <a:t>http://scikit-learn.org/stable/modules/tree.html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https://stackoverflow.com/questions/20224526/how-to-extract-the-decision-rules-from-scikit-learn-decision-tree</a:t>
            </a:r>
            <a:endParaRPr lang="en-US" dirty="0"/>
          </a:p>
          <a:p>
            <a:r>
              <a:rPr lang="en-US" dirty="0">
                <a:hlinkClick r:id="rId5"/>
              </a:rPr>
              <a:t>http://www.utdallas.edu/~nrr150130/cs7301/2016fa/lects/Lecture_10_Ensemble.pdf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http://www2.stat.duke.edu/~rcs46/lectures_2017/08-trees/08-tree-advanced.pdf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https://stackoverflow.com/questions/49170296/scikit-learn-feature-importance-calculation-in-decision-trees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https://github.com/scikit-learn/scikit-learn/blob/18cdaa69c14a5c84ab03fce4fb5dc6cd77619e35/sklearn/tree/_tree.pyx#L1056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https://github.com/scikit-learn/scikit-learn/blob/master/sklearn/tree/_criterion.pyx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https://medium.com/@srnghn/the-mathematics-of-decision-trees-random-forest-and-feature-importance-in-scikit-learn-and-spark-f2861df67e3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06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98CE-D6A3-8A42-B655-71E0D529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60713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Forests (+ Bagging)</a:t>
            </a:r>
          </a:p>
          <a:p>
            <a:r>
              <a:rPr lang="en-US" dirty="0"/>
              <a:t>Tree Optimization and Feature Importance (Gini Criterion)</a:t>
            </a:r>
          </a:p>
          <a:p>
            <a:r>
              <a:rPr lang="en-US" dirty="0"/>
              <a:t>Model Regularization</a:t>
            </a:r>
          </a:p>
          <a:p>
            <a:r>
              <a:rPr lang="en-US" dirty="0"/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114146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4899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35386-668C-9841-9D74-AF619504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75531" cy="49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3EA5C-B3D5-F847-BF77-B17E845F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840"/>
            <a:ext cx="8535700" cy="52162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3E6E46-9850-4B41-A986-7C73C5E1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612" y="1154113"/>
            <a:ext cx="4614863" cy="3646487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Properties</a:t>
            </a:r>
          </a:p>
          <a:p>
            <a:r>
              <a:rPr lang="en-US" dirty="0"/>
              <a:t>Feature can show up more than once in different branches (e.g. windy).</a:t>
            </a:r>
          </a:p>
          <a:p>
            <a:r>
              <a:rPr lang="en-US" dirty="0"/>
              <a:t>Node can have both a branch and leaf stemming from it. </a:t>
            </a:r>
          </a:p>
        </p:txBody>
      </p:sp>
    </p:spTree>
    <p:extLst>
      <p:ext uri="{BB962C8B-B14F-4D97-AF65-F5344CB8AC3E}">
        <p14:creationId xmlns:p14="http://schemas.microsoft.com/office/powerpoint/2010/main" val="746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A5-5F70-A44D-B283-99A03C8A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Pros and 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D0B8D2-49C9-8B40-96E3-D0CF11303E73}"/>
              </a:ext>
            </a:extLst>
          </p:cNvPr>
          <p:cNvGrpSpPr/>
          <p:nvPr/>
        </p:nvGrpSpPr>
        <p:grpSpPr>
          <a:xfrm>
            <a:off x="1179513" y="1470337"/>
            <a:ext cx="9478962" cy="5160650"/>
            <a:chOff x="1179513" y="1470337"/>
            <a:chExt cx="9478962" cy="516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FF77EF-5806-7845-9F8C-B3A86AA5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513" y="1470337"/>
              <a:ext cx="9478962" cy="51606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D607C8-CD9C-9545-B56C-23934494CECE}"/>
                </a:ext>
              </a:extLst>
            </p:cNvPr>
            <p:cNvSpPr/>
            <p:nvPr/>
          </p:nvSpPr>
          <p:spPr>
            <a:xfrm>
              <a:off x="1957388" y="1971676"/>
              <a:ext cx="1514476" cy="1257300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10F00A-8174-714E-92BD-56B733076C6B}"/>
                </a:ext>
              </a:extLst>
            </p:cNvPr>
            <p:cNvSpPr/>
            <p:nvPr/>
          </p:nvSpPr>
          <p:spPr>
            <a:xfrm>
              <a:off x="3463924" y="1985964"/>
              <a:ext cx="2308225" cy="2257424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83D91A-BDE0-584F-9EA7-8A6F4601FC88}"/>
                </a:ext>
              </a:extLst>
            </p:cNvPr>
            <p:cNvSpPr/>
            <p:nvPr/>
          </p:nvSpPr>
          <p:spPr>
            <a:xfrm>
              <a:off x="3995737" y="4229099"/>
              <a:ext cx="1776412" cy="1543051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73F8E8-564A-EF48-BA3D-0C113CB3AABA}"/>
                </a:ext>
              </a:extLst>
            </p:cNvPr>
            <p:cNvSpPr/>
            <p:nvPr/>
          </p:nvSpPr>
          <p:spPr>
            <a:xfrm>
              <a:off x="1949448" y="3240406"/>
              <a:ext cx="1514476" cy="1000123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B53D0-6872-DD49-950D-6F5C6553C7D9}"/>
                </a:ext>
              </a:extLst>
            </p:cNvPr>
            <p:cNvSpPr/>
            <p:nvPr/>
          </p:nvSpPr>
          <p:spPr>
            <a:xfrm>
              <a:off x="1957387" y="4243388"/>
              <a:ext cx="2038349" cy="1523999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7219ED-61C1-CE45-988A-4DDE038FDDEB}"/>
              </a:ext>
            </a:extLst>
          </p:cNvPr>
          <p:cNvSpPr txBox="1"/>
          <p:nvPr/>
        </p:nvSpPr>
        <p:spPr>
          <a:xfrm>
            <a:off x="6303962" y="4523570"/>
            <a:ext cx="5526088" cy="167738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Non-linear decision boundaries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Easy to interpret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Numerical &amp;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28944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A5-5F70-A44D-B283-99A03C8A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Pros and Cons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D83F6-5324-0D46-B31A-F4DF975F818E}"/>
              </a:ext>
            </a:extLst>
          </p:cNvPr>
          <p:cNvSpPr txBox="1"/>
          <p:nvPr/>
        </p:nvSpPr>
        <p:spPr>
          <a:xfrm>
            <a:off x="7306626" y="4514646"/>
            <a:ext cx="4543425" cy="1292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Easy to Overfit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High Variance (i.e. unstable).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010FA7-E402-7047-AB9F-B13748C1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900238"/>
            <a:ext cx="6546418" cy="45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1475</Words>
  <Application>Microsoft Macintosh PowerPoint</Application>
  <PresentationFormat>Widescreen</PresentationFormat>
  <Paragraphs>185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A Deep Dive into Random Forests</vt:lpstr>
      <vt:lpstr>Random Forests May Seem Scary…</vt:lpstr>
      <vt:lpstr>But They’re Actually Not Too Bad!</vt:lpstr>
      <vt:lpstr>Plan</vt:lpstr>
      <vt:lpstr>Decision Tree</vt:lpstr>
      <vt:lpstr>Decision Tree</vt:lpstr>
      <vt:lpstr>Decision Tree</vt:lpstr>
      <vt:lpstr>Decision Tree – Pros and Cons</vt:lpstr>
      <vt:lpstr>Decision Tree – Pros and Cons</vt:lpstr>
      <vt:lpstr>Random Forests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Randomize Data</vt:lpstr>
      <vt:lpstr>Random Forests – Randomize Data</vt:lpstr>
      <vt:lpstr>Random Forests – Randomize Features</vt:lpstr>
      <vt:lpstr>Random Forests – Intuition Check</vt:lpstr>
      <vt:lpstr>Random Forests – Intuition Check</vt:lpstr>
      <vt:lpstr>Tree Optimization and Feature Importances</vt:lpstr>
      <vt:lpstr>Tree Optimization – Greedy Criterion</vt:lpstr>
      <vt:lpstr>Short Aside - Greedy Algorithm Example</vt:lpstr>
      <vt:lpstr>Tree Optimization – Greedy Criterion</vt:lpstr>
      <vt:lpstr>Tree Optimization – Gini Impurity</vt:lpstr>
      <vt:lpstr>Tree Optimization – Gini Impurity Example</vt:lpstr>
      <vt:lpstr>Feature Importance – Gini Impurity</vt:lpstr>
      <vt:lpstr>Feature Importance – Gini Impurity Example</vt:lpstr>
      <vt:lpstr>Feature Importance – Intuition Check</vt:lpstr>
      <vt:lpstr>Feature Importance – Intuition Check</vt:lpstr>
      <vt:lpstr>Model Regularization</vt:lpstr>
      <vt:lpstr>Model Regularization</vt:lpstr>
      <vt:lpstr>Model Regularization</vt:lpstr>
      <vt:lpstr>Closing Notes</vt:lpstr>
      <vt:lpstr>Great Demo</vt:lpstr>
      <vt:lpstr>Final Nice Attributes - Proof Left as an Exercise to the Student ;)  </vt:lpstr>
      <vt:lpstr>The End</vt:lpstr>
      <vt:lpstr>Links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Dive into Random Forests</dc:title>
  <dc:creator>Microsoft Office User</dc:creator>
  <cp:lastModifiedBy>Microsoft Office User</cp:lastModifiedBy>
  <cp:revision>105</cp:revision>
  <dcterms:created xsi:type="dcterms:W3CDTF">2018-07-05T16:44:02Z</dcterms:created>
  <dcterms:modified xsi:type="dcterms:W3CDTF">2018-07-09T17:38:01Z</dcterms:modified>
</cp:coreProperties>
</file>