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7" r:id="rId2"/>
    <p:sldId id="271" r:id="rId3"/>
    <p:sldId id="349" r:id="rId4"/>
    <p:sldId id="350" r:id="rId5"/>
    <p:sldId id="351" r:id="rId6"/>
    <p:sldId id="347" r:id="rId7"/>
    <p:sldId id="344" r:id="rId8"/>
    <p:sldId id="348"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B3B3"/>
    <a:srgbClr val="34919E"/>
    <a:srgbClr val="2E838E"/>
    <a:srgbClr val="3FC9A8"/>
    <a:srgbClr val="46B3C2"/>
    <a:srgbClr val="DAE3F3"/>
    <a:srgbClr val="ECCEF2"/>
    <a:srgbClr val="E7E6E6"/>
    <a:srgbClr val="FFF2CC"/>
    <a:srgbClr val="EB6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68593" autoAdjust="0"/>
  </p:normalViewPr>
  <p:slideViewPr>
    <p:cSldViewPr snapToGrid="0">
      <p:cViewPr varScale="1">
        <p:scale>
          <a:sx n="59" d="100"/>
          <a:sy n="59" d="100"/>
        </p:scale>
        <p:origin x="1742" y="-5"/>
      </p:cViewPr>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65D9A0A-2AD1-4744-B8B3-DCB01C0CD4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C7599FF9-43DB-4866-9878-184A5BE773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CA6ECD-F19F-468A-8441-26FDE6C702D6}" type="datetimeFigureOut">
              <a:rPr lang="de-DE" smtClean="0"/>
              <a:t>19.11.2021</a:t>
            </a:fld>
            <a:endParaRPr lang="de-DE"/>
          </a:p>
        </p:txBody>
      </p:sp>
      <p:sp>
        <p:nvSpPr>
          <p:cNvPr id="4" name="Fußzeilenplatzhalter 3">
            <a:extLst>
              <a:ext uri="{FF2B5EF4-FFF2-40B4-BE49-F238E27FC236}">
                <a16:creationId xmlns:a16="http://schemas.microsoft.com/office/drawing/2014/main" id="{3770593A-5983-46C4-8710-12AE7EA80B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9D9707E8-8617-47D3-800B-75F9D57D85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E57FE6-B16A-43B3-A18F-17189A29EE94}" type="slidenum">
              <a:rPr lang="de-DE" smtClean="0"/>
              <a:t>‹Nr.›</a:t>
            </a:fld>
            <a:endParaRPr lang="de-DE"/>
          </a:p>
        </p:txBody>
      </p:sp>
    </p:spTree>
    <p:extLst>
      <p:ext uri="{BB962C8B-B14F-4D97-AF65-F5344CB8AC3E}">
        <p14:creationId xmlns:p14="http://schemas.microsoft.com/office/powerpoint/2010/main" val="543983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9255F-8A61-4FA3-8259-C95AFF194481}" type="datetimeFigureOut">
              <a:rPr lang="de-DE"/>
              <a:t>19.11.2021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13BA0-A892-48B6-94B4-088706EB3A4A}" type="slidenum">
              <a:rPr lang="de-DE"/>
              <a:t>‹Nr.›</a:t>
            </a:fld>
            <a:endParaRPr lang="de-DE"/>
          </a:p>
        </p:txBody>
      </p:sp>
    </p:spTree>
    <p:extLst>
      <p:ext uri="{BB962C8B-B14F-4D97-AF65-F5344CB8AC3E}">
        <p14:creationId xmlns:p14="http://schemas.microsoft.com/office/powerpoint/2010/main" val="83068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FF13BA0-A892-48B6-94B4-088706EB3A4A}" type="slidenum">
              <a:rPr lang="de-DE" smtClean="0"/>
              <a:t>1</a:t>
            </a:fld>
            <a:endParaRPr lang="de-DE"/>
          </a:p>
        </p:txBody>
      </p:sp>
    </p:spTree>
    <p:extLst>
      <p:ext uri="{BB962C8B-B14F-4D97-AF65-F5344CB8AC3E}">
        <p14:creationId xmlns:p14="http://schemas.microsoft.com/office/powerpoint/2010/main" val="273049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en-US" dirty="0"/>
              <a:t>Europeans leading Smart Home company with: </a:t>
            </a:r>
          </a:p>
          <a:p>
            <a:pPr marL="742950" lvl="1" indent="-285750">
              <a:buFont typeface="Arial" panose="020B0604020202020204" pitchFamily="34" charset="0"/>
              <a:buChar char="•"/>
            </a:pPr>
            <a:r>
              <a:rPr lang="en-US" dirty="0"/>
              <a:t>500 Mio. € sales </a:t>
            </a:r>
          </a:p>
          <a:p>
            <a:pPr marL="742950" lvl="1" indent="-285750">
              <a:buFont typeface="Arial" panose="020B0604020202020204" pitchFamily="34" charset="0"/>
              <a:buChar char="•"/>
            </a:pPr>
            <a:r>
              <a:rPr lang="en-US" dirty="0"/>
              <a:t>1.2k employees  </a:t>
            </a:r>
          </a:p>
          <a:p>
            <a:pPr marL="742950" lvl="1" indent="-285750">
              <a:buFont typeface="Arial" panose="020B0604020202020204" pitchFamily="34" charset="0"/>
              <a:buChar char="•"/>
            </a:pPr>
            <a:r>
              <a:rPr lang="en-US" dirty="0"/>
              <a:t>In 22 countries </a:t>
            </a:r>
          </a:p>
          <a:p>
            <a:endParaRPr lang="de-DE" dirty="0"/>
          </a:p>
        </p:txBody>
      </p:sp>
      <p:sp>
        <p:nvSpPr>
          <p:cNvPr id="4" name="Foliennummernplatzhalter 3"/>
          <p:cNvSpPr>
            <a:spLocks noGrp="1"/>
          </p:cNvSpPr>
          <p:nvPr>
            <p:ph type="sldNum" sz="quarter" idx="5"/>
          </p:nvPr>
        </p:nvSpPr>
        <p:spPr/>
        <p:txBody>
          <a:bodyPr/>
          <a:lstStyle/>
          <a:p>
            <a:fld id="{8FF13BA0-A892-48B6-94B4-088706EB3A4A}" type="slidenum">
              <a:rPr lang="de-DE" smtClean="0"/>
              <a:t>2</a:t>
            </a:fld>
            <a:endParaRPr lang="de-DE"/>
          </a:p>
        </p:txBody>
      </p:sp>
    </p:spTree>
    <p:extLst>
      <p:ext uri="{BB962C8B-B14F-4D97-AF65-F5344CB8AC3E}">
        <p14:creationId xmlns:p14="http://schemas.microsoft.com/office/powerpoint/2010/main" val="177546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https://docs.microsoft.com/de-de/azure/architecture/data-science-process/overview</a:t>
            </a:r>
          </a:p>
          <a:p>
            <a:endParaRPr lang="de-DE" dirty="0"/>
          </a:p>
          <a:p>
            <a:pPr marL="171450" indent="-171450">
              <a:buFontTx/>
              <a:buChar char="-"/>
            </a:pPr>
            <a:r>
              <a:rPr lang="de-DE" dirty="0"/>
              <a:t>Flexible, iterative Data-Science Methodik </a:t>
            </a:r>
          </a:p>
          <a:p>
            <a:pPr marL="171450" indent="-171450">
              <a:buFontTx/>
              <a:buChar char="-"/>
            </a:pPr>
            <a:r>
              <a:rPr lang="de-DE" dirty="0"/>
              <a:t>verbessert Zusammenarbeit und das Lernen im Team </a:t>
            </a:r>
            <a:r>
              <a:rPr lang="de-DE" dirty="0">
                <a:sym typeface="Wingdings" panose="05000000000000000000" pitchFamily="2" charset="2"/>
              </a:rPr>
              <a:t> macht </a:t>
            </a:r>
            <a:r>
              <a:rPr lang="de-DE" dirty="0" err="1">
                <a:sym typeface="Wingdings" panose="05000000000000000000" pitchFamily="2" charset="2"/>
              </a:rPr>
              <a:t>vorschläge</a:t>
            </a:r>
            <a:r>
              <a:rPr lang="de-DE" dirty="0">
                <a:sym typeface="Wingdings" panose="05000000000000000000" pitchFamily="2" charset="2"/>
              </a:rPr>
              <a:t> zur optimalen Zusammenarbeit von Teamrollen</a:t>
            </a:r>
          </a:p>
          <a:p>
            <a:pPr marL="171450" indent="-171450">
              <a:buFontTx/>
              <a:buChar char="-"/>
            </a:pPr>
            <a:r>
              <a:rPr lang="de-DE" dirty="0"/>
              <a:t>Best </a:t>
            </a:r>
            <a:r>
              <a:rPr lang="de-DE" dirty="0" err="1"/>
              <a:t>Practise</a:t>
            </a:r>
            <a:r>
              <a:rPr lang="de-DE" dirty="0"/>
              <a:t> </a:t>
            </a:r>
            <a:r>
              <a:rPr lang="de-DE" dirty="0" err="1"/>
              <a:t>strukturen</a:t>
            </a:r>
            <a:r>
              <a:rPr lang="de-DE" dirty="0"/>
              <a:t> &amp; Strukturen von Microsoft </a:t>
            </a:r>
          </a:p>
          <a:p>
            <a:pPr marL="171450" indent="-171450">
              <a:buFontTx/>
              <a:buChar char="-"/>
            </a:pPr>
            <a:r>
              <a:rPr lang="de-DE" dirty="0"/>
              <a:t>Ziel: Unterstützung von Unternehmen bei der umfassenden Nutzung ihrer Analyseprogramme</a:t>
            </a:r>
          </a:p>
          <a:p>
            <a:pPr marL="171450" indent="-171450">
              <a:buFontTx/>
              <a:buChar char="-"/>
            </a:pPr>
            <a:endParaRPr lang="de-DE" dirty="0"/>
          </a:p>
          <a:p>
            <a:pPr marL="0" indent="0">
              <a:buFontTx/>
              <a:buNone/>
            </a:pPr>
            <a:r>
              <a:rPr lang="de-DE" dirty="0"/>
              <a:t>Hauptkomponenten: </a:t>
            </a:r>
          </a:p>
          <a:p>
            <a:pPr marL="171450" indent="-171450">
              <a:buFontTx/>
              <a:buChar char="-"/>
            </a:pPr>
            <a:r>
              <a:rPr lang="de-DE" dirty="0" err="1"/>
              <a:t>Def</a:t>
            </a:r>
            <a:r>
              <a:rPr lang="de-DE" dirty="0"/>
              <a:t>. Data Science-Lebenszyklus</a:t>
            </a:r>
          </a:p>
          <a:p>
            <a:pPr marL="171450" indent="-171450">
              <a:buFontTx/>
              <a:buChar char="-"/>
            </a:pPr>
            <a:r>
              <a:rPr lang="de-DE" dirty="0"/>
              <a:t>Standardisierte Projektstruktur</a:t>
            </a:r>
          </a:p>
          <a:p>
            <a:pPr marL="171450" indent="-171450">
              <a:buFontTx/>
              <a:buChar char="-"/>
            </a:pPr>
            <a:r>
              <a:rPr lang="de-DE" dirty="0"/>
              <a:t>Infrastruktur und Ressourcen, die für Data Science Projekte empfohlen werden </a:t>
            </a:r>
          </a:p>
          <a:p>
            <a:pPr marL="171450" indent="-171450">
              <a:buFontTx/>
              <a:buChar char="-"/>
            </a:pPr>
            <a:r>
              <a:rPr lang="de-DE" dirty="0"/>
              <a:t>Tools und Hilfsprogramme, die für die Projektausführung empfohlen werden</a:t>
            </a:r>
          </a:p>
          <a:p>
            <a:pPr marL="171450" indent="-171450">
              <a:buFontTx/>
              <a:buChar char="-"/>
            </a:pPr>
            <a:endParaRPr lang="de-DE" dirty="0"/>
          </a:p>
          <a:p>
            <a:pPr marL="0" indent="0">
              <a:buFontTx/>
              <a:buNone/>
            </a:pPr>
            <a:r>
              <a:rPr lang="de-DE" dirty="0"/>
              <a:t>Data Science Lifecycle: </a:t>
            </a:r>
          </a:p>
          <a:p>
            <a:pPr marL="171450" indent="-171450">
              <a:buFontTx/>
              <a:buChar char="-"/>
            </a:pPr>
            <a:r>
              <a:rPr lang="de-DE" dirty="0"/>
              <a:t>Siehe Abbild</a:t>
            </a:r>
          </a:p>
          <a:p>
            <a:pPr marL="171450" indent="-171450">
              <a:buFontTx/>
              <a:buChar char="-"/>
            </a:pPr>
            <a:endParaRPr lang="de-DE" dirty="0"/>
          </a:p>
          <a:p>
            <a:pPr marL="0" indent="0">
              <a:buFontTx/>
              <a:buNone/>
            </a:pPr>
            <a:r>
              <a:rPr lang="de-DE" dirty="0"/>
              <a:t>Projektrollen: </a:t>
            </a:r>
          </a:p>
          <a:p>
            <a:pPr marL="0" indent="0">
              <a:buFontTx/>
              <a:buNone/>
            </a:pPr>
            <a:r>
              <a:rPr lang="de-DE" dirty="0"/>
              <a:t>https://github.com/Azure/Microsoft-TDSP/blob/master/Docs/roles-tasks.md</a:t>
            </a:r>
          </a:p>
          <a:p>
            <a:pPr marL="0" indent="0">
              <a:buFontTx/>
              <a:buNone/>
            </a:pPr>
            <a:endParaRPr lang="de-DE" dirty="0"/>
          </a:p>
          <a:p>
            <a:pPr marL="171450" indent="-171450">
              <a:buFontTx/>
              <a:buChar char="-"/>
            </a:pPr>
            <a:r>
              <a:rPr lang="de-DE" dirty="0"/>
              <a:t>Lösungsarchitekt</a:t>
            </a:r>
          </a:p>
          <a:p>
            <a:pPr marL="171450" indent="-171450">
              <a:buFontTx/>
              <a:buChar char="-"/>
            </a:pPr>
            <a:r>
              <a:rPr lang="de-DE" dirty="0"/>
              <a:t>Projektmanager</a:t>
            </a:r>
          </a:p>
          <a:p>
            <a:pPr marL="171450" indent="-171450">
              <a:buFontTx/>
              <a:buChar char="-"/>
            </a:pPr>
            <a:r>
              <a:rPr lang="de-DE" dirty="0"/>
              <a:t>Datentechniker</a:t>
            </a:r>
          </a:p>
          <a:p>
            <a:pPr marL="171450" indent="-171450">
              <a:buFontTx/>
              <a:buChar char="-"/>
            </a:pPr>
            <a:r>
              <a:rPr lang="de-DE" dirty="0"/>
              <a:t>Data Scientist </a:t>
            </a:r>
          </a:p>
          <a:p>
            <a:pPr marL="171450" indent="-171450">
              <a:buFontTx/>
              <a:buChar char="-"/>
            </a:pPr>
            <a:r>
              <a:rPr lang="de-DE" dirty="0"/>
              <a:t>Anwendungsentwickler </a:t>
            </a:r>
          </a:p>
          <a:p>
            <a:pPr marL="171450" indent="-171450">
              <a:buFontTx/>
              <a:buChar char="-"/>
            </a:pPr>
            <a:r>
              <a:rPr lang="de-DE" dirty="0"/>
              <a:t>Projektleiter</a:t>
            </a:r>
          </a:p>
          <a:p>
            <a:pPr marL="171450" indent="-171450">
              <a:buFontTx/>
              <a:buChar char="-"/>
            </a:pPr>
            <a:endParaRPr lang="de-DE" dirty="0"/>
          </a:p>
          <a:p>
            <a:pPr marL="171450" indent="-171450">
              <a:buFontTx/>
              <a:buChar char="-"/>
            </a:pPr>
            <a:endParaRPr lang="de-DE" dirty="0"/>
          </a:p>
          <a:p>
            <a:pPr marL="0" indent="0">
              <a:buFontTx/>
              <a:buNone/>
            </a:pPr>
            <a:r>
              <a:rPr lang="de-DE" dirty="0" err="1"/>
              <a:t>Standartisierete</a:t>
            </a:r>
            <a:r>
              <a:rPr lang="de-DE" dirty="0"/>
              <a:t> Projektstruktur</a:t>
            </a:r>
          </a:p>
          <a:p>
            <a:pPr marL="171450" indent="-171450">
              <a:buFontTx/>
              <a:buChar char="-"/>
            </a:pPr>
            <a:r>
              <a:rPr lang="de-DE" dirty="0"/>
              <a:t>Gesamter Code und alle Dokumente in einem </a:t>
            </a:r>
            <a:r>
              <a:rPr lang="de-DE" dirty="0" err="1"/>
              <a:t>Versionscontole</a:t>
            </a:r>
            <a:r>
              <a:rPr lang="de-DE" dirty="0"/>
              <a:t> </a:t>
            </a:r>
            <a:r>
              <a:rPr lang="de-DE" dirty="0" err="1"/>
              <a:t>system</a:t>
            </a:r>
            <a:r>
              <a:rPr lang="de-DE" dirty="0"/>
              <a:t> gespeichert </a:t>
            </a:r>
          </a:p>
          <a:p>
            <a:pPr marL="171450" indent="-171450">
              <a:buFontTx/>
              <a:buChar char="-"/>
            </a:pPr>
            <a:r>
              <a:rPr lang="de-DE" dirty="0"/>
              <a:t>Verwendung von Vorlagen für die Ordnerstruktur und erforderliche Dokumente in Standardspeicherorten  -</a:t>
            </a:r>
            <a:r>
              <a:rPr lang="de-DE" dirty="0">
                <a:sym typeface="Wingdings" panose="05000000000000000000" pitchFamily="2" charset="2"/>
              </a:rPr>
              <a:t> Arbeit kann einfach nachvollzogen werden </a:t>
            </a:r>
          </a:p>
          <a:p>
            <a:pPr marL="171450" indent="-171450">
              <a:buFontTx/>
              <a:buChar char="-"/>
            </a:pPr>
            <a:r>
              <a:rPr lang="de-DE" dirty="0">
                <a:sym typeface="Wingdings" panose="05000000000000000000" pitchFamily="2" charset="2"/>
              </a:rPr>
              <a:t>Beispiel: https://github.com/Azure/Azure-TDSP-ProjectTemplate</a:t>
            </a:r>
          </a:p>
          <a:p>
            <a:pPr marL="171450" indent="-171450">
              <a:buFontTx/>
              <a:buChar char="-"/>
            </a:pPr>
            <a:endParaRPr lang="de-DE" dirty="0">
              <a:sym typeface="Wingdings" panose="05000000000000000000" pitchFamily="2" charset="2"/>
            </a:endParaRPr>
          </a:p>
          <a:p>
            <a:pPr marL="171450" indent="-171450">
              <a:buFontTx/>
              <a:buChar char="-"/>
            </a:pPr>
            <a:endParaRPr lang="de-DE" dirty="0">
              <a:sym typeface="Wingdings" panose="05000000000000000000" pitchFamily="2" charset="2"/>
            </a:endParaRPr>
          </a:p>
          <a:p>
            <a:pPr marL="0" indent="0">
              <a:buFontTx/>
              <a:buNone/>
            </a:pPr>
            <a:r>
              <a:rPr lang="de-DE" dirty="0">
                <a:sym typeface="Wingdings" panose="05000000000000000000" pitchFamily="2" charset="2"/>
              </a:rPr>
              <a:t>Infrastruktur und Ressourcen für Data Science Projekte: </a:t>
            </a:r>
          </a:p>
          <a:p>
            <a:pPr marL="171450" indent="-171450">
              <a:buFontTx/>
              <a:buChar char="-"/>
            </a:pPr>
            <a:r>
              <a:rPr lang="de-DE" dirty="0">
                <a:sym typeface="Wingdings" panose="05000000000000000000" pitchFamily="2" charset="2"/>
              </a:rPr>
              <a:t>Empfehlungen zum verwalten der freigegebenen Analyse und Speicherinfrastruktur: </a:t>
            </a:r>
          </a:p>
          <a:p>
            <a:pPr marL="628650" lvl="1" indent="-171450">
              <a:buFontTx/>
              <a:buChar char="-"/>
            </a:pPr>
            <a:r>
              <a:rPr lang="de-DE" dirty="0">
                <a:sym typeface="Wingdings" panose="05000000000000000000" pitchFamily="2" charset="2"/>
              </a:rPr>
              <a:t>Clouddateisysteme zum Speichern von Datasets </a:t>
            </a:r>
          </a:p>
          <a:p>
            <a:pPr marL="628650" lvl="1" indent="-171450">
              <a:buFontTx/>
              <a:buChar char="-"/>
            </a:pPr>
            <a:r>
              <a:rPr lang="de-DE" dirty="0">
                <a:sym typeface="Wingdings" panose="05000000000000000000" pitchFamily="2" charset="2"/>
              </a:rPr>
              <a:t>Databases</a:t>
            </a:r>
          </a:p>
          <a:p>
            <a:pPr marL="628650" lvl="1" indent="-171450">
              <a:buFontTx/>
              <a:buChar char="-"/>
            </a:pPr>
            <a:r>
              <a:rPr lang="de-DE" dirty="0">
                <a:sym typeface="Wingdings" panose="05000000000000000000" pitchFamily="2" charset="2"/>
              </a:rPr>
              <a:t>Big Data-Cluster </a:t>
            </a:r>
          </a:p>
          <a:p>
            <a:pPr marL="628650" lvl="1" indent="-171450">
              <a:buFontTx/>
              <a:buChar char="-"/>
            </a:pPr>
            <a:r>
              <a:rPr lang="de-DE" dirty="0" err="1">
                <a:sym typeface="Wingdings" panose="05000000000000000000" pitchFamily="2" charset="2"/>
              </a:rPr>
              <a:t>Machine</a:t>
            </a:r>
            <a:r>
              <a:rPr lang="de-DE" dirty="0">
                <a:sym typeface="Wingdings" panose="05000000000000000000" pitchFamily="2" charset="2"/>
              </a:rPr>
              <a:t> Learning Dienst </a:t>
            </a:r>
          </a:p>
          <a:p>
            <a:pPr marL="628650" lvl="1" indent="-171450">
              <a:buFontTx/>
              <a:buChar char="-"/>
            </a:pPr>
            <a:endParaRPr lang="de-DE" dirty="0">
              <a:sym typeface="Wingdings" panose="05000000000000000000" pitchFamily="2" charset="2"/>
            </a:endParaRPr>
          </a:p>
          <a:p>
            <a:pPr marL="628650" lvl="1" indent="-171450">
              <a:buFontTx/>
              <a:buChar char="-"/>
            </a:pPr>
            <a:endParaRPr lang="de-DE" dirty="0"/>
          </a:p>
        </p:txBody>
      </p:sp>
      <p:sp>
        <p:nvSpPr>
          <p:cNvPr id="4" name="Foliennummernplatzhalter 3"/>
          <p:cNvSpPr>
            <a:spLocks noGrp="1"/>
          </p:cNvSpPr>
          <p:nvPr>
            <p:ph type="sldNum" sz="quarter" idx="5"/>
          </p:nvPr>
        </p:nvSpPr>
        <p:spPr/>
        <p:txBody>
          <a:bodyPr/>
          <a:lstStyle/>
          <a:p>
            <a:fld id="{8FF13BA0-A892-48B6-94B4-088706EB3A4A}" type="slidenum">
              <a:rPr lang="de-DE" smtClean="0"/>
              <a:t>6</a:t>
            </a:fld>
            <a:endParaRPr lang="de-DE"/>
          </a:p>
        </p:txBody>
      </p:sp>
    </p:spTree>
    <p:extLst>
      <p:ext uri="{BB962C8B-B14F-4D97-AF65-F5344CB8AC3E}">
        <p14:creationId xmlns:p14="http://schemas.microsoft.com/office/powerpoint/2010/main" val="3927395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cxnSp>
        <p:nvCxnSpPr>
          <p:cNvPr id="8" name="Gerader Verbinder 7">
            <a:extLst>
              <a:ext uri="{FF2B5EF4-FFF2-40B4-BE49-F238E27FC236}">
                <a16:creationId xmlns:a16="http://schemas.microsoft.com/office/drawing/2014/main" id="{91A70CC5-F603-4C3B-8CB7-E365BB5CD57E}"/>
              </a:ext>
            </a:extLst>
          </p:cNvPr>
          <p:cNvCxnSpPr/>
          <p:nvPr userDrawn="1"/>
        </p:nvCxnSpPr>
        <p:spPr>
          <a:xfrm>
            <a:off x="0" y="3429000"/>
            <a:ext cx="12192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AFF69D9-39E9-4F34-85FB-099C6E3C04DA}"/>
              </a:ext>
            </a:extLst>
          </p:cNvPr>
          <p:cNvPicPr>
            <a:picLocks noChangeAspect="1"/>
          </p:cNvPicPr>
          <p:nvPr userDrawn="1"/>
        </p:nvPicPr>
        <p:blipFill rotWithShape="1">
          <a:blip r:embed="rId2"/>
          <a:srcRect t="52593"/>
          <a:stretch/>
        </p:blipFill>
        <p:spPr>
          <a:xfrm>
            <a:off x="0" y="-50799"/>
            <a:ext cx="12192000" cy="4009571"/>
          </a:xfrm>
          <a:prstGeom prst="rect">
            <a:avLst/>
          </a:prstGeom>
        </p:spPr>
      </p:pic>
      <p:sp>
        <p:nvSpPr>
          <p:cNvPr id="10" name="Rechteck 9">
            <a:extLst>
              <a:ext uri="{FF2B5EF4-FFF2-40B4-BE49-F238E27FC236}">
                <a16:creationId xmlns:a16="http://schemas.microsoft.com/office/drawing/2014/main" id="{E7F4AB9B-DCC4-4577-8998-6CB4C51C9B19}"/>
              </a:ext>
            </a:extLst>
          </p:cNvPr>
          <p:cNvSpPr/>
          <p:nvPr userDrawn="1"/>
        </p:nvSpPr>
        <p:spPr>
          <a:xfrm>
            <a:off x="0" y="3831770"/>
            <a:ext cx="12192000" cy="3026229"/>
          </a:xfrm>
          <a:prstGeom prst="rect">
            <a:avLst/>
          </a:prstGeom>
          <a:solidFill>
            <a:srgbClr val="003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9549A7FF-90BE-4E86-A561-54A0C19D9C20}"/>
              </a:ext>
            </a:extLst>
          </p:cNvPr>
          <p:cNvCxnSpPr/>
          <p:nvPr userDrawn="1"/>
        </p:nvCxnSpPr>
        <p:spPr>
          <a:xfrm>
            <a:off x="0" y="3831770"/>
            <a:ext cx="12192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92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19.11.2021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19.11.2021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a:prstGeom prst="rect">
            <a:avLst/>
          </a:prstGeo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19.11.2021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a:prstGeom prst="rect">
            <a:avLst/>
          </a:prstGeo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19.11.2021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50988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Vertikaler Textplatzhalter 2"/>
          <p:cNvSpPr>
            <a:spLocks noGrp="1"/>
          </p:cNvSpPr>
          <p:nvPr>
            <p:ph type="body" orient="vert" idx="1"/>
          </p:nvPr>
        </p:nvSpPr>
        <p:spPr>
          <a:xfrm>
            <a:off x="838200" y="1825625"/>
            <a:ext cx="10515600" cy="4351338"/>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19.11.2021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a:prstGeom prst="rect">
            <a:avLst/>
          </a:prstGeo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19.11.2021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122362"/>
            <a:ext cx="10744200" cy="4981575"/>
          </a:xfrm>
          <a:prstGeom prst="rect">
            <a:avLst/>
          </a:prstGeom>
        </p:spPr>
        <p:txBody>
          <a:bodyPr/>
          <a:lstStyle>
            <a:lvl1pPr>
              <a:defRPr>
                <a:latin typeface="Leelawadee" panose="020B0502040204020203" pitchFamily="34" charset="-34"/>
                <a:cs typeface="Leelawadee" panose="020B0502040204020203" pitchFamily="34" charset="-34"/>
              </a:defRPr>
            </a:lvl1pPr>
            <a:lvl2pPr>
              <a:defRPr>
                <a:latin typeface="Leelawadee" panose="020B0502040204020203" pitchFamily="34" charset="-34"/>
                <a:cs typeface="Leelawadee" panose="020B0502040204020203" pitchFamily="34" charset="-34"/>
              </a:defRPr>
            </a:lvl2pPr>
            <a:lvl3pPr>
              <a:defRPr>
                <a:latin typeface="Leelawadee" panose="020B0502040204020203" pitchFamily="34" charset="-34"/>
                <a:cs typeface="Leelawadee" panose="020B0502040204020203" pitchFamily="34" charset="-34"/>
              </a:defRPr>
            </a:lvl3pPr>
            <a:lvl4pPr>
              <a:defRPr>
                <a:latin typeface="Leelawadee" panose="020B0502040204020203" pitchFamily="34" charset="-34"/>
                <a:cs typeface="Leelawadee" panose="020B0502040204020203" pitchFamily="34" charset="-34"/>
              </a:defRPr>
            </a:lvl4pPr>
            <a:lvl5pPr>
              <a:defRPr>
                <a:latin typeface="Leelawadee" panose="020B0502040204020203" pitchFamily="34" charset="-34"/>
                <a:cs typeface="Leelawadee" panose="020B0502040204020203" pitchFamily="34" charset="-34"/>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a:xfrm>
            <a:off x="10568515" y="6356317"/>
            <a:ext cx="561976" cy="365125"/>
          </a:xfrm>
        </p:spPr>
        <p:txBody>
          <a:bodyPr/>
          <a:lstStyle/>
          <a:p>
            <a:fld id="{802006FE-6571-4354-8775-F8708372C227}" type="slidenum">
              <a:rPr lang="de-DE" smtClean="0"/>
              <a:t>‹Nr.›</a:t>
            </a:fld>
            <a:endParaRPr lang="de-DE"/>
          </a:p>
        </p:txBody>
      </p:sp>
      <p:sp>
        <p:nvSpPr>
          <p:cNvPr id="8" name="Rechteck 7">
            <a:extLst>
              <a:ext uri="{FF2B5EF4-FFF2-40B4-BE49-F238E27FC236}">
                <a16:creationId xmlns:a16="http://schemas.microsoft.com/office/drawing/2014/main" id="{A12EBFAC-6912-48F7-B982-576F2B42615D}"/>
              </a:ext>
            </a:extLst>
          </p:cNvPr>
          <p:cNvSpPr/>
          <p:nvPr userDrawn="1"/>
        </p:nvSpPr>
        <p:spPr>
          <a:xfrm>
            <a:off x="0" y="0"/>
            <a:ext cx="12192000" cy="933450"/>
          </a:xfrm>
          <a:prstGeom prst="rect">
            <a:avLst/>
          </a:prstGeom>
          <a:solidFill>
            <a:srgbClr val="003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592687" y="188912"/>
            <a:ext cx="10199137" cy="492125"/>
          </a:xfrm>
          <a:prstGeom prst="rect">
            <a:avLst/>
          </a:prstGeom>
        </p:spPr>
        <p:txBody>
          <a:bodyPr/>
          <a:lstStyle>
            <a:lvl1pPr>
              <a:defRPr sz="2800">
                <a:solidFill>
                  <a:schemeClr val="bg1"/>
                </a:solidFill>
                <a:latin typeface="Leelawadee" panose="020B0502040204020203" pitchFamily="34" charset="-34"/>
                <a:cs typeface="Leelawadee" panose="020B0502040204020203" pitchFamily="34" charset="-34"/>
              </a:defRPr>
            </a:lvl1pPr>
          </a:lstStyle>
          <a:p>
            <a:endParaRPr lang="de-DE"/>
          </a:p>
        </p:txBody>
      </p:sp>
      <p:pic>
        <p:nvPicPr>
          <p:cNvPr id="13" name="Grafik 12">
            <a:extLst>
              <a:ext uri="{FF2B5EF4-FFF2-40B4-BE49-F238E27FC236}">
                <a16:creationId xmlns:a16="http://schemas.microsoft.com/office/drawing/2014/main" id="{652D1F51-7E4C-457E-A5E7-D98CB0C2ACF7}"/>
              </a:ext>
            </a:extLst>
          </p:cNvPr>
          <p:cNvPicPr>
            <a:picLocks noChangeAspect="1"/>
          </p:cNvPicPr>
          <p:nvPr userDrawn="1"/>
        </p:nvPicPr>
        <p:blipFill>
          <a:blip r:embed="rId2"/>
          <a:stretch>
            <a:fillRect/>
          </a:stretch>
        </p:blipFill>
        <p:spPr>
          <a:xfrm>
            <a:off x="91016" y="6387556"/>
            <a:ext cx="737660" cy="356112"/>
          </a:xfrm>
          <a:prstGeom prst="rect">
            <a:avLst/>
          </a:prstGeom>
        </p:spPr>
      </p:pic>
      <p:pic>
        <p:nvPicPr>
          <p:cNvPr id="11" name="Grafik 10">
            <a:extLst>
              <a:ext uri="{FF2B5EF4-FFF2-40B4-BE49-F238E27FC236}">
                <a16:creationId xmlns:a16="http://schemas.microsoft.com/office/drawing/2014/main" id="{8EA74BAC-05EA-4CDF-A5A4-F246C572D01E}"/>
              </a:ext>
            </a:extLst>
          </p:cNvPr>
          <p:cNvPicPr>
            <a:picLocks noChangeAspect="1"/>
          </p:cNvPicPr>
          <p:nvPr userDrawn="1"/>
        </p:nvPicPr>
        <p:blipFill>
          <a:blip r:embed="rId3"/>
          <a:stretch>
            <a:fillRect/>
          </a:stretch>
        </p:blipFill>
        <p:spPr>
          <a:xfrm>
            <a:off x="10767440" y="5530720"/>
            <a:ext cx="1674048" cy="2069784"/>
          </a:xfrm>
          <a:prstGeom prst="rect">
            <a:avLst/>
          </a:prstGeom>
        </p:spPr>
      </p:pic>
    </p:spTree>
    <p:extLst>
      <p:ext uri="{BB962C8B-B14F-4D97-AF65-F5344CB8AC3E}">
        <p14:creationId xmlns:p14="http://schemas.microsoft.com/office/powerpoint/2010/main" val="34332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626589"/>
            <a:ext cx="10718800" cy="4477348"/>
          </a:xfrm>
          <a:prstGeom prst="rect">
            <a:avLst/>
          </a:prstGeom>
        </p:spPr>
        <p:txBody>
          <a:bodyPr/>
          <a:lstStyle>
            <a:lvl1pPr>
              <a:defRPr>
                <a:latin typeface="Leelawadee" panose="020B0502040204020203" pitchFamily="34" charset="-34"/>
                <a:cs typeface="Leelawadee" panose="020B0502040204020203" pitchFamily="34" charset="-34"/>
              </a:defRPr>
            </a:lvl1pPr>
            <a:lvl2pPr>
              <a:defRPr>
                <a:latin typeface="Leelawadee" panose="020B0502040204020203" pitchFamily="34" charset="-34"/>
                <a:cs typeface="Leelawadee" panose="020B0502040204020203" pitchFamily="34" charset="-34"/>
              </a:defRPr>
            </a:lvl2pPr>
            <a:lvl3pPr>
              <a:defRPr>
                <a:latin typeface="Leelawadee" panose="020B0502040204020203" pitchFamily="34" charset="-34"/>
                <a:cs typeface="Leelawadee" panose="020B0502040204020203" pitchFamily="34" charset="-34"/>
              </a:defRPr>
            </a:lvl3pPr>
            <a:lvl4pPr>
              <a:defRPr>
                <a:latin typeface="Leelawadee" panose="020B0502040204020203" pitchFamily="34" charset="-34"/>
                <a:cs typeface="Leelawadee" panose="020B0502040204020203" pitchFamily="34" charset="-34"/>
              </a:defRPr>
            </a:lvl4pPr>
            <a:lvl5pPr>
              <a:defRPr>
                <a:latin typeface="Leelawadee" panose="020B0502040204020203" pitchFamily="34" charset="-34"/>
                <a:cs typeface="Leelawadee" panose="020B0502040204020203" pitchFamily="34" charset="-34"/>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a:xfrm>
            <a:off x="10568515" y="6356317"/>
            <a:ext cx="561976" cy="365125"/>
          </a:xfrm>
        </p:spPr>
        <p:txBody>
          <a:bodyPr/>
          <a:lstStyle/>
          <a:p>
            <a:fld id="{802006FE-6571-4354-8775-F8708372C227}" type="slidenum">
              <a:rPr lang="de-DE" smtClean="0"/>
              <a:t>‹Nr.›</a:t>
            </a:fld>
            <a:endParaRPr lang="de-DE"/>
          </a:p>
        </p:txBody>
      </p:sp>
      <p:sp>
        <p:nvSpPr>
          <p:cNvPr id="8" name="Rechteck 7">
            <a:extLst>
              <a:ext uri="{FF2B5EF4-FFF2-40B4-BE49-F238E27FC236}">
                <a16:creationId xmlns:a16="http://schemas.microsoft.com/office/drawing/2014/main" id="{A12EBFAC-6912-48F7-B982-576F2B42615D}"/>
              </a:ext>
            </a:extLst>
          </p:cNvPr>
          <p:cNvSpPr/>
          <p:nvPr userDrawn="1"/>
        </p:nvSpPr>
        <p:spPr>
          <a:xfrm>
            <a:off x="0" y="0"/>
            <a:ext cx="12192000" cy="933450"/>
          </a:xfrm>
          <a:prstGeom prst="rect">
            <a:avLst/>
          </a:prstGeom>
          <a:solidFill>
            <a:srgbClr val="003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592687" y="188912"/>
            <a:ext cx="10199137" cy="492125"/>
          </a:xfrm>
          <a:prstGeom prst="rect">
            <a:avLst/>
          </a:prstGeom>
        </p:spPr>
        <p:txBody>
          <a:bodyPr/>
          <a:lstStyle>
            <a:lvl1pPr>
              <a:defRPr sz="2800">
                <a:solidFill>
                  <a:schemeClr val="bg1"/>
                </a:solidFill>
                <a:latin typeface="Leelawadee" panose="020B0502040204020203" pitchFamily="34" charset="-34"/>
                <a:cs typeface="Leelawadee" panose="020B0502040204020203" pitchFamily="34" charset="-34"/>
              </a:defRPr>
            </a:lvl1pPr>
          </a:lstStyle>
          <a:p>
            <a:endParaRPr lang="de-DE"/>
          </a:p>
        </p:txBody>
      </p:sp>
      <p:pic>
        <p:nvPicPr>
          <p:cNvPr id="13" name="Grafik 12">
            <a:extLst>
              <a:ext uri="{FF2B5EF4-FFF2-40B4-BE49-F238E27FC236}">
                <a16:creationId xmlns:a16="http://schemas.microsoft.com/office/drawing/2014/main" id="{652D1F51-7E4C-457E-A5E7-D98CB0C2ACF7}"/>
              </a:ext>
            </a:extLst>
          </p:cNvPr>
          <p:cNvPicPr>
            <a:picLocks noChangeAspect="1"/>
          </p:cNvPicPr>
          <p:nvPr userDrawn="1"/>
        </p:nvPicPr>
        <p:blipFill>
          <a:blip r:embed="rId2"/>
          <a:stretch>
            <a:fillRect/>
          </a:stretch>
        </p:blipFill>
        <p:spPr>
          <a:xfrm>
            <a:off x="91016" y="6387556"/>
            <a:ext cx="737660" cy="356112"/>
          </a:xfrm>
          <a:prstGeom prst="rect">
            <a:avLst/>
          </a:prstGeom>
        </p:spPr>
      </p:pic>
      <p:sp>
        <p:nvSpPr>
          <p:cNvPr id="10" name="Inhaltsplatzhalter 2">
            <a:extLst>
              <a:ext uri="{FF2B5EF4-FFF2-40B4-BE49-F238E27FC236}">
                <a16:creationId xmlns:a16="http://schemas.microsoft.com/office/drawing/2014/main" id="{72DEB7C8-9A0E-473E-A5D9-EBD6F61AFF6E}"/>
              </a:ext>
            </a:extLst>
          </p:cNvPr>
          <p:cNvSpPr>
            <a:spLocks noGrp="1"/>
          </p:cNvSpPr>
          <p:nvPr>
            <p:ph idx="13"/>
          </p:nvPr>
        </p:nvSpPr>
        <p:spPr>
          <a:xfrm>
            <a:off x="592687" y="929200"/>
            <a:ext cx="10199137" cy="449226"/>
          </a:xfrm>
          <a:prstGeom prst="rect">
            <a:avLst/>
          </a:prstGeom>
        </p:spPr>
        <p:txBody>
          <a:bodyPr/>
          <a:lstStyle>
            <a:lvl1pPr marL="0" indent="0">
              <a:buNone/>
              <a:defRPr>
                <a:solidFill>
                  <a:srgbClr val="1D5259"/>
                </a:solidFill>
                <a:latin typeface="Leelawadee" panose="020B0502040204020203" pitchFamily="34" charset="-34"/>
                <a:cs typeface="Leelawadee" panose="020B0502040204020203" pitchFamily="34" charset="-34"/>
              </a:defRPr>
            </a:lvl1pPr>
            <a:lvl2pPr>
              <a:defRPr>
                <a:latin typeface="Leelawadee" panose="020B0502040204020203" pitchFamily="34" charset="-34"/>
                <a:cs typeface="Leelawadee" panose="020B0502040204020203" pitchFamily="34" charset="-34"/>
              </a:defRPr>
            </a:lvl2pPr>
            <a:lvl3pPr>
              <a:defRPr>
                <a:latin typeface="Leelawadee" panose="020B0502040204020203" pitchFamily="34" charset="-34"/>
                <a:cs typeface="Leelawadee" panose="020B0502040204020203" pitchFamily="34" charset="-34"/>
              </a:defRPr>
            </a:lvl3pPr>
            <a:lvl4pPr>
              <a:defRPr>
                <a:latin typeface="Leelawadee" panose="020B0502040204020203" pitchFamily="34" charset="-34"/>
                <a:cs typeface="Leelawadee" panose="020B0502040204020203" pitchFamily="34" charset="-34"/>
              </a:defRPr>
            </a:lvl4pPr>
            <a:lvl5pPr>
              <a:defRPr>
                <a:latin typeface="Leelawadee" panose="020B0502040204020203" pitchFamily="34" charset="-34"/>
                <a:cs typeface="Leelawadee" panose="020B0502040204020203" pitchFamily="34" charset="-34"/>
              </a:defRPr>
            </a:lvl5pPr>
          </a:lstStyle>
          <a:p>
            <a:pPr lvl="0"/>
            <a:endParaRPr lang="de-DE"/>
          </a:p>
        </p:txBody>
      </p:sp>
      <p:pic>
        <p:nvPicPr>
          <p:cNvPr id="14" name="Grafik 13">
            <a:extLst>
              <a:ext uri="{FF2B5EF4-FFF2-40B4-BE49-F238E27FC236}">
                <a16:creationId xmlns:a16="http://schemas.microsoft.com/office/drawing/2014/main" id="{8A08D6DE-BC89-42B8-A0CF-4F12487B6BED}"/>
              </a:ext>
            </a:extLst>
          </p:cNvPr>
          <p:cNvPicPr>
            <a:picLocks noChangeAspect="1"/>
          </p:cNvPicPr>
          <p:nvPr userDrawn="1"/>
        </p:nvPicPr>
        <p:blipFill>
          <a:blip r:embed="rId3"/>
          <a:stretch>
            <a:fillRect/>
          </a:stretch>
        </p:blipFill>
        <p:spPr>
          <a:xfrm>
            <a:off x="10767440" y="5530720"/>
            <a:ext cx="1674048" cy="2069784"/>
          </a:xfrm>
          <a:prstGeom prst="rect">
            <a:avLst/>
          </a:prstGeom>
        </p:spPr>
      </p:pic>
    </p:spTree>
    <p:extLst>
      <p:ext uri="{BB962C8B-B14F-4D97-AF65-F5344CB8AC3E}">
        <p14:creationId xmlns:p14="http://schemas.microsoft.com/office/powerpoint/2010/main" val="92423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273800" y="1626589"/>
            <a:ext cx="5054600" cy="4477348"/>
          </a:xfrm>
          <a:prstGeom prst="rect">
            <a:avLst/>
          </a:prstGeom>
        </p:spPr>
        <p:txBody>
          <a:bodyPr/>
          <a:lstStyle>
            <a:lvl1pPr>
              <a:defRPr>
                <a:latin typeface="Leelawadee" panose="020B0502040204020203" pitchFamily="34" charset="-34"/>
                <a:cs typeface="Leelawadee" panose="020B0502040204020203" pitchFamily="34" charset="-34"/>
              </a:defRPr>
            </a:lvl1pPr>
            <a:lvl2pPr>
              <a:defRPr>
                <a:latin typeface="Leelawadee" panose="020B0502040204020203" pitchFamily="34" charset="-34"/>
                <a:cs typeface="Leelawadee" panose="020B0502040204020203" pitchFamily="34" charset="-34"/>
              </a:defRPr>
            </a:lvl2pPr>
            <a:lvl3pPr>
              <a:defRPr>
                <a:latin typeface="Leelawadee" panose="020B0502040204020203" pitchFamily="34" charset="-34"/>
                <a:cs typeface="Leelawadee" panose="020B0502040204020203" pitchFamily="34" charset="-34"/>
              </a:defRPr>
            </a:lvl3pPr>
            <a:lvl4pPr>
              <a:defRPr>
                <a:latin typeface="Leelawadee" panose="020B0502040204020203" pitchFamily="34" charset="-34"/>
                <a:cs typeface="Leelawadee" panose="020B0502040204020203" pitchFamily="34" charset="-34"/>
              </a:defRPr>
            </a:lvl4pPr>
            <a:lvl5pPr>
              <a:defRPr>
                <a:latin typeface="Leelawadee" panose="020B0502040204020203" pitchFamily="34" charset="-34"/>
                <a:cs typeface="Leelawadee" panose="020B0502040204020203" pitchFamily="34" charset="-34"/>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a:xfrm>
            <a:off x="10568515" y="6356317"/>
            <a:ext cx="561976" cy="365125"/>
          </a:xfrm>
        </p:spPr>
        <p:txBody>
          <a:bodyPr/>
          <a:lstStyle/>
          <a:p>
            <a:fld id="{802006FE-6571-4354-8775-F8708372C227}" type="slidenum">
              <a:rPr lang="de-DE" smtClean="0"/>
              <a:t>‹Nr.›</a:t>
            </a:fld>
            <a:endParaRPr lang="de-DE"/>
          </a:p>
        </p:txBody>
      </p:sp>
      <p:sp>
        <p:nvSpPr>
          <p:cNvPr id="8" name="Rechteck 7">
            <a:extLst>
              <a:ext uri="{FF2B5EF4-FFF2-40B4-BE49-F238E27FC236}">
                <a16:creationId xmlns:a16="http://schemas.microsoft.com/office/drawing/2014/main" id="{A12EBFAC-6912-48F7-B982-576F2B42615D}"/>
              </a:ext>
            </a:extLst>
          </p:cNvPr>
          <p:cNvSpPr/>
          <p:nvPr userDrawn="1"/>
        </p:nvSpPr>
        <p:spPr>
          <a:xfrm>
            <a:off x="0" y="0"/>
            <a:ext cx="12192000" cy="933450"/>
          </a:xfrm>
          <a:prstGeom prst="rect">
            <a:avLst/>
          </a:prstGeom>
          <a:solidFill>
            <a:srgbClr val="003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592687" y="188912"/>
            <a:ext cx="10199137" cy="492125"/>
          </a:xfrm>
          <a:prstGeom prst="rect">
            <a:avLst/>
          </a:prstGeom>
        </p:spPr>
        <p:txBody>
          <a:bodyPr/>
          <a:lstStyle>
            <a:lvl1pPr>
              <a:defRPr sz="2800">
                <a:solidFill>
                  <a:schemeClr val="bg1"/>
                </a:solidFill>
                <a:latin typeface="Leelawadee" panose="020B0502040204020203" pitchFamily="34" charset="-34"/>
                <a:cs typeface="Leelawadee" panose="020B0502040204020203" pitchFamily="34" charset="-34"/>
              </a:defRPr>
            </a:lvl1pPr>
          </a:lstStyle>
          <a:p>
            <a:endParaRPr lang="de-DE"/>
          </a:p>
        </p:txBody>
      </p:sp>
      <p:pic>
        <p:nvPicPr>
          <p:cNvPr id="13" name="Grafik 12">
            <a:extLst>
              <a:ext uri="{FF2B5EF4-FFF2-40B4-BE49-F238E27FC236}">
                <a16:creationId xmlns:a16="http://schemas.microsoft.com/office/drawing/2014/main" id="{652D1F51-7E4C-457E-A5E7-D98CB0C2ACF7}"/>
              </a:ext>
            </a:extLst>
          </p:cNvPr>
          <p:cNvPicPr>
            <a:picLocks noChangeAspect="1"/>
          </p:cNvPicPr>
          <p:nvPr userDrawn="1"/>
        </p:nvPicPr>
        <p:blipFill>
          <a:blip r:embed="rId2"/>
          <a:stretch>
            <a:fillRect/>
          </a:stretch>
        </p:blipFill>
        <p:spPr>
          <a:xfrm>
            <a:off x="91016" y="6387556"/>
            <a:ext cx="737660" cy="356112"/>
          </a:xfrm>
          <a:prstGeom prst="rect">
            <a:avLst/>
          </a:prstGeom>
        </p:spPr>
      </p:pic>
      <p:sp>
        <p:nvSpPr>
          <p:cNvPr id="10" name="Inhaltsplatzhalter 2">
            <a:extLst>
              <a:ext uri="{FF2B5EF4-FFF2-40B4-BE49-F238E27FC236}">
                <a16:creationId xmlns:a16="http://schemas.microsoft.com/office/drawing/2014/main" id="{72DEB7C8-9A0E-473E-A5D9-EBD6F61AFF6E}"/>
              </a:ext>
            </a:extLst>
          </p:cNvPr>
          <p:cNvSpPr>
            <a:spLocks noGrp="1"/>
          </p:cNvSpPr>
          <p:nvPr>
            <p:ph idx="13"/>
          </p:nvPr>
        </p:nvSpPr>
        <p:spPr>
          <a:xfrm>
            <a:off x="592687" y="929200"/>
            <a:ext cx="10199137" cy="449226"/>
          </a:xfrm>
          <a:prstGeom prst="rect">
            <a:avLst/>
          </a:prstGeom>
        </p:spPr>
        <p:txBody>
          <a:bodyPr/>
          <a:lstStyle>
            <a:lvl1pPr marL="0" indent="0">
              <a:buNone/>
              <a:defRPr>
                <a:solidFill>
                  <a:srgbClr val="1D5259"/>
                </a:solidFill>
                <a:latin typeface="Leelawadee" panose="020B0502040204020203" pitchFamily="34" charset="-34"/>
                <a:cs typeface="Leelawadee" panose="020B0502040204020203" pitchFamily="34" charset="-34"/>
              </a:defRPr>
            </a:lvl1pPr>
            <a:lvl2pPr>
              <a:defRPr>
                <a:latin typeface="Leelawadee" panose="020B0502040204020203" pitchFamily="34" charset="-34"/>
                <a:cs typeface="Leelawadee" panose="020B0502040204020203" pitchFamily="34" charset="-34"/>
              </a:defRPr>
            </a:lvl2pPr>
            <a:lvl3pPr>
              <a:defRPr>
                <a:latin typeface="Leelawadee" panose="020B0502040204020203" pitchFamily="34" charset="-34"/>
                <a:cs typeface="Leelawadee" panose="020B0502040204020203" pitchFamily="34" charset="-34"/>
              </a:defRPr>
            </a:lvl3pPr>
            <a:lvl4pPr>
              <a:defRPr>
                <a:latin typeface="Leelawadee" panose="020B0502040204020203" pitchFamily="34" charset="-34"/>
                <a:cs typeface="Leelawadee" panose="020B0502040204020203" pitchFamily="34" charset="-34"/>
              </a:defRPr>
            </a:lvl4pPr>
            <a:lvl5pPr>
              <a:defRPr>
                <a:latin typeface="Leelawadee" panose="020B0502040204020203" pitchFamily="34" charset="-34"/>
                <a:cs typeface="Leelawadee" panose="020B0502040204020203" pitchFamily="34" charset="-34"/>
              </a:defRPr>
            </a:lvl5pPr>
          </a:lstStyle>
          <a:p>
            <a:pPr lvl="0"/>
            <a:endParaRPr lang="de-DE"/>
          </a:p>
        </p:txBody>
      </p:sp>
      <p:sp>
        <p:nvSpPr>
          <p:cNvPr id="9" name="Inhaltsplatzhalter 2">
            <a:extLst>
              <a:ext uri="{FF2B5EF4-FFF2-40B4-BE49-F238E27FC236}">
                <a16:creationId xmlns:a16="http://schemas.microsoft.com/office/drawing/2014/main" id="{861163F9-37B4-465C-921A-22CC72FBF16D}"/>
              </a:ext>
            </a:extLst>
          </p:cNvPr>
          <p:cNvSpPr>
            <a:spLocks noGrp="1"/>
          </p:cNvSpPr>
          <p:nvPr>
            <p:ph idx="14"/>
          </p:nvPr>
        </p:nvSpPr>
        <p:spPr>
          <a:xfrm>
            <a:off x="609600" y="1626589"/>
            <a:ext cx="5054600" cy="4477348"/>
          </a:xfrm>
          <a:prstGeom prst="rect">
            <a:avLst/>
          </a:prstGeom>
        </p:spPr>
        <p:txBody>
          <a:bodyPr/>
          <a:lstStyle>
            <a:lvl1pPr>
              <a:defRPr>
                <a:latin typeface="Leelawadee" panose="020B0502040204020203" pitchFamily="34" charset="-34"/>
                <a:cs typeface="Leelawadee" panose="020B0502040204020203" pitchFamily="34" charset="-34"/>
              </a:defRPr>
            </a:lvl1pPr>
            <a:lvl2pPr>
              <a:defRPr>
                <a:latin typeface="Leelawadee" panose="020B0502040204020203" pitchFamily="34" charset="-34"/>
                <a:cs typeface="Leelawadee" panose="020B0502040204020203" pitchFamily="34" charset="-34"/>
              </a:defRPr>
            </a:lvl2pPr>
            <a:lvl3pPr>
              <a:defRPr>
                <a:latin typeface="Leelawadee" panose="020B0502040204020203" pitchFamily="34" charset="-34"/>
                <a:cs typeface="Leelawadee" panose="020B0502040204020203" pitchFamily="34" charset="-34"/>
              </a:defRPr>
            </a:lvl3pPr>
            <a:lvl4pPr>
              <a:defRPr>
                <a:latin typeface="Leelawadee" panose="020B0502040204020203" pitchFamily="34" charset="-34"/>
                <a:cs typeface="Leelawadee" panose="020B0502040204020203" pitchFamily="34" charset="-34"/>
              </a:defRPr>
            </a:lvl4pPr>
            <a:lvl5pPr>
              <a:defRPr>
                <a:latin typeface="Leelawadee" panose="020B0502040204020203" pitchFamily="34" charset="-34"/>
                <a:cs typeface="Leelawadee" panose="020B0502040204020203" pitchFamily="34" charset="-34"/>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11" name="Grafik 10">
            <a:extLst>
              <a:ext uri="{FF2B5EF4-FFF2-40B4-BE49-F238E27FC236}">
                <a16:creationId xmlns:a16="http://schemas.microsoft.com/office/drawing/2014/main" id="{1B27BFAB-F775-4215-A86C-B2A19860B89E}"/>
              </a:ext>
            </a:extLst>
          </p:cNvPr>
          <p:cNvPicPr>
            <a:picLocks noChangeAspect="1"/>
          </p:cNvPicPr>
          <p:nvPr userDrawn="1"/>
        </p:nvPicPr>
        <p:blipFill>
          <a:blip r:embed="rId3"/>
          <a:stretch>
            <a:fillRect/>
          </a:stretch>
        </p:blipFill>
        <p:spPr>
          <a:xfrm>
            <a:off x="10767440" y="5530720"/>
            <a:ext cx="1674048" cy="2069784"/>
          </a:xfrm>
          <a:prstGeom prst="rect">
            <a:avLst/>
          </a:prstGeom>
        </p:spPr>
      </p:pic>
    </p:spTree>
    <p:extLst>
      <p:ext uri="{BB962C8B-B14F-4D97-AF65-F5344CB8AC3E}">
        <p14:creationId xmlns:p14="http://schemas.microsoft.com/office/powerpoint/2010/main" val="359670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324600" y="1514984"/>
            <a:ext cx="5029200" cy="4588953"/>
          </a:xfrm>
          <a:prstGeom prst="rect">
            <a:avLst/>
          </a:prstGeom>
        </p:spPr>
        <p:txBody>
          <a:bodyPr/>
          <a:lstStyle>
            <a:lvl1pPr>
              <a:defRPr>
                <a:latin typeface="Leelawadee" panose="020B0502040204020203" pitchFamily="34" charset="-34"/>
                <a:cs typeface="Leelawadee" panose="020B0502040204020203" pitchFamily="34" charset="-34"/>
              </a:defRPr>
            </a:lvl1pPr>
            <a:lvl2pPr>
              <a:defRPr>
                <a:latin typeface="Leelawadee" panose="020B0502040204020203" pitchFamily="34" charset="-34"/>
                <a:cs typeface="Leelawadee" panose="020B0502040204020203" pitchFamily="34" charset="-34"/>
              </a:defRPr>
            </a:lvl2pPr>
            <a:lvl3pPr>
              <a:defRPr>
                <a:latin typeface="Leelawadee" panose="020B0502040204020203" pitchFamily="34" charset="-34"/>
                <a:cs typeface="Leelawadee" panose="020B0502040204020203" pitchFamily="34" charset="-34"/>
              </a:defRPr>
            </a:lvl3pPr>
            <a:lvl4pPr>
              <a:defRPr>
                <a:latin typeface="Leelawadee" panose="020B0502040204020203" pitchFamily="34" charset="-34"/>
                <a:cs typeface="Leelawadee" panose="020B0502040204020203" pitchFamily="34" charset="-34"/>
              </a:defRPr>
            </a:lvl4pPr>
            <a:lvl5pPr>
              <a:defRPr>
                <a:latin typeface="Leelawadee" panose="020B0502040204020203" pitchFamily="34" charset="-34"/>
                <a:cs typeface="Leelawadee" panose="020B0502040204020203" pitchFamily="34" charset="-34"/>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a:xfrm>
            <a:off x="10568515" y="6356317"/>
            <a:ext cx="561976" cy="365125"/>
          </a:xfrm>
        </p:spPr>
        <p:txBody>
          <a:bodyPr/>
          <a:lstStyle/>
          <a:p>
            <a:fld id="{802006FE-6571-4354-8775-F8708372C227}" type="slidenum">
              <a:rPr lang="de-DE" smtClean="0"/>
              <a:t>‹Nr.›</a:t>
            </a:fld>
            <a:endParaRPr lang="de-DE"/>
          </a:p>
        </p:txBody>
      </p:sp>
      <p:sp>
        <p:nvSpPr>
          <p:cNvPr id="8" name="Rechteck 7">
            <a:extLst>
              <a:ext uri="{FF2B5EF4-FFF2-40B4-BE49-F238E27FC236}">
                <a16:creationId xmlns:a16="http://schemas.microsoft.com/office/drawing/2014/main" id="{A12EBFAC-6912-48F7-B982-576F2B42615D}"/>
              </a:ext>
            </a:extLst>
          </p:cNvPr>
          <p:cNvSpPr/>
          <p:nvPr userDrawn="1"/>
        </p:nvSpPr>
        <p:spPr>
          <a:xfrm>
            <a:off x="0" y="0"/>
            <a:ext cx="12192000" cy="933450"/>
          </a:xfrm>
          <a:prstGeom prst="rect">
            <a:avLst/>
          </a:prstGeom>
          <a:solidFill>
            <a:srgbClr val="003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592687" y="188912"/>
            <a:ext cx="10199137" cy="492125"/>
          </a:xfrm>
          <a:prstGeom prst="rect">
            <a:avLst/>
          </a:prstGeom>
        </p:spPr>
        <p:txBody>
          <a:bodyPr/>
          <a:lstStyle>
            <a:lvl1pPr>
              <a:defRPr sz="2800">
                <a:solidFill>
                  <a:schemeClr val="bg1"/>
                </a:solidFill>
                <a:latin typeface="Leelawadee" panose="020B0502040204020203" pitchFamily="34" charset="-34"/>
                <a:cs typeface="Leelawadee" panose="020B0502040204020203" pitchFamily="34" charset="-34"/>
              </a:defRPr>
            </a:lvl1pPr>
          </a:lstStyle>
          <a:p>
            <a:endParaRPr lang="de-DE"/>
          </a:p>
        </p:txBody>
      </p:sp>
      <p:pic>
        <p:nvPicPr>
          <p:cNvPr id="13" name="Grafik 12">
            <a:extLst>
              <a:ext uri="{FF2B5EF4-FFF2-40B4-BE49-F238E27FC236}">
                <a16:creationId xmlns:a16="http://schemas.microsoft.com/office/drawing/2014/main" id="{652D1F51-7E4C-457E-A5E7-D98CB0C2ACF7}"/>
              </a:ext>
            </a:extLst>
          </p:cNvPr>
          <p:cNvPicPr>
            <a:picLocks noChangeAspect="1"/>
          </p:cNvPicPr>
          <p:nvPr userDrawn="1"/>
        </p:nvPicPr>
        <p:blipFill>
          <a:blip r:embed="rId2"/>
          <a:stretch>
            <a:fillRect/>
          </a:stretch>
        </p:blipFill>
        <p:spPr>
          <a:xfrm>
            <a:off x="91016" y="6387556"/>
            <a:ext cx="737660" cy="356112"/>
          </a:xfrm>
          <a:prstGeom prst="rect">
            <a:avLst/>
          </a:prstGeom>
        </p:spPr>
      </p:pic>
      <p:sp>
        <p:nvSpPr>
          <p:cNvPr id="9" name="Titel 1">
            <a:extLst>
              <a:ext uri="{FF2B5EF4-FFF2-40B4-BE49-F238E27FC236}">
                <a16:creationId xmlns:a16="http://schemas.microsoft.com/office/drawing/2014/main" id="{79BF083B-7B0B-46A6-AE05-A34F2172B458}"/>
              </a:ext>
            </a:extLst>
          </p:cNvPr>
          <p:cNvSpPr txBox="1">
            <a:spLocks/>
          </p:cNvSpPr>
          <p:nvPr userDrawn="1"/>
        </p:nvSpPr>
        <p:spPr>
          <a:xfrm>
            <a:off x="592686" y="939767"/>
            <a:ext cx="10199137" cy="492125"/>
          </a:xfrm>
          <a:prstGeom prst="rect">
            <a:avLst/>
          </a:prstGeom>
        </p:spPr>
        <p:txBody>
          <a:bodyPr/>
          <a:lstStyle>
            <a:lvl1pPr algn="l" defTabSz="914400" rtl="0" eaLnBrk="1" latinLnBrk="0" hangingPunct="1">
              <a:lnSpc>
                <a:spcPct val="90000"/>
              </a:lnSpc>
              <a:spcBef>
                <a:spcPct val="0"/>
              </a:spcBef>
              <a:buNone/>
              <a:defRPr sz="2800" kern="1200">
                <a:solidFill>
                  <a:schemeClr val="bg1"/>
                </a:solidFill>
                <a:latin typeface="Leelawadee" panose="020B0502040204020203" pitchFamily="34" charset="-34"/>
                <a:ea typeface="+mj-ea"/>
                <a:cs typeface="Leelawadee" panose="020B0502040204020203" pitchFamily="34" charset="-34"/>
              </a:defRPr>
            </a:lvl1pPr>
          </a:lstStyle>
          <a:p>
            <a:r>
              <a:rPr lang="de-DE">
                <a:solidFill>
                  <a:srgbClr val="1D5259"/>
                </a:solidFill>
              </a:rPr>
              <a:t>Header nr.2</a:t>
            </a:r>
          </a:p>
        </p:txBody>
      </p:sp>
      <p:sp>
        <p:nvSpPr>
          <p:cNvPr id="10" name="Inhaltsplatzhalter 2">
            <a:extLst>
              <a:ext uri="{FF2B5EF4-FFF2-40B4-BE49-F238E27FC236}">
                <a16:creationId xmlns:a16="http://schemas.microsoft.com/office/drawing/2014/main" id="{76B01320-0F81-413C-9F49-78F698FFB4F5}"/>
              </a:ext>
            </a:extLst>
          </p:cNvPr>
          <p:cNvSpPr>
            <a:spLocks noGrp="1"/>
          </p:cNvSpPr>
          <p:nvPr>
            <p:ph idx="13"/>
          </p:nvPr>
        </p:nvSpPr>
        <p:spPr>
          <a:xfrm>
            <a:off x="592687" y="1514984"/>
            <a:ext cx="5029200" cy="4588953"/>
          </a:xfrm>
          <a:prstGeom prst="rect">
            <a:avLst/>
          </a:prstGeom>
        </p:spPr>
        <p:txBody>
          <a:bodyPr/>
          <a:lstStyle>
            <a:lvl1pPr>
              <a:defRPr>
                <a:latin typeface="Leelawadee" panose="020B0502040204020203" pitchFamily="34" charset="-34"/>
                <a:cs typeface="Leelawadee" panose="020B0502040204020203" pitchFamily="34" charset="-34"/>
              </a:defRPr>
            </a:lvl1pPr>
            <a:lvl2pPr>
              <a:defRPr>
                <a:latin typeface="Leelawadee" panose="020B0502040204020203" pitchFamily="34" charset="-34"/>
                <a:cs typeface="Leelawadee" panose="020B0502040204020203" pitchFamily="34" charset="-34"/>
              </a:defRPr>
            </a:lvl2pPr>
            <a:lvl3pPr>
              <a:defRPr>
                <a:latin typeface="Leelawadee" panose="020B0502040204020203" pitchFamily="34" charset="-34"/>
                <a:cs typeface="Leelawadee" panose="020B0502040204020203" pitchFamily="34" charset="-34"/>
              </a:defRPr>
            </a:lvl3pPr>
            <a:lvl4pPr>
              <a:defRPr>
                <a:latin typeface="Leelawadee" panose="020B0502040204020203" pitchFamily="34" charset="-34"/>
                <a:cs typeface="Leelawadee" panose="020B0502040204020203" pitchFamily="34" charset="-34"/>
              </a:defRPr>
            </a:lvl4pPr>
            <a:lvl5pPr>
              <a:defRPr>
                <a:latin typeface="Leelawadee" panose="020B0502040204020203" pitchFamily="34" charset="-34"/>
                <a:cs typeface="Leelawadee" panose="020B0502040204020203" pitchFamily="34" charset="-34"/>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11" name="Grafik 10">
            <a:extLst>
              <a:ext uri="{FF2B5EF4-FFF2-40B4-BE49-F238E27FC236}">
                <a16:creationId xmlns:a16="http://schemas.microsoft.com/office/drawing/2014/main" id="{211A3C52-53B3-4429-AF72-88DCD3CB5330}"/>
              </a:ext>
            </a:extLst>
          </p:cNvPr>
          <p:cNvPicPr>
            <a:picLocks noChangeAspect="1"/>
          </p:cNvPicPr>
          <p:nvPr userDrawn="1"/>
        </p:nvPicPr>
        <p:blipFill>
          <a:blip r:embed="rId3"/>
          <a:stretch>
            <a:fillRect/>
          </a:stretch>
        </p:blipFill>
        <p:spPr>
          <a:xfrm>
            <a:off x="10767440" y="5530720"/>
            <a:ext cx="1674048" cy="2069784"/>
          </a:xfrm>
          <a:prstGeom prst="rect">
            <a:avLst/>
          </a:prstGeom>
        </p:spPr>
      </p:pic>
    </p:spTree>
    <p:extLst>
      <p:ext uri="{BB962C8B-B14F-4D97-AF65-F5344CB8AC3E}">
        <p14:creationId xmlns:p14="http://schemas.microsoft.com/office/powerpoint/2010/main" val="231544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A12EBFAC-6912-48F7-B982-576F2B42615D}"/>
              </a:ext>
            </a:extLst>
          </p:cNvPr>
          <p:cNvSpPr/>
          <p:nvPr userDrawn="1"/>
        </p:nvSpPr>
        <p:spPr>
          <a:xfrm>
            <a:off x="0" y="0"/>
            <a:ext cx="12192000" cy="6858000"/>
          </a:xfrm>
          <a:prstGeom prst="rect">
            <a:avLst/>
          </a:prstGeom>
          <a:solidFill>
            <a:srgbClr val="003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Inhaltsplatzhalter 2"/>
          <p:cNvSpPr>
            <a:spLocks noGrp="1"/>
          </p:cNvSpPr>
          <p:nvPr>
            <p:ph idx="1"/>
          </p:nvPr>
        </p:nvSpPr>
        <p:spPr>
          <a:xfrm>
            <a:off x="609600" y="1122362"/>
            <a:ext cx="3467100" cy="4981575"/>
          </a:xfrm>
          <a:prstGeom prst="rect">
            <a:avLst/>
          </a:prstGeom>
        </p:spPr>
        <p:txBody>
          <a:bodyPr/>
          <a:lstStyle>
            <a:lvl1pPr>
              <a:defRPr>
                <a:solidFill>
                  <a:schemeClr val="bg1"/>
                </a:solidFill>
                <a:latin typeface="Leelawadee" panose="020B0502040204020203" pitchFamily="34" charset="-34"/>
                <a:cs typeface="Leelawadee" panose="020B0502040204020203" pitchFamily="34" charset="-34"/>
              </a:defRPr>
            </a:lvl1pPr>
            <a:lvl2pPr>
              <a:defRPr>
                <a:solidFill>
                  <a:schemeClr val="bg1"/>
                </a:solidFill>
                <a:latin typeface="Leelawadee" panose="020B0502040204020203" pitchFamily="34" charset="-34"/>
                <a:cs typeface="Leelawadee" panose="020B0502040204020203" pitchFamily="34" charset="-34"/>
              </a:defRPr>
            </a:lvl2pPr>
            <a:lvl3pPr>
              <a:defRPr>
                <a:solidFill>
                  <a:schemeClr val="bg1"/>
                </a:solidFill>
                <a:latin typeface="Leelawadee" panose="020B0502040204020203" pitchFamily="34" charset="-34"/>
                <a:cs typeface="Leelawadee" panose="020B0502040204020203" pitchFamily="34" charset="-34"/>
              </a:defRPr>
            </a:lvl3pPr>
            <a:lvl4pPr>
              <a:defRPr>
                <a:solidFill>
                  <a:schemeClr val="bg1"/>
                </a:solidFill>
                <a:latin typeface="Leelawadee" panose="020B0502040204020203" pitchFamily="34" charset="-34"/>
                <a:cs typeface="Leelawadee" panose="020B0502040204020203" pitchFamily="34" charset="-34"/>
              </a:defRPr>
            </a:lvl4pPr>
            <a:lvl5pPr>
              <a:defRPr>
                <a:solidFill>
                  <a:schemeClr val="bg1"/>
                </a:solidFill>
                <a:latin typeface="Leelawadee" panose="020B0502040204020203" pitchFamily="34" charset="-34"/>
                <a:cs typeface="Leelawadee" panose="020B0502040204020203" pitchFamily="34" charset="-34"/>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2" name="Titel 1"/>
          <p:cNvSpPr>
            <a:spLocks noGrp="1"/>
          </p:cNvSpPr>
          <p:nvPr>
            <p:ph type="title"/>
          </p:nvPr>
        </p:nvSpPr>
        <p:spPr>
          <a:xfrm>
            <a:off x="592687" y="188912"/>
            <a:ext cx="10744200" cy="492125"/>
          </a:xfrm>
          <a:prstGeom prst="rect">
            <a:avLst/>
          </a:prstGeom>
        </p:spPr>
        <p:txBody>
          <a:bodyPr/>
          <a:lstStyle>
            <a:lvl1pPr algn="ctr">
              <a:defRPr sz="2800">
                <a:solidFill>
                  <a:schemeClr val="bg1"/>
                </a:solidFill>
                <a:latin typeface="Leelawadee" panose="020B0502040204020203" pitchFamily="34" charset="-34"/>
                <a:cs typeface="Leelawadee" panose="020B0502040204020203" pitchFamily="34" charset="-34"/>
              </a:defRPr>
            </a:lvl1pPr>
          </a:lstStyle>
          <a:p>
            <a:r>
              <a:rPr lang="de-DE"/>
              <a:t>Titelmasterformat durch Klicken bearbeiten</a:t>
            </a:r>
          </a:p>
        </p:txBody>
      </p:sp>
      <p:sp>
        <p:nvSpPr>
          <p:cNvPr id="7" name="Inhaltsplatzhalter 2">
            <a:extLst>
              <a:ext uri="{FF2B5EF4-FFF2-40B4-BE49-F238E27FC236}">
                <a16:creationId xmlns:a16="http://schemas.microsoft.com/office/drawing/2014/main" id="{A5FE8525-613F-4466-8F23-E5D006C71B6A}"/>
              </a:ext>
            </a:extLst>
          </p:cNvPr>
          <p:cNvSpPr>
            <a:spLocks noGrp="1"/>
          </p:cNvSpPr>
          <p:nvPr>
            <p:ph idx="13"/>
          </p:nvPr>
        </p:nvSpPr>
        <p:spPr>
          <a:xfrm>
            <a:off x="4591050" y="1122361"/>
            <a:ext cx="3467100" cy="4981575"/>
          </a:xfrm>
          <a:prstGeom prst="rect">
            <a:avLst/>
          </a:prstGeom>
        </p:spPr>
        <p:txBody>
          <a:bodyPr/>
          <a:lstStyle>
            <a:lvl1pPr>
              <a:defRPr>
                <a:solidFill>
                  <a:schemeClr val="bg1"/>
                </a:solidFill>
                <a:latin typeface="Leelawadee" panose="020B0502040204020203" pitchFamily="34" charset="-34"/>
                <a:cs typeface="Leelawadee" panose="020B0502040204020203" pitchFamily="34" charset="-34"/>
              </a:defRPr>
            </a:lvl1pPr>
            <a:lvl2pPr>
              <a:defRPr>
                <a:solidFill>
                  <a:schemeClr val="bg1"/>
                </a:solidFill>
                <a:latin typeface="Leelawadee" panose="020B0502040204020203" pitchFamily="34" charset="-34"/>
                <a:cs typeface="Leelawadee" panose="020B0502040204020203" pitchFamily="34" charset="-34"/>
              </a:defRPr>
            </a:lvl2pPr>
            <a:lvl3pPr>
              <a:defRPr>
                <a:solidFill>
                  <a:schemeClr val="bg1"/>
                </a:solidFill>
                <a:latin typeface="Leelawadee" panose="020B0502040204020203" pitchFamily="34" charset="-34"/>
                <a:cs typeface="Leelawadee" panose="020B0502040204020203" pitchFamily="34" charset="-34"/>
              </a:defRPr>
            </a:lvl3pPr>
            <a:lvl4pPr>
              <a:defRPr>
                <a:solidFill>
                  <a:schemeClr val="bg1"/>
                </a:solidFill>
                <a:latin typeface="Leelawadee" panose="020B0502040204020203" pitchFamily="34" charset="-34"/>
                <a:cs typeface="Leelawadee" panose="020B0502040204020203" pitchFamily="34" charset="-34"/>
              </a:defRPr>
            </a:lvl4pPr>
            <a:lvl5pPr>
              <a:defRPr>
                <a:solidFill>
                  <a:schemeClr val="bg1"/>
                </a:solidFill>
                <a:latin typeface="Leelawadee" panose="020B0502040204020203" pitchFamily="34" charset="-34"/>
                <a:cs typeface="Leelawadee" panose="020B0502040204020203" pitchFamily="34" charset="-34"/>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9" name="Inhaltsplatzhalter 2">
            <a:extLst>
              <a:ext uri="{FF2B5EF4-FFF2-40B4-BE49-F238E27FC236}">
                <a16:creationId xmlns:a16="http://schemas.microsoft.com/office/drawing/2014/main" id="{5F542933-BDD0-4976-A630-4568A93BDA3E}"/>
              </a:ext>
            </a:extLst>
          </p:cNvPr>
          <p:cNvSpPr>
            <a:spLocks noGrp="1"/>
          </p:cNvSpPr>
          <p:nvPr>
            <p:ph idx="14"/>
          </p:nvPr>
        </p:nvSpPr>
        <p:spPr>
          <a:xfrm>
            <a:off x="8543925" y="1122360"/>
            <a:ext cx="3467100" cy="4981575"/>
          </a:xfrm>
          <a:prstGeom prst="rect">
            <a:avLst/>
          </a:prstGeom>
        </p:spPr>
        <p:txBody>
          <a:bodyPr/>
          <a:lstStyle>
            <a:lvl1pPr>
              <a:defRPr>
                <a:solidFill>
                  <a:schemeClr val="bg1"/>
                </a:solidFill>
                <a:latin typeface="Leelawadee" panose="020B0502040204020203" pitchFamily="34" charset="-34"/>
                <a:cs typeface="Leelawadee" panose="020B0502040204020203" pitchFamily="34" charset="-34"/>
              </a:defRPr>
            </a:lvl1pPr>
            <a:lvl2pPr>
              <a:defRPr>
                <a:solidFill>
                  <a:schemeClr val="bg1"/>
                </a:solidFill>
                <a:latin typeface="Leelawadee" panose="020B0502040204020203" pitchFamily="34" charset="-34"/>
                <a:cs typeface="Leelawadee" panose="020B0502040204020203" pitchFamily="34" charset="-34"/>
              </a:defRPr>
            </a:lvl2pPr>
            <a:lvl3pPr>
              <a:defRPr>
                <a:solidFill>
                  <a:schemeClr val="bg1"/>
                </a:solidFill>
                <a:latin typeface="Leelawadee" panose="020B0502040204020203" pitchFamily="34" charset="-34"/>
                <a:cs typeface="Leelawadee" panose="020B0502040204020203" pitchFamily="34" charset="-34"/>
              </a:defRPr>
            </a:lvl3pPr>
            <a:lvl4pPr>
              <a:defRPr>
                <a:solidFill>
                  <a:schemeClr val="bg1"/>
                </a:solidFill>
                <a:latin typeface="Leelawadee" panose="020B0502040204020203" pitchFamily="34" charset="-34"/>
                <a:cs typeface="Leelawadee" panose="020B0502040204020203" pitchFamily="34" charset="-34"/>
              </a:defRPr>
            </a:lvl4pPr>
            <a:lvl5pPr>
              <a:defRPr>
                <a:solidFill>
                  <a:schemeClr val="bg1"/>
                </a:solidFill>
                <a:latin typeface="Leelawadee" panose="020B0502040204020203" pitchFamily="34" charset="-34"/>
                <a:cs typeface="Leelawadee" panose="020B0502040204020203" pitchFamily="34" charset="-34"/>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4" name="Foliennummernplatzhalter 5">
            <a:extLst>
              <a:ext uri="{FF2B5EF4-FFF2-40B4-BE49-F238E27FC236}">
                <a16:creationId xmlns:a16="http://schemas.microsoft.com/office/drawing/2014/main" id="{2A6D10D1-973D-47B1-9E80-8866F4FBEBF4}"/>
              </a:ext>
            </a:extLst>
          </p:cNvPr>
          <p:cNvSpPr>
            <a:spLocks noGrp="1"/>
          </p:cNvSpPr>
          <p:nvPr>
            <p:ph type="sldNum" sz="quarter" idx="12"/>
          </p:nvPr>
        </p:nvSpPr>
        <p:spPr>
          <a:xfrm>
            <a:off x="10568515" y="6356317"/>
            <a:ext cx="561976" cy="365125"/>
          </a:xfrm>
        </p:spPr>
        <p:txBody>
          <a:bodyPr/>
          <a:lstStyle/>
          <a:p>
            <a:fld id="{802006FE-6571-4354-8775-F8708372C227}" type="slidenum">
              <a:rPr lang="de-DE" smtClean="0"/>
              <a:t>‹Nr.›</a:t>
            </a:fld>
            <a:endParaRPr lang="de-DE"/>
          </a:p>
        </p:txBody>
      </p:sp>
      <p:sp>
        <p:nvSpPr>
          <p:cNvPr id="15" name="Textfeld 14">
            <a:extLst>
              <a:ext uri="{FF2B5EF4-FFF2-40B4-BE49-F238E27FC236}">
                <a16:creationId xmlns:a16="http://schemas.microsoft.com/office/drawing/2014/main" id="{E17327D5-561F-4648-9876-70E6E9B014A7}"/>
              </a:ext>
            </a:extLst>
          </p:cNvPr>
          <p:cNvSpPr txBox="1"/>
          <p:nvPr userDrawn="1"/>
        </p:nvSpPr>
        <p:spPr>
          <a:xfrm>
            <a:off x="11130491" y="6273225"/>
            <a:ext cx="997389" cy="584775"/>
          </a:xfrm>
          <a:prstGeom prst="rect">
            <a:avLst/>
          </a:prstGeom>
          <a:noFill/>
        </p:spPr>
        <p:txBody>
          <a:bodyPr wrap="none" rtlCol="0">
            <a:spAutoFit/>
          </a:bodyPr>
          <a:lstStyle/>
          <a:p>
            <a:r>
              <a:rPr lang="de-DE" sz="3200" b="1" dirty="0">
                <a:solidFill>
                  <a:srgbClr val="EB6513"/>
                </a:solidFill>
              </a:rPr>
              <a:t>MSH</a:t>
            </a:r>
          </a:p>
        </p:txBody>
      </p:sp>
      <p:pic>
        <p:nvPicPr>
          <p:cNvPr id="5" name="Grafik 4">
            <a:extLst>
              <a:ext uri="{FF2B5EF4-FFF2-40B4-BE49-F238E27FC236}">
                <a16:creationId xmlns:a16="http://schemas.microsoft.com/office/drawing/2014/main" id="{43C23AD9-B9A4-4A07-AB9A-E8A423D9298D}"/>
              </a:ext>
            </a:extLst>
          </p:cNvPr>
          <p:cNvPicPr>
            <a:picLocks noChangeAspect="1"/>
          </p:cNvPicPr>
          <p:nvPr userDrawn="1"/>
        </p:nvPicPr>
        <p:blipFill>
          <a:blip r:embed="rId2"/>
          <a:stretch>
            <a:fillRect/>
          </a:stretch>
        </p:blipFill>
        <p:spPr>
          <a:xfrm>
            <a:off x="0" y="6454230"/>
            <a:ext cx="828676" cy="400051"/>
          </a:xfrm>
          <a:prstGeom prst="rect">
            <a:avLst/>
          </a:prstGeom>
        </p:spPr>
      </p:pic>
    </p:spTree>
    <p:extLst>
      <p:ext uri="{BB962C8B-B14F-4D97-AF65-F5344CB8AC3E}">
        <p14:creationId xmlns:p14="http://schemas.microsoft.com/office/powerpoint/2010/main" val="121028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a:prstGeom prst="rect">
            <a:avLst/>
          </a:prstGeo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19.11.2021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19.11.2021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a:prstGeom prst="rect">
            <a:avLst/>
          </a:prstGeo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19.11.2021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02408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19.11.2021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63" r:id="rId3"/>
    <p:sldLayoutId id="2147483665" r:id="rId4"/>
    <p:sldLayoutId id="2147483664"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svg"/><Relationship Id="rId4" Type="http://schemas.openxmlformats.org/officeDocument/2006/relationships/image" Target="../media/image8.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hyperlink" Target="https://thenounproject.com/search/?q=Benefits&amp;i=2134946" TargetMode="External"/><Relationship Id="rId13" Type="http://schemas.openxmlformats.org/officeDocument/2006/relationships/image" Target="../media/image8.svg"/><Relationship Id="rId18" Type="http://schemas.openxmlformats.org/officeDocument/2006/relationships/image" Target="../media/image5.png"/><Relationship Id="rId3" Type="http://schemas.openxmlformats.org/officeDocument/2006/relationships/hyperlink" Target="https://thenounproject.com/search/?q=goal&amp;i=4200418" TargetMode="External"/><Relationship Id="rId7" Type="http://schemas.openxmlformats.org/officeDocument/2006/relationships/hyperlink" Target="https://thenounproject.com/search/?q=Measures&amp;i=2360769" TargetMode="External"/><Relationship Id="rId12" Type="http://schemas.openxmlformats.org/officeDocument/2006/relationships/image" Target="../media/image7.png"/><Relationship Id="rId17" Type="http://schemas.openxmlformats.org/officeDocument/2006/relationships/image" Target="../media/image15.svg"/><Relationship Id="rId2" Type="http://schemas.openxmlformats.org/officeDocument/2006/relationships/hyperlink" Target="https://thenounproject.com/search/?q=start&amp;i=3325158" TargetMode="Externa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www.statsmodels.org/stable/_images/statsmodels-logo-v2-horizontal.svg" TargetMode="External"/><Relationship Id="rId11" Type="http://schemas.openxmlformats.org/officeDocument/2006/relationships/image" Target="../media/image11.png"/><Relationship Id="rId5" Type="http://schemas.openxmlformats.org/officeDocument/2006/relationships/hyperlink" Target="https://jupyter.org/" TargetMode="External"/><Relationship Id="rId15" Type="http://schemas.openxmlformats.org/officeDocument/2006/relationships/image" Target="../media/image13.svg"/><Relationship Id="rId10" Type="http://schemas.openxmlformats.org/officeDocument/2006/relationships/image" Target="../media/image4.png"/><Relationship Id="rId19" Type="http://schemas.openxmlformats.org/officeDocument/2006/relationships/image" Target="../media/image6.png"/><Relationship Id="rId4" Type="http://schemas.openxmlformats.org/officeDocument/2006/relationships/hyperlink" Target="https://thenounproject.com/search/?q=csv&amp;i=664743" TargetMode="External"/><Relationship Id="rId9" Type="http://schemas.openxmlformats.org/officeDocument/2006/relationships/image" Target="../media/image9.png"/><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de-de/azure/architecture/data-science-process/lifecycle" TargetMode="External"/><Relationship Id="rId2" Type="http://schemas.openxmlformats.org/officeDocument/2006/relationships/hyperlink" Target="https://docs.microsoft.com/de-de/azure/architecture/data-science-process/overview" TargetMode="External"/><Relationship Id="rId1" Type="http://schemas.openxmlformats.org/officeDocument/2006/relationships/slideLayout" Target="../slideLayouts/slideLayout2.xml"/><Relationship Id="rId5" Type="http://schemas.openxmlformats.org/officeDocument/2006/relationships/hyperlink" Target="https://www.drk-berlin.de/" TargetMode="External"/><Relationship Id="rId4" Type="http://schemas.openxmlformats.org/officeDocument/2006/relationships/hyperlink" Target="https://github.com/Azure/Microsoft-TDSP/blob/master/Docs/roles-tasks.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8DDA03B-976C-49C0-8432-D59B404A5845}"/>
              </a:ext>
            </a:extLst>
          </p:cNvPr>
          <p:cNvSpPr txBox="1"/>
          <p:nvPr/>
        </p:nvSpPr>
        <p:spPr>
          <a:xfrm>
            <a:off x="1926522" y="4367438"/>
            <a:ext cx="10265478" cy="2246769"/>
          </a:xfrm>
          <a:prstGeom prst="rect">
            <a:avLst/>
          </a:prstGeom>
          <a:noFill/>
        </p:spPr>
        <p:txBody>
          <a:bodyPr wrap="square" rtlCol="0">
            <a:spAutoFit/>
          </a:bodyPr>
          <a:lstStyle/>
          <a:p>
            <a:r>
              <a:rPr lang="en-US" sz="3200" dirty="0">
                <a:solidFill>
                  <a:schemeClr val="bg1"/>
                </a:solidFill>
              </a:rPr>
              <a:t>Case Study Model Engineering</a:t>
            </a:r>
          </a:p>
          <a:p>
            <a:r>
              <a:rPr lang="en-US" sz="2400" dirty="0">
                <a:solidFill>
                  <a:schemeClr val="bg1"/>
                </a:solidFill>
              </a:rPr>
              <a:t>Business understanding &amp; Methodology</a:t>
            </a:r>
          </a:p>
          <a:p>
            <a:r>
              <a:rPr lang="en-US" sz="2400" dirty="0">
                <a:solidFill>
                  <a:schemeClr val="bg1"/>
                </a:solidFill>
              </a:rPr>
              <a:t>Automation of Standby Duty Planning for Rescue Drivers via a Forecasting Model</a:t>
            </a:r>
          </a:p>
          <a:p>
            <a:endParaRPr lang="en-US" sz="2000" dirty="0">
              <a:solidFill>
                <a:srgbClr val="EB6513"/>
              </a:solidFill>
            </a:endParaRPr>
          </a:p>
          <a:p>
            <a:r>
              <a:rPr lang="en-US" sz="2000" dirty="0">
                <a:solidFill>
                  <a:srgbClr val="EB6513"/>
                </a:solidFill>
              </a:rPr>
              <a:t>Niels Humbeck (Data Scientist)</a:t>
            </a:r>
          </a:p>
          <a:p>
            <a:r>
              <a:rPr lang="en-US" sz="2000" dirty="0">
                <a:solidFill>
                  <a:srgbClr val="EB6513"/>
                </a:solidFill>
              </a:rPr>
              <a:t>18.11.2021 Köln</a:t>
            </a:r>
          </a:p>
        </p:txBody>
      </p:sp>
      <p:pic>
        <p:nvPicPr>
          <p:cNvPr id="5" name="Grafik 4">
            <a:extLst>
              <a:ext uri="{FF2B5EF4-FFF2-40B4-BE49-F238E27FC236}">
                <a16:creationId xmlns:a16="http://schemas.microsoft.com/office/drawing/2014/main" id="{5CB38413-8312-4B2D-8E4A-F32B56AFAFCC}"/>
              </a:ext>
            </a:extLst>
          </p:cNvPr>
          <p:cNvPicPr>
            <a:picLocks noChangeAspect="1"/>
          </p:cNvPicPr>
          <p:nvPr/>
        </p:nvPicPr>
        <p:blipFill>
          <a:blip r:embed="rId3"/>
          <a:stretch>
            <a:fillRect/>
          </a:stretch>
        </p:blipFill>
        <p:spPr>
          <a:xfrm>
            <a:off x="11454340" y="3860800"/>
            <a:ext cx="737660" cy="356112"/>
          </a:xfrm>
          <a:prstGeom prst="rect">
            <a:avLst/>
          </a:prstGeom>
        </p:spPr>
      </p:pic>
    </p:spTree>
    <p:extLst>
      <p:ext uri="{BB962C8B-B14F-4D97-AF65-F5344CB8AC3E}">
        <p14:creationId xmlns:p14="http://schemas.microsoft.com/office/powerpoint/2010/main" val="267851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48C9B1F-6D33-429B-9B73-B7B35A3BD181}"/>
              </a:ext>
            </a:extLst>
          </p:cNvPr>
          <p:cNvSpPr>
            <a:spLocks noGrp="1"/>
          </p:cNvSpPr>
          <p:nvPr>
            <p:ph idx="1"/>
          </p:nvPr>
        </p:nvSpPr>
        <p:spPr/>
        <p:txBody>
          <a:bodyPr lIns="91440" tIns="45720" rIns="91440" bIns="45720" anchor="t"/>
          <a:lstStyle/>
          <a:p>
            <a:pPr marL="514350" indent="-514350">
              <a:buFont typeface="+mj-lt"/>
              <a:buAutoNum type="arabicPeriod"/>
            </a:pPr>
            <a:r>
              <a:rPr lang="en-US" dirty="0">
                <a:latin typeface="Leelawadee"/>
                <a:cs typeface="Leelawadee"/>
              </a:rPr>
              <a:t>Business Understanding</a:t>
            </a:r>
          </a:p>
          <a:p>
            <a:pPr marL="514350" indent="-514350">
              <a:buFont typeface="+mj-lt"/>
              <a:buAutoNum type="arabicPeriod"/>
            </a:pPr>
            <a:r>
              <a:rPr lang="en-US" dirty="0">
                <a:latin typeface="Leelawadee"/>
                <a:cs typeface="Leelawadee"/>
              </a:rPr>
              <a:t>Methodology</a:t>
            </a:r>
          </a:p>
        </p:txBody>
      </p:sp>
      <p:sp>
        <p:nvSpPr>
          <p:cNvPr id="3" name="Titel 2">
            <a:extLst>
              <a:ext uri="{FF2B5EF4-FFF2-40B4-BE49-F238E27FC236}">
                <a16:creationId xmlns:a16="http://schemas.microsoft.com/office/drawing/2014/main" id="{8AF26202-9CFF-42F5-80B8-D40BA72CA4DF}"/>
              </a:ext>
            </a:extLst>
          </p:cNvPr>
          <p:cNvSpPr>
            <a:spLocks noGrp="1"/>
          </p:cNvSpPr>
          <p:nvPr>
            <p:ph type="title"/>
          </p:nvPr>
        </p:nvSpPr>
        <p:spPr/>
        <p:txBody>
          <a:bodyPr/>
          <a:lstStyle/>
          <a:p>
            <a:r>
              <a:rPr lang="de-DE"/>
              <a:t>Agenda</a:t>
            </a:r>
          </a:p>
        </p:txBody>
      </p:sp>
    </p:spTree>
    <p:extLst>
      <p:ext uri="{BB962C8B-B14F-4D97-AF65-F5344CB8AC3E}">
        <p14:creationId xmlns:p14="http://schemas.microsoft.com/office/powerpoint/2010/main" val="252949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473E26D-BCB4-4353-87A4-B985C12F0C1B}"/>
              </a:ext>
            </a:extLst>
          </p:cNvPr>
          <p:cNvSpPr>
            <a:spLocks noGrp="1"/>
          </p:cNvSpPr>
          <p:nvPr>
            <p:ph idx="1"/>
          </p:nvPr>
        </p:nvSpPr>
        <p:spPr/>
        <p:txBody>
          <a:bodyPr/>
          <a:lstStyle/>
          <a:p>
            <a:r>
              <a:rPr lang="en-US" dirty="0"/>
              <a:t>Berlin‘s red-cross is a charity-oriented organization providing ambulance transport services. </a:t>
            </a:r>
          </a:p>
          <a:p>
            <a:r>
              <a:rPr lang="en-US" dirty="0"/>
              <a:t>51000 members, 2500 volunteer workers and 1000 fulltime workers</a:t>
            </a:r>
          </a:p>
          <a:p>
            <a:r>
              <a:rPr lang="en-US" dirty="0"/>
              <a:t>Ethical sensible work environment with high importance to social well fare</a:t>
            </a:r>
          </a:p>
          <a:p>
            <a:r>
              <a:rPr lang="en-US" dirty="0"/>
              <a:t>Sufficient capacities of rescue services is eminent important </a:t>
            </a:r>
          </a:p>
          <a:p>
            <a:endParaRPr lang="en-US" dirty="0"/>
          </a:p>
        </p:txBody>
      </p:sp>
      <p:sp>
        <p:nvSpPr>
          <p:cNvPr id="3" name="Titel 2">
            <a:extLst>
              <a:ext uri="{FF2B5EF4-FFF2-40B4-BE49-F238E27FC236}">
                <a16:creationId xmlns:a16="http://schemas.microsoft.com/office/drawing/2014/main" id="{486A5C39-AB5C-4B9E-9432-9E3FF83AA49D}"/>
              </a:ext>
            </a:extLst>
          </p:cNvPr>
          <p:cNvSpPr>
            <a:spLocks noGrp="1"/>
          </p:cNvSpPr>
          <p:nvPr>
            <p:ph type="title"/>
          </p:nvPr>
        </p:nvSpPr>
        <p:spPr/>
        <p:txBody>
          <a:bodyPr/>
          <a:lstStyle/>
          <a:p>
            <a:r>
              <a:rPr lang="de-DE" dirty="0"/>
              <a:t>1: Business Understanding</a:t>
            </a:r>
          </a:p>
        </p:txBody>
      </p:sp>
      <p:sp>
        <p:nvSpPr>
          <p:cNvPr id="4" name="Inhaltsplatzhalter 3">
            <a:extLst>
              <a:ext uri="{FF2B5EF4-FFF2-40B4-BE49-F238E27FC236}">
                <a16:creationId xmlns:a16="http://schemas.microsoft.com/office/drawing/2014/main" id="{05767D23-A098-4022-AC8A-459CB31AAAE9}"/>
              </a:ext>
            </a:extLst>
          </p:cNvPr>
          <p:cNvSpPr>
            <a:spLocks noGrp="1"/>
          </p:cNvSpPr>
          <p:nvPr>
            <p:ph idx="13"/>
          </p:nvPr>
        </p:nvSpPr>
        <p:spPr/>
        <p:txBody>
          <a:bodyPr/>
          <a:lstStyle/>
          <a:p>
            <a:r>
              <a:rPr lang="en-US" dirty="0"/>
              <a:t>Business description</a:t>
            </a:r>
          </a:p>
        </p:txBody>
      </p:sp>
      <p:sp>
        <p:nvSpPr>
          <p:cNvPr id="5" name="Textfeld 4">
            <a:extLst>
              <a:ext uri="{FF2B5EF4-FFF2-40B4-BE49-F238E27FC236}">
                <a16:creationId xmlns:a16="http://schemas.microsoft.com/office/drawing/2014/main" id="{B20A76F7-CBC3-4B41-B7BF-38369620E12F}"/>
              </a:ext>
            </a:extLst>
          </p:cNvPr>
          <p:cNvSpPr txBox="1"/>
          <p:nvPr/>
        </p:nvSpPr>
        <p:spPr>
          <a:xfrm>
            <a:off x="9144000" y="6550223"/>
            <a:ext cx="2314673" cy="307777"/>
          </a:xfrm>
          <a:prstGeom prst="rect">
            <a:avLst/>
          </a:prstGeom>
          <a:noFill/>
        </p:spPr>
        <p:txBody>
          <a:bodyPr wrap="none" rtlCol="0">
            <a:spAutoFit/>
          </a:bodyPr>
          <a:lstStyle/>
          <a:p>
            <a:r>
              <a:rPr lang="de-DE" sz="1400" dirty="0"/>
              <a:t>Deutsches rotes Kreuz (2021)</a:t>
            </a:r>
          </a:p>
        </p:txBody>
      </p:sp>
    </p:spTree>
    <p:extLst>
      <p:ext uri="{BB962C8B-B14F-4D97-AF65-F5344CB8AC3E}">
        <p14:creationId xmlns:p14="http://schemas.microsoft.com/office/powerpoint/2010/main" val="31964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483B50F-DF4B-44A6-905E-872A29FDB305}"/>
              </a:ext>
            </a:extLst>
          </p:cNvPr>
          <p:cNvSpPr>
            <a:spLocks noGrp="1"/>
          </p:cNvSpPr>
          <p:nvPr>
            <p:ph idx="1"/>
          </p:nvPr>
        </p:nvSpPr>
        <p:spPr/>
        <p:txBody>
          <a:bodyPr/>
          <a:lstStyle/>
          <a:p>
            <a:r>
              <a:rPr lang="en-US" sz="2400" dirty="0"/>
              <a:t>Insufficient planning of the standby-duty planning of rescue drivers</a:t>
            </a:r>
          </a:p>
          <a:p>
            <a:r>
              <a:rPr lang="en-US" sz="2400" dirty="0"/>
              <a:t>The number of rescue drivers needed highly depends on the amount of emergency calls received per day</a:t>
            </a:r>
          </a:p>
          <a:p>
            <a:r>
              <a:rPr lang="en-US" sz="2400" dirty="0"/>
              <a:t>For each day a predefined number of rescue driver as well as standby rescue drivers is on duty </a:t>
            </a:r>
          </a:p>
          <a:p>
            <a:r>
              <a:rPr lang="en-US" sz="2400" dirty="0"/>
              <a:t>Short-term sickness of rescue drivers as well as unusual high amounts of emergency calls results in an unusual high demand of rescue drivers which can exceed the amount of available rescue drivers </a:t>
            </a:r>
          </a:p>
          <a:p>
            <a:r>
              <a:rPr lang="en-US" sz="2400" dirty="0"/>
              <a:t>Unusual low short-term sickness of rescue drivers as well as unusual low amounts of emergency calls results in an unusual low demand of rescue drivers. Thus, the amount of planned standby drivers are not needed</a:t>
            </a:r>
          </a:p>
          <a:p>
            <a:pPr lvl="1"/>
            <a:endParaRPr lang="en-US" sz="2000" dirty="0"/>
          </a:p>
        </p:txBody>
      </p:sp>
      <p:sp>
        <p:nvSpPr>
          <p:cNvPr id="3" name="Titel 2">
            <a:extLst>
              <a:ext uri="{FF2B5EF4-FFF2-40B4-BE49-F238E27FC236}">
                <a16:creationId xmlns:a16="http://schemas.microsoft.com/office/drawing/2014/main" id="{1C813B0A-2B62-4621-ABD8-DDAEE00BF3F0}"/>
              </a:ext>
            </a:extLst>
          </p:cNvPr>
          <p:cNvSpPr>
            <a:spLocks noGrp="1"/>
          </p:cNvSpPr>
          <p:nvPr>
            <p:ph type="title"/>
          </p:nvPr>
        </p:nvSpPr>
        <p:spPr/>
        <p:txBody>
          <a:bodyPr/>
          <a:lstStyle/>
          <a:p>
            <a:r>
              <a:rPr lang="de-DE" dirty="0"/>
              <a:t>1: Business Understanding</a:t>
            </a:r>
          </a:p>
        </p:txBody>
      </p:sp>
      <p:sp>
        <p:nvSpPr>
          <p:cNvPr id="4" name="Inhaltsplatzhalter 3">
            <a:extLst>
              <a:ext uri="{FF2B5EF4-FFF2-40B4-BE49-F238E27FC236}">
                <a16:creationId xmlns:a16="http://schemas.microsoft.com/office/drawing/2014/main" id="{3382B480-2B04-4C77-9958-35BAC5A51A41}"/>
              </a:ext>
            </a:extLst>
          </p:cNvPr>
          <p:cNvSpPr>
            <a:spLocks noGrp="1"/>
          </p:cNvSpPr>
          <p:nvPr>
            <p:ph idx="13"/>
          </p:nvPr>
        </p:nvSpPr>
        <p:spPr/>
        <p:txBody>
          <a:bodyPr/>
          <a:lstStyle/>
          <a:p>
            <a:r>
              <a:rPr lang="de-DE" dirty="0"/>
              <a:t>Problem Description</a:t>
            </a:r>
          </a:p>
        </p:txBody>
      </p:sp>
    </p:spTree>
    <p:extLst>
      <p:ext uri="{BB962C8B-B14F-4D97-AF65-F5344CB8AC3E}">
        <p14:creationId xmlns:p14="http://schemas.microsoft.com/office/powerpoint/2010/main" val="109579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B81A470-D6CC-4B28-9274-B8FA904CCFC3}"/>
              </a:ext>
            </a:extLst>
          </p:cNvPr>
          <p:cNvSpPr>
            <a:spLocks noGrp="1"/>
          </p:cNvSpPr>
          <p:nvPr>
            <p:ph idx="1"/>
          </p:nvPr>
        </p:nvSpPr>
        <p:spPr/>
        <p:txBody>
          <a:bodyPr/>
          <a:lstStyle/>
          <a:p>
            <a:r>
              <a:rPr lang="de-DE" dirty="0"/>
              <a:t> </a:t>
            </a:r>
          </a:p>
        </p:txBody>
      </p:sp>
      <p:sp>
        <p:nvSpPr>
          <p:cNvPr id="3" name="Titel 2">
            <a:extLst>
              <a:ext uri="{FF2B5EF4-FFF2-40B4-BE49-F238E27FC236}">
                <a16:creationId xmlns:a16="http://schemas.microsoft.com/office/drawing/2014/main" id="{950AF257-51A8-4480-8B7E-B0AB12B3E8B3}"/>
              </a:ext>
            </a:extLst>
          </p:cNvPr>
          <p:cNvSpPr>
            <a:spLocks noGrp="1"/>
          </p:cNvSpPr>
          <p:nvPr>
            <p:ph type="title"/>
          </p:nvPr>
        </p:nvSpPr>
        <p:spPr/>
        <p:txBody>
          <a:bodyPr/>
          <a:lstStyle/>
          <a:p>
            <a:r>
              <a:rPr lang="de-DE" dirty="0"/>
              <a:t>1: Business Understanding</a:t>
            </a:r>
          </a:p>
        </p:txBody>
      </p:sp>
      <p:sp>
        <p:nvSpPr>
          <p:cNvPr id="4" name="Inhaltsplatzhalter 3">
            <a:extLst>
              <a:ext uri="{FF2B5EF4-FFF2-40B4-BE49-F238E27FC236}">
                <a16:creationId xmlns:a16="http://schemas.microsoft.com/office/drawing/2014/main" id="{3DB87A7D-76AE-495D-869A-DF3BEE0E4326}"/>
              </a:ext>
            </a:extLst>
          </p:cNvPr>
          <p:cNvSpPr>
            <a:spLocks noGrp="1"/>
          </p:cNvSpPr>
          <p:nvPr>
            <p:ph idx="13"/>
          </p:nvPr>
        </p:nvSpPr>
        <p:spPr/>
        <p:txBody>
          <a:bodyPr/>
          <a:lstStyle/>
          <a:p>
            <a:r>
              <a:rPr lang="de-DE" dirty="0"/>
              <a:t>Task Description</a:t>
            </a:r>
          </a:p>
        </p:txBody>
      </p:sp>
      <p:pic>
        <p:nvPicPr>
          <p:cNvPr id="9" name="Grafik 8">
            <a:extLst>
              <a:ext uri="{FF2B5EF4-FFF2-40B4-BE49-F238E27FC236}">
                <a16:creationId xmlns:a16="http://schemas.microsoft.com/office/drawing/2014/main" id="{CEEAC419-92A2-49A0-BDFF-9C0BDC377C94}"/>
              </a:ext>
            </a:extLst>
          </p:cNvPr>
          <p:cNvPicPr>
            <a:picLocks noChangeAspect="1"/>
          </p:cNvPicPr>
          <p:nvPr/>
        </p:nvPicPr>
        <p:blipFill>
          <a:blip r:embed="rId2"/>
          <a:stretch>
            <a:fillRect/>
          </a:stretch>
        </p:blipFill>
        <p:spPr>
          <a:xfrm>
            <a:off x="532190" y="1700264"/>
            <a:ext cx="668659" cy="683813"/>
          </a:xfrm>
          <a:prstGeom prst="rect">
            <a:avLst/>
          </a:prstGeom>
        </p:spPr>
      </p:pic>
      <p:sp>
        <p:nvSpPr>
          <p:cNvPr id="10" name="Textfeld 9">
            <a:extLst>
              <a:ext uri="{FF2B5EF4-FFF2-40B4-BE49-F238E27FC236}">
                <a16:creationId xmlns:a16="http://schemas.microsoft.com/office/drawing/2014/main" id="{E175D2AE-6429-4C5E-839D-0228CAA55C2C}"/>
              </a:ext>
            </a:extLst>
          </p:cNvPr>
          <p:cNvSpPr txBox="1"/>
          <p:nvPr/>
        </p:nvSpPr>
        <p:spPr>
          <a:xfrm>
            <a:off x="1267095" y="1871238"/>
            <a:ext cx="10718799" cy="646331"/>
          </a:xfrm>
          <a:prstGeom prst="rect">
            <a:avLst/>
          </a:prstGeom>
          <a:noFill/>
        </p:spPr>
        <p:txBody>
          <a:bodyPr wrap="square" rtlCol="0">
            <a:spAutoFit/>
          </a:bodyPr>
          <a:lstStyle/>
          <a:p>
            <a:r>
              <a:rPr lang="en-US" dirty="0"/>
              <a:t>Create a model which predicts on the 15th for the upcoming month the demand of rescue drivers (inc. Standby divers) for the next month. The prediction is influenced by seasonal patterns.  </a:t>
            </a:r>
          </a:p>
        </p:txBody>
      </p:sp>
      <p:sp>
        <p:nvSpPr>
          <p:cNvPr id="11" name="Textfeld 10">
            <a:extLst>
              <a:ext uri="{FF2B5EF4-FFF2-40B4-BE49-F238E27FC236}">
                <a16:creationId xmlns:a16="http://schemas.microsoft.com/office/drawing/2014/main" id="{385E9F0B-F2DB-4A94-A7A9-40790CE6B756}"/>
              </a:ext>
            </a:extLst>
          </p:cNvPr>
          <p:cNvSpPr txBox="1"/>
          <p:nvPr/>
        </p:nvSpPr>
        <p:spPr>
          <a:xfrm>
            <a:off x="1267095" y="3450998"/>
            <a:ext cx="10464800" cy="646331"/>
          </a:xfrm>
          <a:prstGeom prst="rect">
            <a:avLst/>
          </a:prstGeom>
          <a:noFill/>
        </p:spPr>
        <p:txBody>
          <a:bodyPr wrap="square">
            <a:spAutoFit/>
          </a:bodyPr>
          <a:lstStyle/>
          <a:p>
            <a:pPr marL="285750" indent="-285750">
              <a:buFont typeface="Arial" panose="020B0604020202020204" pitchFamily="34" charset="0"/>
              <a:buChar char="•"/>
            </a:pPr>
            <a:r>
              <a:rPr lang="en-US" dirty="0"/>
              <a:t>percentage of standbys being activated is higher than in the current approach of keeping 90 drivers on hold</a:t>
            </a:r>
          </a:p>
          <a:p>
            <a:pPr marL="285750" indent="-285750">
              <a:buFont typeface="Arial" panose="020B0604020202020204" pitchFamily="34" charset="0"/>
              <a:buChar char="•"/>
            </a:pPr>
            <a:r>
              <a:rPr lang="en-US" dirty="0"/>
              <a:t>situations with not enough standbys should occur less often than in the current approach.</a:t>
            </a:r>
          </a:p>
        </p:txBody>
      </p:sp>
      <p:sp>
        <p:nvSpPr>
          <p:cNvPr id="12" name="Textfeld 11">
            <a:extLst>
              <a:ext uri="{FF2B5EF4-FFF2-40B4-BE49-F238E27FC236}">
                <a16:creationId xmlns:a16="http://schemas.microsoft.com/office/drawing/2014/main" id="{C61760DD-601E-4AC9-8897-B4C0768AAD78}"/>
              </a:ext>
            </a:extLst>
          </p:cNvPr>
          <p:cNvSpPr txBox="1"/>
          <p:nvPr/>
        </p:nvSpPr>
        <p:spPr>
          <a:xfrm>
            <a:off x="1276270" y="1576909"/>
            <a:ext cx="1314527" cy="369332"/>
          </a:xfrm>
          <a:prstGeom prst="rect">
            <a:avLst/>
          </a:prstGeom>
          <a:noFill/>
        </p:spPr>
        <p:txBody>
          <a:bodyPr wrap="none" rtlCol="0">
            <a:spAutoFit/>
          </a:bodyPr>
          <a:lstStyle/>
          <a:p>
            <a:r>
              <a:rPr lang="en-US" b="1" u="sng" dirty="0"/>
              <a:t>Project goal</a:t>
            </a:r>
          </a:p>
        </p:txBody>
      </p:sp>
      <p:sp>
        <p:nvSpPr>
          <p:cNvPr id="13" name="Textfeld 12">
            <a:extLst>
              <a:ext uri="{FF2B5EF4-FFF2-40B4-BE49-F238E27FC236}">
                <a16:creationId xmlns:a16="http://schemas.microsoft.com/office/drawing/2014/main" id="{4DF48B74-AAD6-491F-BE9A-1BA823C4387C}"/>
              </a:ext>
            </a:extLst>
          </p:cNvPr>
          <p:cNvSpPr txBox="1"/>
          <p:nvPr/>
        </p:nvSpPr>
        <p:spPr>
          <a:xfrm>
            <a:off x="1276270" y="3134079"/>
            <a:ext cx="1995098" cy="369332"/>
          </a:xfrm>
          <a:prstGeom prst="rect">
            <a:avLst/>
          </a:prstGeom>
          <a:noFill/>
        </p:spPr>
        <p:txBody>
          <a:bodyPr wrap="none" rtlCol="0">
            <a:spAutoFit/>
          </a:bodyPr>
          <a:lstStyle/>
          <a:p>
            <a:r>
              <a:rPr lang="en-US" b="1" u="sng" dirty="0"/>
              <a:t>Success measures: </a:t>
            </a:r>
          </a:p>
        </p:txBody>
      </p:sp>
      <p:pic>
        <p:nvPicPr>
          <p:cNvPr id="15" name="Grafik 14">
            <a:extLst>
              <a:ext uri="{FF2B5EF4-FFF2-40B4-BE49-F238E27FC236}">
                <a16:creationId xmlns:a16="http://schemas.microsoft.com/office/drawing/2014/main" id="{F4D831EB-CE83-4C58-A445-B65B46F01CA4}"/>
              </a:ext>
            </a:extLst>
          </p:cNvPr>
          <p:cNvPicPr>
            <a:picLocks noChangeAspect="1"/>
          </p:cNvPicPr>
          <p:nvPr/>
        </p:nvPicPr>
        <p:blipFill>
          <a:blip r:embed="rId3"/>
          <a:stretch>
            <a:fillRect/>
          </a:stretch>
        </p:blipFill>
        <p:spPr>
          <a:xfrm>
            <a:off x="579512" y="3198384"/>
            <a:ext cx="574015" cy="835487"/>
          </a:xfrm>
          <a:prstGeom prst="rect">
            <a:avLst/>
          </a:prstGeom>
        </p:spPr>
      </p:pic>
      <p:pic>
        <p:nvPicPr>
          <p:cNvPr id="17" name="Grafik 16">
            <a:extLst>
              <a:ext uri="{FF2B5EF4-FFF2-40B4-BE49-F238E27FC236}">
                <a16:creationId xmlns:a16="http://schemas.microsoft.com/office/drawing/2014/main" id="{24660EEF-6BA3-4EC9-AECD-817F953C38D0}"/>
              </a:ext>
            </a:extLst>
          </p:cNvPr>
          <p:cNvPicPr>
            <a:picLocks noChangeAspect="1"/>
          </p:cNvPicPr>
          <p:nvPr/>
        </p:nvPicPr>
        <p:blipFill>
          <a:blip r:embed="rId4"/>
          <a:stretch>
            <a:fillRect/>
          </a:stretch>
        </p:blipFill>
        <p:spPr>
          <a:xfrm>
            <a:off x="535526" y="4929289"/>
            <a:ext cx="661987" cy="696394"/>
          </a:xfrm>
          <a:prstGeom prst="rect">
            <a:avLst/>
          </a:prstGeom>
        </p:spPr>
      </p:pic>
      <p:sp>
        <p:nvSpPr>
          <p:cNvPr id="18" name="Textfeld 17">
            <a:extLst>
              <a:ext uri="{FF2B5EF4-FFF2-40B4-BE49-F238E27FC236}">
                <a16:creationId xmlns:a16="http://schemas.microsoft.com/office/drawing/2014/main" id="{5E421B28-02FA-466A-B501-7674D9A32E63}"/>
              </a:ext>
            </a:extLst>
          </p:cNvPr>
          <p:cNvSpPr txBox="1"/>
          <p:nvPr/>
        </p:nvSpPr>
        <p:spPr>
          <a:xfrm>
            <a:off x="1276270" y="4691248"/>
            <a:ext cx="1032590" cy="369332"/>
          </a:xfrm>
          <a:prstGeom prst="rect">
            <a:avLst/>
          </a:prstGeom>
          <a:noFill/>
        </p:spPr>
        <p:txBody>
          <a:bodyPr wrap="none" rtlCol="0">
            <a:spAutoFit/>
          </a:bodyPr>
          <a:lstStyle/>
          <a:p>
            <a:r>
              <a:rPr lang="en-US" b="1" u="sng" dirty="0"/>
              <a:t>Benefits:</a:t>
            </a:r>
          </a:p>
        </p:txBody>
      </p:sp>
      <p:sp>
        <p:nvSpPr>
          <p:cNvPr id="19" name="Textfeld 18">
            <a:extLst>
              <a:ext uri="{FF2B5EF4-FFF2-40B4-BE49-F238E27FC236}">
                <a16:creationId xmlns:a16="http://schemas.microsoft.com/office/drawing/2014/main" id="{981A13BE-68F8-48D0-B351-2359E553838C}"/>
              </a:ext>
            </a:extLst>
          </p:cNvPr>
          <p:cNvSpPr txBox="1"/>
          <p:nvPr/>
        </p:nvSpPr>
        <p:spPr>
          <a:xfrm>
            <a:off x="1267095" y="4975385"/>
            <a:ext cx="10464800" cy="923330"/>
          </a:xfrm>
          <a:prstGeom prst="rect">
            <a:avLst/>
          </a:prstGeom>
          <a:noFill/>
        </p:spPr>
        <p:txBody>
          <a:bodyPr wrap="square">
            <a:spAutoFit/>
          </a:bodyPr>
          <a:lstStyle/>
          <a:p>
            <a:pPr marL="285750" indent="-285750">
              <a:buFont typeface="Arial" panose="020B0604020202020204" pitchFamily="34" charset="0"/>
              <a:buChar char="•"/>
            </a:pPr>
            <a:r>
              <a:rPr lang="en-US" dirty="0"/>
              <a:t>Improved prediction of demand of rescue drivers results in less cost for providing idle capacities</a:t>
            </a:r>
          </a:p>
          <a:p>
            <a:pPr marL="285750" indent="-285750">
              <a:buFont typeface="Arial" panose="020B0604020202020204" pitchFamily="34" charset="0"/>
              <a:buChar char="•"/>
            </a:pPr>
            <a:r>
              <a:rPr lang="en-US" dirty="0"/>
              <a:t>Higher reliability in duty planning returns in higher free time quality of employees</a:t>
            </a:r>
          </a:p>
          <a:p>
            <a:pPr marL="285750" indent="-285750">
              <a:buFont typeface="Arial" panose="020B0604020202020204" pitchFamily="34" charset="0"/>
              <a:buChar char="•"/>
            </a:pPr>
            <a:r>
              <a:rPr lang="en-US" dirty="0"/>
              <a:t>Increase in trust in the capabilities of Berliner Red-Cross to cope with the </a:t>
            </a:r>
          </a:p>
        </p:txBody>
      </p:sp>
    </p:spTree>
    <p:extLst>
      <p:ext uri="{BB962C8B-B14F-4D97-AF65-F5344CB8AC3E}">
        <p14:creationId xmlns:p14="http://schemas.microsoft.com/office/powerpoint/2010/main" val="147745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abgerundete Ecken 8">
            <a:extLst>
              <a:ext uri="{FF2B5EF4-FFF2-40B4-BE49-F238E27FC236}">
                <a16:creationId xmlns:a16="http://schemas.microsoft.com/office/drawing/2014/main" id="{42C1D786-6212-450F-B6B3-6E7222C24FC1}"/>
              </a:ext>
            </a:extLst>
          </p:cNvPr>
          <p:cNvSpPr/>
          <p:nvPr/>
        </p:nvSpPr>
        <p:spPr>
          <a:xfrm>
            <a:off x="5156791" y="1327857"/>
            <a:ext cx="1871330" cy="587338"/>
          </a:xfrm>
          <a:prstGeom prst="roundRect">
            <a:avLst/>
          </a:prstGeom>
          <a:solidFill>
            <a:srgbClr val="2E838E"/>
          </a:solidFill>
          <a:ln>
            <a:solidFill>
              <a:srgbClr val="B3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Business Understanding</a:t>
            </a:r>
          </a:p>
        </p:txBody>
      </p:sp>
      <p:sp>
        <p:nvSpPr>
          <p:cNvPr id="10" name="Rechteck: abgerundete Ecken 9">
            <a:extLst>
              <a:ext uri="{FF2B5EF4-FFF2-40B4-BE49-F238E27FC236}">
                <a16:creationId xmlns:a16="http://schemas.microsoft.com/office/drawing/2014/main" id="{F5EF5D51-EAE1-424C-AA22-C0E12BFA90AC}"/>
              </a:ext>
            </a:extLst>
          </p:cNvPr>
          <p:cNvSpPr/>
          <p:nvPr/>
        </p:nvSpPr>
        <p:spPr>
          <a:xfrm>
            <a:off x="3259271" y="2446063"/>
            <a:ext cx="1871330" cy="587338"/>
          </a:xfrm>
          <a:prstGeom prst="roundRect">
            <a:avLst/>
          </a:prstGeom>
          <a:solidFill>
            <a:srgbClr val="46B3C2"/>
          </a:solidFill>
          <a:ln>
            <a:solidFill>
              <a:srgbClr val="B3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a:t>
            </a:r>
          </a:p>
        </p:txBody>
      </p:sp>
      <p:sp>
        <p:nvSpPr>
          <p:cNvPr id="11" name="Rechteck: abgerundete Ecken 10">
            <a:extLst>
              <a:ext uri="{FF2B5EF4-FFF2-40B4-BE49-F238E27FC236}">
                <a16:creationId xmlns:a16="http://schemas.microsoft.com/office/drawing/2014/main" id="{EF45C8FA-3BB6-4C1D-8EF0-91498B8B39CF}"/>
              </a:ext>
            </a:extLst>
          </p:cNvPr>
          <p:cNvSpPr/>
          <p:nvPr/>
        </p:nvSpPr>
        <p:spPr>
          <a:xfrm>
            <a:off x="6904702" y="2446063"/>
            <a:ext cx="1871330" cy="587338"/>
          </a:xfrm>
          <a:prstGeom prst="roundRect">
            <a:avLst/>
          </a:prstGeom>
          <a:solidFill>
            <a:srgbClr val="34919E"/>
          </a:solidFill>
          <a:ln>
            <a:solidFill>
              <a:srgbClr val="B3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Acquisition &amp; Understanding</a:t>
            </a:r>
          </a:p>
        </p:txBody>
      </p:sp>
      <p:sp>
        <p:nvSpPr>
          <p:cNvPr id="12" name="Rechteck: abgerundete Ecken 11">
            <a:extLst>
              <a:ext uri="{FF2B5EF4-FFF2-40B4-BE49-F238E27FC236}">
                <a16:creationId xmlns:a16="http://schemas.microsoft.com/office/drawing/2014/main" id="{19889F95-7640-475F-B776-E90503A3B68A}"/>
              </a:ext>
            </a:extLst>
          </p:cNvPr>
          <p:cNvSpPr/>
          <p:nvPr/>
        </p:nvSpPr>
        <p:spPr>
          <a:xfrm>
            <a:off x="5156791" y="3429088"/>
            <a:ext cx="1871330" cy="587338"/>
          </a:xfrm>
          <a:prstGeom prst="roundRect">
            <a:avLst/>
          </a:prstGeom>
          <a:solidFill>
            <a:srgbClr val="3FC9A8"/>
          </a:solidFill>
          <a:ln>
            <a:solidFill>
              <a:srgbClr val="B3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Deployment</a:t>
            </a:r>
          </a:p>
        </p:txBody>
      </p:sp>
      <p:sp>
        <p:nvSpPr>
          <p:cNvPr id="3" name="Titel 2">
            <a:extLst>
              <a:ext uri="{FF2B5EF4-FFF2-40B4-BE49-F238E27FC236}">
                <a16:creationId xmlns:a16="http://schemas.microsoft.com/office/drawing/2014/main" id="{9D9DD836-E397-4CFC-B1E9-692E6DDAF6C5}"/>
              </a:ext>
            </a:extLst>
          </p:cNvPr>
          <p:cNvSpPr>
            <a:spLocks noGrp="1"/>
          </p:cNvSpPr>
          <p:nvPr>
            <p:ph type="title"/>
          </p:nvPr>
        </p:nvSpPr>
        <p:spPr/>
        <p:txBody>
          <a:bodyPr/>
          <a:lstStyle/>
          <a:p>
            <a:r>
              <a:rPr lang="en-US" dirty="0"/>
              <a:t>Project Methodology | Teams Data Science Process (TDSP)</a:t>
            </a:r>
          </a:p>
        </p:txBody>
      </p:sp>
      <p:pic>
        <p:nvPicPr>
          <p:cNvPr id="64" name="Inhaltsplatzhalter 63">
            <a:extLst>
              <a:ext uri="{FF2B5EF4-FFF2-40B4-BE49-F238E27FC236}">
                <a16:creationId xmlns:a16="http://schemas.microsoft.com/office/drawing/2014/main" id="{767DF075-4466-4E9B-82D4-9DFB06B2F8F1}"/>
              </a:ext>
            </a:extLst>
          </p:cNvPr>
          <p:cNvPicPr>
            <a:picLocks noGrp="1" noChangeAspect="1"/>
          </p:cNvPicPr>
          <p:nvPr>
            <p:ph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3130" y="5105528"/>
            <a:ext cx="387598" cy="449262"/>
          </a:xfrm>
        </p:spPr>
      </p:pic>
      <p:pic>
        <p:nvPicPr>
          <p:cNvPr id="8" name="Grafik 7">
            <a:extLst>
              <a:ext uri="{FF2B5EF4-FFF2-40B4-BE49-F238E27FC236}">
                <a16:creationId xmlns:a16="http://schemas.microsoft.com/office/drawing/2014/main" id="{28494CF4-A9AA-4698-8EE1-7C87D93256E5}"/>
              </a:ext>
            </a:extLst>
          </p:cNvPr>
          <p:cNvPicPr>
            <a:picLocks noChangeAspect="1"/>
          </p:cNvPicPr>
          <p:nvPr/>
        </p:nvPicPr>
        <p:blipFill>
          <a:blip r:embed="rId5"/>
          <a:stretch>
            <a:fillRect/>
          </a:stretch>
        </p:blipFill>
        <p:spPr>
          <a:xfrm>
            <a:off x="3356428" y="1344745"/>
            <a:ext cx="483463" cy="580496"/>
          </a:xfrm>
          <a:prstGeom prst="rect">
            <a:avLst/>
          </a:prstGeom>
        </p:spPr>
      </p:pic>
      <p:pic>
        <p:nvPicPr>
          <p:cNvPr id="14" name="Grafik 13">
            <a:extLst>
              <a:ext uri="{FF2B5EF4-FFF2-40B4-BE49-F238E27FC236}">
                <a16:creationId xmlns:a16="http://schemas.microsoft.com/office/drawing/2014/main" id="{D50DE675-6739-41D7-BA20-4A98854442DB}"/>
              </a:ext>
            </a:extLst>
          </p:cNvPr>
          <p:cNvPicPr>
            <a:picLocks noChangeAspect="1"/>
          </p:cNvPicPr>
          <p:nvPr/>
        </p:nvPicPr>
        <p:blipFill>
          <a:blip r:embed="rId6"/>
          <a:stretch>
            <a:fillRect/>
          </a:stretch>
        </p:blipFill>
        <p:spPr>
          <a:xfrm>
            <a:off x="8132213" y="3360590"/>
            <a:ext cx="668659" cy="683813"/>
          </a:xfrm>
          <a:prstGeom prst="rect">
            <a:avLst/>
          </a:prstGeom>
        </p:spPr>
      </p:pic>
      <p:cxnSp>
        <p:nvCxnSpPr>
          <p:cNvPr id="16" name="Gerade Verbindung mit Pfeil 15">
            <a:extLst>
              <a:ext uri="{FF2B5EF4-FFF2-40B4-BE49-F238E27FC236}">
                <a16:creationId xmlns:a16="http://schemas.microsoft.com/office/drawing/2014/main" id="{C93791F6-E2BD-41DE-81AF-F4BB95921775}"/>
              </a:ext>
            </a:extLst>
          </p:cNvPr>
          <p:cNvCxnSpPr>
            <a:cxnSpLocks/>
            <a:stCxn id="8" idx="3"/>
            <a:endCxn id="9" idx="1"/>
          </p:cNvCxnSpPr>
          <p:nvPr/>
        </p:nvCxnSpPr>
        <p:spPr>
          <a:xfrm flipV="1">
            <a:off x="3839891" y="1621526"/>
            <a:ext cx="1316900" cy="134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F4061ADE-AF3F-4537-8362-B0AC03E3E46D}"/>
              </a:ext>
            </a:extLst>
          </p:cNvPr>
          <p:cNvCxnSpPr>
            <a:cxnSpLocks/>
            <a:stCxn id="10" idx="3"/>
            <a:endCxn id="11" idx="1"/>
          </p:cNvCxnSpPr>
          <p:nvPr/>
        </p:nvCxnSpPr>
        <p:spPr>
          <a:xfrm>
            <a:off x="5130601" y="2739732"/>
            <a:ext cx="1774101"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D4C68F5A-D1D8-4F2F-981C-DBAFDA00E025}"/>
              </a:ext>
            </a:extLst>
          </p:cNvPr>
          <p:cNvCxnSpPr>
            <a:cxnSpLocks/>
            <a:stCxn id="9" idx="2"/>
            <a:endCxn id="11" idx="0"/>
          </p:cNvCxnSpPr>
          <p:nvPr/>
        </p:nvCxnSpPr>
        <p:spPr>
          <a:xfrm>
            <a:off x="6092456" y="1915195"/>
            <a:ext cx="1747911" cy="530868"/>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A57210EC-6871-4077-B662-A79172290CA9}"/>
              </a:ext>
            </a:extLst>
          </p:cNvPr>
          <p:cNvCxnSpPr>
            <a:cxnSpLocks/>
            <a:stCxn id="9" idx="2"/>
            <a:endCxn id="10" idx="0"/>
          </p:cNvCxnSpPr>
          <p:nvPr/>
        </p:nvCxnSpPr>
        <p:spPr>
          <a:xfrm flipH="1">
            <a:off x="4194936" y="1915195"/>
            <a:ext cx="1897520" cy="530868"/>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5E46E65E-332D-49C9-86E5-B9DA77F7EA6C}"/>
              </a:ext>
            </a:extLst>
          </p:cNvPr>
          <p:cNvCxnSpPr>
            <a:cxnSpLocks/>
            <a:stCxn id="10" idx="2"/>
            <a:endCxn id="12" idx="0"/>
          </p:cNvCxnSpPr>
          <p:nvPr/>
        </p:nvCxnSpPr>
        <p:spPr>
          <a:xfrm>
            <a:off x="4194936" y="3033401"/>
            <a:ext cx="1897520" cy="395687"/>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CC2D0037-F743-430F-8C11-507E99F05A72}"/>
              </a:ext>
            </a:extLst>
          </p:cNvPr>
          <p:cNvCxnSpPr>
            <a:cxnSpLocks/>
            <a:stCxn id="11" idx="2"/>
            <a:endCxn id="12" idx="0"/>
          </p:cNvCxnSpPr>
          <p:nvPr/>
        </p:nvCxnSpPr>
        <p:spPr>
          <a:xfrm flipH="1">
            <a:off x="6092456" y="3033401"/>
            <a:ext cx="1747911" cy="395687"/>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8DF87BD2-FEF6-48C2-B615-C9AE640F9185}"/>
              </a:ext>
            </a:extLst>
          </p:cNvPr>
          <p:cNvCxnSpPr>
            <a:cxnSpLocks/>
            <a:stCxn id="12" idx="3"/>
            <a:endCxn id="14" idx="1"/>
          </p:cNvCxnSpPr>
          <p:nvPr/>
        </p:nvCxnSpPr>
        <p:spPr>
          <a:xfrm flipV="1">
            <a:off x="7028121" y="3702497"/>
            <a:ext cx="1104092" cy="2026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DB945429-4D5E-4AE8-BA8A-6FCBA82D038C}"/>
              </a:ext>
            </a:extLst>
          </p:cNvPr>
          <p:cNvSpPr txBox="1"/>
          <p:nvPr/>
        </p:nvSpPr>
        <p:spPr>
          <a:xfrm>
            <a:off x="8944459" y="2078012"/>
            <a:ext cx="234664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 Source</a:t>
            </a:r>
          </a:p>
          <a:p>
            <a:pPr marL="285750" indent="-285750">
              <a:buFont typeface="Arial" panose="020B0604020202020204" pitchFamily="34" charset="0"/>
              <a:buChar char="•"/>
            </a:pPr>
            <a:r>
              <a:rPr lang="en-US" sz="1600" dirty="0"/>
              <a:t>Pipeline</a:t>
            </a:r>
          </a:p>
          <a:p>
            <a:pPr marL="285750" indent="-285750">
              <a:buFont typeface="Arial" panose="020B0604020202020204" pitchFamily="34" charset="0"/>
              <a:buChar char="•"/>
            </a:pPr>
            <a:r>
              <a:rPr lang="en-US" sz="1600" dirty="0"/>
              <a:t>Environment</a:t>
            </a:r>
          </a:p>
          <a:p>
            <a:pPr marL="285750" indent="-285750">
              <a:buFont typeface="Arial" panose="020B0604020202020204" pitchFamily="34" charset="0"/>
              <a:buChar char="•"/>
            </a:pPr>
            <a:r>
              <a:rPr lang="en-US" sz="1600" dirty="0"/>
              <a:t>Wrangling, Exploration &amp; Cleaning</a:t>
            </a:r>
          </a:p>
        </p:txBody>
      </p:sp>
      <p:sp>
        <p:nvSpPr>
          <p:cNvPr id="30" name="Textfeld 29">
            <a:extLst>
              <a:ext uri="{FF2B5EF4-FFF2-40B4-BE49-F238E27FC236}">
                <a16:creationId xmlns:a16="http://schemas.microsoft.com/office/drawing/2014/main" id="{FF1602FA-ADC0-4866-9701-749F88027A56}"/>
              </a:ext>
            </a:extLst>
          </p:cNvPr>
          <p:cNvSpPr txBox="1"/>
          <p:nvPr/>
        </p:nvSpPr>
        <p:spPr>
          <a:xfrm>
            <a:off x="1100354" y="2270658"/>
            <a:ext cx="3505589" cy="861774"/>
          </a:xfrm>
          <a:prstGeom prst="rect">
            <a:avLst/>
          </a:prstGeom>
          <a:noFill/>
        </p:spPr>
        <p:txBody>
          <a:bodyPr wrap="square" rtlCol="0">
            <a:spAutoFit/>
          </a:bodyPr>
          <a:lstStyle/>
          <a:p>
            <a:pPr marL="285750" indent="-285750">
              <a:buFont typeface="Arial" panose="020B0604020202020204" pitchFamily="34" charset="0"/>
              <a:buChar char="•"/>
            </a:pPr>
            <a:r>
              <a:rPr lang="de-DE" sz="1600" dirty="0"/>
              <a:t>Feature Engineering </a:t>
            </a:r>
          </a:p>
          <a:p>
            <a:pPr marL="285750" indent="-285750">
              <a:buFont typeface="Arial" panose="020B0604020202020204" pitchFamily="34" charset="0"/>
              <a:buChar char="•"/>
            </a:pPr>
            <a:r>
              <a:rPr lang="de-DE" sz="1600" dirty="0"/>
              <a:t>Model Training</a:t>
            </a:r>
          </a:p>
          <a:p>
            <a:pPr marL="285750" indent="-285750">
              <a:buFont typeface="Arial" panose="020B0604020202020204" pitchFamily="34" charset="0"/>
              <a:buChar char="•"/>
            </a:pPr>
            <a:r>
              <a:rPr lang="de-DE" sz="1600" dirty="0"/>
              <a:t>Model Evaluation</a:t>
            </a:r>
          </a:p>
        </p:txBody>
      </p:sp>
      <p:sp>
        <p:nvSpPr>
          <p:cNvPr id="53" name="Textfeld 52">
            <a:extLst>
              <a:ext uri="{FF2B5EF4-FFF2-40B4-BE49-F238E27FC236}">
                <a16:creationId xmlns:a16="http://schemas.microsoft.com/office/drawing/2014/main" id="{31A046DD-2E82-4AE5-A522-070FC4857012}"/>
              </a:ext>
            </a:extLst>
          </p:cNvPr>
          <p:cNvSpPr txBox="1"/>
          <p:nvPr/>
        </p:nvSpPr>
        <p:spPr>
          <a:xfrm>
            <a:off x="592687" y="1235807"/>
            <a:ext cx="2338974" cy="369332"/>
          </a:xfrm>
          <a:prstGeom prst="rect">
            <a:avLst/>
          </a:prstGeom>
          <a:noFill/>
        </p:spPr>
        <p:txBody>
          <a:bodyPr wrap="none" rtlCol="0">
            <a:spAutoFit/>
          </a:bodyPr>
          <a:lstStyle/>
          <a:p>
            <a:r>
              <a:rPr lang="de-DE" b="1" u="sng" dirty="0"/>
              <a:t>Data Science Life Cycle</a:t>
            </a:r>
          </a:p>
        </p:txBody>
      </p:sp>
      <p:sp>
        <p:nvSpPr>
          <p:cNvPr id="54" name="Textfeld 53">
            <a:extLst>
              <a:ext uri="{FF2B5EF4-FFF2-40B4-BE49-F238E27FC236}">
                <a16:creationId xmlns:a16="http://schemas.microsoft.com/office/drawing/2014/main" id="{4052D976-F898-43E0-9B4D-20891B142C57}"/>
              </a:ext>
            </a:extLst>
          </p:cNvPr>
          <p:cNvSpPr txBox="1"/>
          <p:nvPr/>
        </p:nvSpPr>
        <p:spPr>
          <a:xfrm>
            <a:off x="654470" y="4307891"/>
            <a:ext cx="2701958" cy="369332"/>
          </a:xfrm>
          <a:prstGeom prst="rect">
            <a:avLst/>
          </a:prstGeom>
          <a:noFill/>
        </p:spPr>
        <p:txBody>
          <a:bodyPr wrap="none" rtlCol="0">
            <a:spAutoFit/>
          </a:bodyPr>
          <a:lstStyle/>
          <a:p>
            <a:r>
              <a:rPr lang="en-US" b="1" u="sng"/>
              <a:t>Roles and Responsibilities</a:t>
            </a:r>
          </a:p>
        </p:txBody>
      </p:sp>
      <p:sp>
        <p:nvSpPr>
          <p:cNvPr id="55" name="Textfeld 54">
            <a:extLst>
              <a:ext uri="{FF2B5EF4-FFF2-40B4-BE49-F238E27FC236}">
                <a16:creationId xmlns:a16="http://schemas.microsoft.com/office/drawing/2014/main" id="{0A3A22A1-29CB-4F0C-AD7C-5D201565923D}"/>
              </a:ext>
            </a:extLst>
          </p:cNvPr>
          <p:cNvSpPr txBox="1"/>
          <p:nvPr/>
        </p:nvSpPr>
        <p:spPr>
          <a:xfrm>
            <a:off x="4295690" y="4307891"/>
            <a:ext cx="3028073" cy="369332"/>
          </a:xfrm>
          <a:prstGeom prst="rect">
            <a:avLst/>
          </a:prstGeom>
          <a:noFill/>
        </p:spPr>
        <p:txBody>
          <a:bodyPr wrap="none" rtlCol="0">
            <a:spAutoFit/>
          </a:bodyPr>
          <a:lstStyle/>
          <a:p>
            <a:r>
              <a:rPr lang="en-US" b="1" u="sng" dirty="0"/>
              <a:t>Standardized folder structure</a:t>
            </a:r>
          </a:p>
        </p:txBody>
      </p:sp>
      <p:sp>
        <p:nvSpPr>
          <p:cNvPr id="56" name="Textfeld 55">
            <a:extLst>
              <a:ext uri="{FF2B5EF4-FFF2-40B4-BE49-F238E27FC236}">
                <a16:creationId xmlns:a16="http://schemas.microsoft.com/office/drawing/2014/main" id="{427E00E1-383A-4736-B07A-C793C34466A2}"/>
              </a:ext>
            </a:extLst>
          </p:cNvPr>
          <p:cNvSpPr txBox="1"/>
          <p:nvPr/>
        </p:nvSpPr>
        <p:spPr>
          <a:xfrm>
            <a:off x="8263026" y="4307891"/>
            <a:ext cx="2821157" cy="369332"/>
          </a:xfrm>
          <a:prstGeom prst="rect">
            <a:avLst/>
          </a:prstGeom>
          <a:noFill/>
        </p:spPr>
        <p:txBody>
          <a:bodyPr wrap="none" rtlCol="0">
            <a:spAutoFit/>
          </a:bodyPr>
          <a:lstStyle/>
          <a:p>
            <a:r>
              <a:rPr lang="en-US" b="1" u="sng" dirty="0"/>
              <a:t>Infrastructure &amp; Resources</a:t>
            </a:r>
          </a:p>
        </p:txBody>
      </p:sp>
      <p:pic>
        <p:nvPicPr>
          <p:cNvPr id="58" name="Grafik 57">
            <a:extLst>
              <a:ext uri="{FF2B5EF4-FFF2-40B4-BE49-F238E27FC236}">
                <a16:creationId xmlns:a16="http://schemas.microsoft.com/office/drawing/2014/main" id="{5062989F-D5AF-4946-8874-1F0ABF1E7DC2}"/>
              </a:ext>
            </a:extLst>
          </p:cNvPr>
          <p:cNvPicPr>
            <a:picLocks noChangeAspect="1"/>
          </p:cNvPicPr>
          <p:nvPr/>
        </p:nvPicPr>
        <p:blipFill>
          <a:blip r:embed="rId7"/>
          <a:stretch>
            <a:fillRect/>
          </a:stretch>
        </p:blipFill>
        <p:spPr>
          <a:xfrm>
            <a:off x="4266414" y="4707666"/>
            <a:ext cx="1921768" cy="1435086"/>
          </a:xfrm>
          <a:prstGeom prst="rect">
            <a:avLst/>
          </a:prstGeom>
        </p:spPr>
      </p:pic>
      <p:sp>
        <p:nvSpPr>
          <p:cNvPr id="59" name="Textfeld 58">
            <a:extLst>
              <a:ext uri="{FF2B5EF4-FFF2-40B4-BE49-F238E27FC236}">
                <a16:creationId xmlns:a16="http://schemas.microsoft.com/office/drawing/2014/main" id="{DF7C36F6-35AB-49C7-AA5C-C0BECEBA22F3}"/>
              </a:ext>
            </a:extLst>
          </p:cNvPr>
          <p:cNvSpPr txBox="1"/>
          <p:nvPr/>
        </p:nvSpPr>
        <p:spPr>
          <a:xfrm>
            <a:off x="751626" y="4604008"/>
            <a:ext cx="2604801" cy="2062103"/>
          </a:xfrm>
          <a:prstGeom prst="rect">
            <a:avLst/>
          </a:prstGeom>
          <a:noFill/>
        </p:spPr>
        <p:txBody>
          <a:bodyPr wrap="square" rtlCol="0">
            <a:spAutoFit/>
          </a:bodyPr>
          <a:lstStyle/>
          <a:p>
            <a:r>
              <a:rPr lang="en-US" sz="1600" dirty="0"/>
              <a:t>Clear def. of roles &amp; responsibilities, e.g. :</a:t>
            </a:r>
          </a:p>
          <a:p>
            <a:pPr marL="285750" indent="-285750">
              <a:buFont typeface="Arial" panose="020B0604020202020204" pitchFamily="34" charset="0"/>
              <a:buChar char="•"/>
            </a:pPr>
            <a:r>
              <a:rPr lang="en-US" sz="1600" dirty="0"/>
              <a:t>Solutions architect</a:t>
            </a:r>
          </a:p>
          <a:p>
            <a:pPr marL="285750" indent="-285750">
              <a:buFont typeface="Arial" panose="020B0604020202020204" pitchFamily="34" charset="0"/>
              <a:buChar char="•"/>
            </a:pPr>
            <a:r>
              <a:rPr lang="en-US" sz="1600" dirty="0"/>
              <a:t>Project manager</a:t>
            </a:r>
          </a:p>
          <a:p>
            <a:pPr marL="285750" indent="-285750">
              <a:buFont typeface="Arial" panose="020B0604020202020204" pitchFamily="34" charset="0"/>
              <a:buChar char="•"/>
            </a:pPr>
            <a:r>
              <a:rPr lang="en-US" sz="1600" dirty="0"/>
              <a:t>Data Engineer/ Scientist</a:t>
            </a:r>
          </a:p>
          <a:p>
            <a:pPr marL="285750" indent="-285750">
              <a:buFont typeface="Arial" panose="020B0604020202020204" pitchFamily="34" charset="0"/>
              <a:buChar char="•"/>
            </a:pPr>
            <a:r>
              <a:rPr lang="en-US" sz="1600" dirty="0"/>
              <a:t>Project leader</a:t>
            </a:r>
          </a:p>
          <a:p>
            <a:pPr marL="285750" indent="-285750">
              <a:buFont typeface="Arial" panose="020B0604020202020204" pitchFamily="34" charset="0"/>
              <a:buChar char="•"/>
            </a:pPr>
            <a:r>
              <a:rPr lang="en-US" sz="1600" dirty="0"/>
              <a:t>This project: All together in on person </a:t>
            </a:r>
          </a:p>
        </p:txBody>
      </p:sp>
      <p:pic>
        <p:nvPicPr>
          <p:cNvPr id="61" name="Grafik 60">
            <a:extLst>
              <a:ext uri="{FF2B5EF4-FFF2-40B4-BE49-F238E27FC236}">
                <a16:creationId xmlns:a16="http://schemas.microsoft.com/office/drawing/2014/main" id="{01FFAC20-B695-4F8F-807B-85D5AAC942FE}"/>
              </a:ext>
            </a:extLst>
          </p:cNvPr>
          <p:cNvPicPr>
            <a:picLocks noChangeAspect="1"/>
          </p:cNvPicPr>
          <p:nvPr/>
        </p:nvPicPr>
        <p:blipFill>
          <a:blip r:embed="rId8"/>
          <a:stretch>
            <a:fillRect/>
          </a:stretch>
        </p:blipFill>
        <p:spPr>
          <a:xfrm>
            <a:off x="8717106" y="5105528"/>
            <a:ext cx="369358" cy="419030"/>
          </a:xfrm>
          <a:prstGeom prst="rect">
            <a:avLst/>
          </a:prstGeom>
        </p:spPr>
      </p:pic>
      <p:pic>
        <p:nvPicPr>
          <p:cNvPr id="65" name="Grafik 64">
            <a:extLst>
              <a:ext uri="{FF2B5EF4-FFF2-40B4-BE49-F238E27FC236}">
                <a16:creationId xmlns:a16="http://schemas.microsoft.com/office/drawing/2014/main" id="{EBB3D059-CC3A-415A-A5E6-A62BB221C82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47394" y="5105528"/>
            <a:ext cx="961028" cy="388401"/>
          </a:xfrm>
          <a:prstGeom prst="rect">
            <a:avLst/>
          </a:prstGeom>
        </p:spPr>
      </p:pic>
      <p:sp>
        <p:nvSpPr>
          <p:cNvPr id="66" name="Textfeld 65">
            <a:extLst>
              <a:ext uri="{FF2B5EF4-FFF2-40B4-BE49-F238E27FC236}">
                <a16:creationId xmlns:a16="http://schemas.microsoft.com/office/drawing/2014/main" id="{07B0DC44-46A1-4EDD-8FF9-5D3087773DD9}"/>
              </a:ext>
            </a:extLst>
          </p:cNvPr>
          <p:cNvSpPr txBox="1"/>
          <p:nvPr/>
        </p:nvSpPr>
        <p:spPr>
          <a:xfrm>
            <a:off x="9919655" y="5478150"/>
            <a:ext cx="1151277" cy="369332"/>
          </a:xfrm>
          <a:prstGeom prst="rect">
            <a:avLst/>
          </a:prstGeom>
          <a:noFill/>
        </p:spPr>
        <p:txBody>
          <a:bodyPr wrap="none" rtlCol="0">
            <a:spAutoFit/>
          </a:bodyPr>
          <a:lstStyle/>
          <a:p>
            <a:r>
              <a:rPr lang="de-DE" dirty="0">
                <a:solidFill>
                  <a:schemeClr val="bg2">
                    <a:lumMod val="25000"/>
                  </a:schemeClr>
                </a:solidFill>
              </a:rPr>
              <a:t>pmdarima</a:t>
            </a:r>
          </a:p>
        </p:txBody>
      </p:sp>
      <p:pic>
        <p:nvPicPr>
          <p:cNvPr id="69" name="Grafik 68">
            <a:extLst>
              <a:ext uri="{FF2B5EF4-FFF2-40B4-BE49-F238E27FC236}">
                <a16:creationId xmlns:a16="http://schemas.microsoft.com/office/drawing/2014/main" id="{D0BE7F3B-0811-47CF-A0C4-F08D0719C21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38320" y="5556176"/>
            <a:ext cx="1307281" cy="213281"/>
          </a:xfrm>
          <a:prstGeom prst="rect">
            <a:avLst/>
          </a:prstGeom>
        </p:spPr>
      </p:pic>
      <p:sp>
        <p:nvSpPr>
          <p:cNvPr id="70" name="Rechteck 69">
            <a:extLst>
              <a:ext uri="{FF2B5EF4-FFF2-40B4-BE49-F238E27FC236}">
                <a16:creationId xmlns:a16="http://schemas.microsoft.com/office/drawing/2014/main" id="{5CF8711D-97D4-45E8-8AC3-5BB943097137}"/>
              </a:ext>
            </a:extLst>
          </p:cNvPr>
          <p:cNvSpPr/>
          <p:nvPr/>
        </p:nvSpPr>
        <p:spPr>
          <a:xfrm>
            <a:off x="8411564" y="4851359"/>
            <a:ext cx="2659368" cy="112285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Textfeld 70">
            <a:extLst>
              <a:ext uri="{FF2B5EF4-FFF2-40B4-BE49-F238E27FC236}">
                <a16:creationId xmlns:a16="http://schemas.microsoft.com/office/drawing/2014/main" id="{47C8C15A-FD6B-46A1-8B1A-20D404CFF431}"/>
              </a:ext>
            </a:extLst>
          </p:cNvPr>
          <p:cNvSpPr txBox="1"/>
          <p:nvPr/>
        </p:nvSpPr>
        <p:spPr>
          <a:xfrm>
            <a:off x="9047019" y="4688946"/>
            <a:ext cx="1388457" cy="369332"/>
          </a:xfrm>
          <a:prstGeom prst="rect">
            <a:avLst/>
          </a:prstGeom>
          <a:solidFill>
            <a:schemeClr val="bg1"/>
          </a:solidFill>
        </p:spPr>
        <p:txBody>
          <a:bodyPr wrap="none" rtlCol="0">
            <a:spAutoFit/>
          </a:bodyPr>
          <a:lstStyle/>
          <a:p>
            <a:r>
              <a:rPr lang="de-DE" dirty="0"/>
              <a:t>Environment</a:t>
            </a:r>
          </a:p>
        </p:txBody>
      </p:sp>
      <p:sp>
        <p:nvSpPr>
          <p:cNvPr id="72" name="Textfeld 71">
            <a:extLst>
              <a:ext uri="{FF2B5EF4-FFF2-40B4-BE49-F238E27FC236}">
                <a16:creationId xmlns:a16="http://schemas.microsoft.com/office/drawing/2014/main" id="{DB338B1F-1692-40EF-8DC9-864C0E487D96}"/>
              </a:ext>
            </a:extLst>
          </p:cNvPr>
          <p:cNvSpPr txBox="1"/>
          <p:nvPr/>
        </p:nvSpPr>
        <p:spPr>
          <a:xfrm>
            <a:off x="7950263" y="6472112"/>
            <a:ext cx="3033331" cy="276999"/>
          </a:xfrm>
          <a:prstGeom prst="rect">
            <a:avLst/>
          </a:prstGeom>
          <a:noFill/>
        </p:spPr>
        <p:txBody>
          <a:bodyPr wrap="none" rtlCol="0">
            <a:spAutoFit/>
          </a:bodyPr>
          <a:lstStyle/>
          <a:p>
            <a:r>
              <a:rPr lang="de-DE" sz="1200" dirty="0"/>
              <a:t>See: Microsoft-A &amp; B (2021), </a:t>
            </a:r>
            <a:r>
              <a:rPr lang="de-DE" sz="1200" dirty="0" err="1"/>
              <a:t>Thakurta</a:t>
            </a:r>
            <a:r>
              <a:rPr lang="de-DE" sz="1200" dirty="0"/>
              <a:t> (2017) </a:t>
            </a:r>
          </a:p>
        </p:txBody>
      </p:sp>
    </p:spTree>
    <p:extLst>
      <p:ext uri="{BB962C8B-B14F-4D97-AF65-F5344CB8AC3E}">
        <p14:creationId xmlns:p14="http://schemas.microsoft.com/office/powerpoint/2010/main" val="287003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3907888-4006-493B-8AFA-725525B00049}"/>
              </a:ext>
            </a:extLst>
          </p:cNvPr>
          <p:cNvSpPr>
            <a:spLocks noGrp="1"/>
          </p:cNvSpPr>
          <p:nvPr>
            <p:ph idx="1"/>
          </p:nvPr>
        </p:nvSpPr>
        <p:spPr/>
        <p:txBody>
          <a:bodyPr/>
          <a:lstStyle/>
          <a:p>
            <a:r>
              <a:rPr lang="de-DE" sz="1400" dirty="0">
                <a:hlinkClick r:id="rId2"/>
              </a:rPr>
              <a:t>https://thenounproject.com/search/?q=start&amp;i=3325158</a:t>
            </a:r>
            <a:endParaRPr lang="de-DE" sz="1400" dirty="0"/>
          </a:p>
          <a:p>
            <a:r>
              <a:rPr lang="de-DE" sz="1400" dirty="0">
                <a:hlinkClick r:id="rId3"/>
              </a:rPr>
              <a:t>https://thenounproject.com/search/?q=goal&amp;i=4200418</a:t>
            </a:r>
            <a:endParaRPr lang="de-DE" sz="1400" dirty="0"/>
          </a:p>
          <a:p>
            <a:r>
              <a:rPr lang="de-DE" sz="1400" dirty="0">
                <a:hlinkClick r:id="rId4"/>
              </a:rPr>
              <a:t>https://thenounproject.com/search/?q=csv&amp;i=664743</a:t>
            </a:r>
            <a:endParaRPr lang="de-DE" sz="1400" dirty="0"/>
          </a:p>
          <a:p>
            <a:r>
              <a:rPr lang="de-DE" sz="1400" dirty="0">
                <a:hlinkClick r:id="rId5"/>
              </a:rPr>
              <a:t>https://jupyter.org/</a:t>
            </a:r>
            <a:endParaRPr lang="de-DE" sz="1400" dirty="0"/>
          </a:p>
          <a:p>
            <a:r>
              <a:rPr lang="de-DE" sz="1400" dirty="0">
                <a:hlinkClick r:id="rId5"/>
              </a:rPr>
              <a:t>https://jupyter.org/</a:t>
            </a:r>
            <a:endParaRPr lang="de-DE" sz="1400" dirty="0"/>
          </a:p>
          <a:p>
            <a:r>
              <a:rPr lang="de-DE" sz="1400" dirty="0">
                <a:hlinkClick r:id="rId6"/>
              </a:rPr>
              <a:t>https://www.statsmodels.org/stable/_images/statsmodels-logo-v2-horizontal.svg</a:t>
            </a:r>
            <a:endParaRPr lang="de-DE" sz="1400" dirty="0"/>
          </a:p>
          <a:p>
            <a:r>
              <a:rPr lang="de-DE" sz="1400" dirty="0">
                <a:hlinkClick r:id="rId7"/>
              </a:rPr>
              <a:t>https://thenounproject.com/search/?q=Measures&amp;i=2360769</a:t>
            </a:r>
            <a:endParaRPr lang="de-DE" sz="1400" dirty="0"/>
          </a:p>
          <a:p>
            <a:r>
              <a:rPr lang="de-DE" sz="1400" dirty="0">
                <a:hlinkClick r:id="rId8"/>
              </a:rPr>
              <a:t>https://thenounproject.com/search/?q=Benefits&amp;i=2134946</a:t>
            </a:r>
            <a:endParaRPr lang="de-DE" sz="1400" dirty="0"/>
          </a:p>
          <a:p>
            <a:endParaRPr lang="de-DE" sz="1400" dirty="0"/>
          </a:p>
          <a:p>
            <a:endParaRPr lang="de-DE" sz="1400" dirty="0"/>
          </a:p>
          <a:p>
            <a:endParaRPr lang="de-DE" sz="1400" dirty="0"/>
          </a:p>
          <a:p>
            <a:endParaRPr lang="de-DE" sz="1400" dirty="0"/>
          </a:p>
          <a:p>
            <a:endParaRPr lang="de-DE" sz="1400" dirty="0"/>
          </a:p>
        </p:txBody>
      </p:sp>
      <p:sp>
        <p:nvSpPr>
          <p:cNvPr id="3" name="Titel 2">
            <a:extLst>
              <a:ext uri="{FF2B5EF4-FFF2-40B4-BE49-F238E27FC236}">
                <a16:creationId xmlns:a16="http://schemas.microsoft.com/office/drawing/2014/main" id="{2167C770-B1A6-4C5D-A802-53343C469452}"/>
              </a:ext>
            </a:extLst>
          </p:cNvPr>
          <p:cNvSpPr>
            <a:spLocks noGrp="1"/>
          </p:cNvSpPr>
          <p:nvPr>
            <p:ph type="title"/>
          </p:nvPr>
        </p:nvSpPr>
        <p:spPr/>
        <p:txBody>
          <a:bodyPr/>
          <a:lstStyle/>
          <a:p>
            <a:r>
              <a:rPr lang="de-DE" dirty="0"/>
              <a:t>Library</a:t>
            </a:r>
          </a:p>
        </p:txBody>
      </p:sp>
      <p:sp>
        <p:nvSpPr>
          <p:cNvPr id="5" name="AutoShape 2" descr="Find and Fix Your Vulnerabilities.  Discretely. Now">
            <a:extLst>
              <a:ext uri="{FF2B5EF4-FFF2-40B4-BE49-F238E27FC236}">
                <a16:creationId xmlns:a16="http://schemas.microsoft.com/office/drawing/2014/main" id="{BF94CB3D-AEBD-4AD4-8770-441DE24E0872}"/>
              </a:ext>
            </a:extLst>
          </p:cNvPr>
          <p:cNvSpPr>
            <a:spLocks noChangeAspect="1" noChangeArrowheads="1"/>
          </p:cNvSpPr>
          <p:nvPr/>
        </p:nvSpPr>
        <p:spPr bwMode="auto">
          <a:xfrm>
            <a:off x="-5024438" y="-4548188"/>
            <a:ext cx="9753601" cy="9753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 name="Grafik 6">
            <a:extLst>
              <a:ext uri="{FF2B5EF4-FFF2-40B4-BE49-F238E27FC236}">
                <a16:creationId xmlns:a16="http://schemas.microsoft.com/office/drawing/2014/main" id="{8C55F867-FB9D-4D28-AAEB-490DD6AE3C30}"/>
              </a:ext>
            </a:extLst>
          </p:cNvPr>
          <p:cNvPicPr>
            <a:picLocks noChangeAspect="1"/>
          </p:cNvPicPr>
          <p:nvPr/>
        </p:nvPicPr>
        <p:blipFill>
          <a:blip r:embed="rId9"/>
          <a:stretch>
            <a:fillRect/>
          </a:stretch>
        </p:blipFill>
        <p:spPr>
          <a:xfrm>
            <a:off x="5500806" y="773244"/>
            <a:ext cx="382898" cy="459747"/>
          </a:xfrm>
          <a:prstGeom prst="rect">
            <a:avLst/>
          </a:prstGeom>
        </p:spPr>
      </p:pic>
      <p:pic>
        <p:nvPicPr>
          <p:cNvPr id="8" name="Grafik 7">
            <a:extLst>
              <a:ext uri="{FF2B5EF4-FFF2-40B4-BE49-F238E27FC236}">
                <a16:creationId xmlns:a16="http://schemas.microsoft.com/office/drawing/2014/main" id="{EBB009C5-54D5-4B13-B542-05E8968A3B90}"/>
              </a:ext>
            </a:extLst>
          </p:cNvPr>
          <p:cNvPicPr>
            <a:picLocks noChangeAspect="1"/>
          </p:cNvPicPr>
          <p:nvPr/>
        </p:nvPicPr>
        <p:blipFill>
          <a:blip r:embed="rId10"/>
          <a:stretch>
            <a:fillRect/>
          </a:stretch>
        </p:blipFill>
        <p:spPr>
          <a:xfrm>
            <a:off x="5434146" y="1323775"/>
            <a:ext cx="449558" cy="459747"/>
          </a:xfrm>
          <a:prstGeom prst="rect">
            <a:avLst/>
          </a:prstGeom>
        </p:spPr>
      </p:pic>
      <p:pic>
        <p:nvPicPr>
          <p:cNvPr id="9" name="Grafik 8">
            <a:extLst>
              <a:ext uri="{FF2B5EF4-FFF2-40B4-BE49-F238E27FC236}">
                <a16:creationId xmlns:a16="http://schemas.microsoft.com/office/drawing/2014/main" id="{C157D277-5024-4D7E-B708-350D944E6F78}"/>
              </a:ext>
            </a:extLst>
          </p:cNvPr>
          <p:cNvPicPr>
            <a:picLocks noChangeAspect="1"/>
          </p:cNvPicPr>
          <p:nvPr/>
        </p:nvPicPr>
        <p:blipFill>
          <a:blip r:embed="rId11"/>
          <a:stretch>
            <a:fillRect/>
          </a:stretch>
        </p:blipFill>
        <p:spPr>
          <a:xfrm>
            <a:off x="5677746" y="1633017"/>
            <a:ext cx="462565" cy="524772"/>
          </a:xfrm>
          <a:prstGeom prst="rect">
            <a:avLst/>
          </a:prstGeom>
        </p:spPr>
      </p:pic>
      <p:pic>
        <p:nvPicPr>
          <p:cNvPr id="10" name="Inhaltsplatzhalter 63">
            <a:extLst>
              <a:ext uri="{FF2B5EF4-FFF2-40B4-BE49-F238E27FC236}">
                <a16:creationId xmlns:a16="http://schemas.microsoft.com/office/drawing/2014/main" id="{EF1BC5B0-83D4-4503-80FB-E37F6A83E28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11239" y="2020722"/>
            <a:ext cx="387598" cy="449262"/>
          </a:xfrm>
          <a:prstGeom prst="rect">
            <a:avLst/>
          </a:prstGeom>
        </p:spPr>
      </p:pic>
      <p:pic>
        <p:nvPicPr>
          <p:cNvPr id="11" name="Grafik 10">
            <a:extLst>
              <a:ext uri="{FF2B5EF4-FFF2-40B4-BE49-F238E27FC236}">
                <a16:creationId xmlns:a16="http://schemas.microsoft.com/office/drawing/2014/main" id="{5697B8F2-90CF-4C8C-8EBB-4D1CCB6C955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96071" y="2360623"/>
            <a:ext cx="961028" cy="388401"/>
          </a:xfrm>
          <a:prstGeom prst="rect">
            <a:avLst/>
          </a:prstGeom>
        </p:spPr>
      </p:pic>
      <p:pic>
        <p:nvPicPr>
          <p:cNvPr id="12" name="Grafik 11">
            <a:extLst>
              <a:ext uri="{FF2B5EF4-FFF2-40B4-BE49-F238E27FC236}">
                <a16:creationId xmlns:a16="http://schemas.microsoft.com/office/drawing/2014/main" id="{9EB5009E-1821-4F2A-B412-3AEEB4C3C17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62839" y="2729943"/>
            <a:ext cx="1307281" cy="213281"/>
          </a:xfrm>
          <a:prstGeom prst="rect">
            <a:avLst/>
          </a:prstGeom>
        </p:spPr>
      </p:pic>
      <p:pic>
        <p:nvPicPr>
          <p:cNvPr id="13" name="Grafik 12">
            <a:extLst>
              <a:ext uri="{FF2B5EF4-FFF2-40B4-BE49-F238E27FC236}">
                <a16:creationId xmlns:a16="http://schemas.microsoft.com/office/drawing/2014/main" id="{50262AD1-C36D-4C75-A1C8-550B69BE0E69}"/>
              </a:ext>
            </a:extLst>
          </p:cNvPr>
          <p:cNvPicPr>
            <a:picLocks noChangeAspect="1"/>
          </p:cNvPicPr>
          <p:nvPr/>
        </p:nvPicPr>
        <p:blipFill>
          <a:blip r:embed="rId18"/>
          <a:stretch>
            <a:fillRect/>
          </a:stretch>
        </p:blipFill>
        <p:spPr>
          <a:xfrm>
            <a:off x="5909981" y="2981066"/>
            <a:ext cx="214015" cy="311502"/>
          </a:xfrm>
          <a:prstGeom prst="rect">
            <a:avLst/>
          </a:prstGeom>
        </p:spPr>
      </p:pic>
      <p:pic>
        <p:nvPicPr>
          <p:cNvPr id="14" name="Grafik 13">
            <a:extLst>
              <a:ext uri="{FF2B5EF4-FFF2-40B4-BE49-F238E27FC236}">
                <a16:creationId xmlns:a16="http://schemas.microsoft.com/office/drawing/2014/main" id="{767979FB-5E4E-4204-81A4-88894F52C330}"/>
              </a:ext>
            </a:extLst>
          </p:cNvPr>
          <p:cNvPicPr>
            <a:picLocks noChangeAspect="1"/>
          </p:cNvPicPr>
          <p:nvPr/>
        </p:nvPicPr>
        <p:blipFill>
          <a:blip r:embed="rId19"/>
          <a:stretch>
            <a:fillRect/>
          </a:stretch>
        </p:blipFill>
        <p:spPr>
          <a:xfrm>
            <a:off x="5855363" y="3357885"/>
            <a:ext cx="252674" cy="265807"/>
          </a:xfrm>
          <a:prstGeom prst="rect">
            <a:avLst/>
          </a:prstGeom>
        </p:spPr>
      </p:pic>
    </p:spTree>
    <p:extLst>
      <p:ext uri="{BB962C8B-B14F-4D97-AF65-F5344CB8AC3E}">
        <p14:creationId xmlns:p14="http://schemas.microsoft.com/office/powerpoint/2010/main" val="130528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CF7AC22-3B63-4731-9C4E-B2465060BAA4}"/>
              </a:ext>
            </a:extLst>
          </p:cNvPr>
          <p:cNvSpPr>
            <a:spLocks noGrp="1"/>
          </p:cNvSpPr>
          <p:nvPr>
            <p:ph idx="1"/>
          </p:nvPr>
        </p:nvSpPr>
        <p:spPr/>
        <p:txBody>
          <a:bodyPr/>
          <a:lstStyle/>
          <a:p>
            <a:r>
              <a:rPr lang="de-DE" sz="1600" dirty="0"/>
              <a:t>Microsoft-A (2021), Was ist der Team Data Science-Prozess (TDSP)?, </a:t>
            </a:r>
            <a:r>
              <a:rPr lang="de-DE" sz="1600" dirty="0">
                <a:hlinkClick r:id="rId2"/>
              </a:rPr>
              <a:t>https://docs.microsoft.com/de-de/azure/architecture/data-science-process/overview</a:t>
            </a:r>
            <a:r>
              <a:rPr lang="de-DE" sz="1600" dirty="0"/>
              <a:t>, last </a:t>
            </a:r>
            <a:r>
              <a:rPr lang="de-DE" sz="1600" dirty="0" err="1"/>
              <a:t>access</a:t>
            </a:r>
            <a:r>
              <a:rPr lang="de-DE" sz="1600" dirty="0"/>
              <a:t>: 18.11.2021 at 21:20</a:t>
            </a:r>
          </a:p>
          <a:p>
            <a:r>
              <a:rPr lang="de-DE" sz="1600" dirty="0"/>
              <a:t>Microsoft-B (2021), Lebenszyklus des Team Data Science-Prozesses, </a:t>
            </a:r>
            <a:r>
              <a:rPr lang="de-DE" sz="1600" dirty="0">
                <a:hlinkClick r:id="rId3"/>
              </a:rPr>
              <a:t>https://docs.microsoft.com/de-de/azure/architecture/data-science-process/lifecycle</a:t>
            </a:r>
            <a:r>
              <a:rPr lang="de-DE" sz="1600" dirty="0"/>
              <a:t>, last </a:t>
            </a:r>
            <a:r>
              <a:rPr lang="de-DE" sz="1600" dirty="0" err="1"/>
              <a:t>access</a:t>
            </a:r>
            <a:r>
              <a:rPr lang="de-DE" sz="1600" dirty="0"/>
              <a:t>: 18.11.2021 at 21:20</a:t>
            </a:r>
          </a:p>
          <a:p>
            <a:r>
              <a:rPr lang="de-DE" sz="1600" dirty="0" err="1"/>
              <a:t>Thakurta</a:t>
            </a:r>
            <a:r>
              <a:rPr lang="de-DE" sz="1600" dirty="0"/>
              <a:t>, D., </a:t>
            </a:r>
            <a:r>
              <a:rPr lang="de-DE" sz="1600" dirty="0" err="1"/>
              <a:t>McGehee</a:t>
            </a:r>
            <a:r>
              <a:rPr lang="de-DE" sz="1600" dirty="0"/>
              <a:t>, H. (2017), Team Data Science </a:t>
            </a:r>
            <a:r>
              <a:rPr lang="de-DE" sz="1600" dirty="0" err="1"/>
              <a:t>Process</a:t>
            </a:r>
            <a:r>
              <a:rPr lang="de-DE" sz="1600" dirty="0"/>
              <a:t>: </a:t>
            </a:r>
            <a:r>
              <a:rPr lang="de-DE" sz="1600" dirty="0" err="1"/>
              <a:t>Roles</a:t>
            </a:r>
            <a:r>
              <a:rPr lang="de-DE" sz="1600" dirty="0"/>
              <a:t> and </a:t>
            </a:r>
            <a:r>
              <a:rPr lang="de-DE" sz="1600" dirty="0" err="1"/>
              <a:t>tasks</a:t>
            </a:r>
            <a:r>
              <a:rPr lang="de-DE" sz="1600" dirty="0"/>
              <a:t>, </a:t>
            </a:r>
            <a:r>
              <a:rPr lang="de-DE" sz="1600" dirty="0">
                <a:hlinkClick r:id="rId4"/>
              </a:rPr>
              <a:t>https://github.com/Azure/Microsoft-TDSP/blob/master/Docs/roles-tasks.md</a:t>
            </a:r>
            <a:r>
              <a:rPr lang="de-DE" sz="1600" dirty="0"/>
              <a:t>, last </a:t>
            </a:r>
            <a:r>
              <a:rPr lang="de-DE" sz="1600" dirty="0" err="1"/>
              <a:t>access</a:t>
            </a:r>
            <a:r>
              <a:rPr lang="de-DE" sz="1600" dirty="0"/>
              <a:t>: 18.11.2021 at 21:21</a:t>
            </a:r>
          </a:p>
          <a:p>
            <a:r>
              <a:rPr lang="de-DE" sz="1600" dirty="0" err="1"/>
              <a:t>Deutesches</a:t>
            </a:r>
            <a:r>
              <a:rPr lang="de-DE" sz="1600" dirty="0"/>
              <a:t> Rotes Kreuz – Berlin (2021), </a:t>
            </a:r>
            <a:r>
              <a:rPr lang="de-DE" sz="1600" dirty="0">
                <a:hlinkClick r:id="rId5"/>
              </a:rPr>
              <a:t>https://www.drk-berlin.de/</a:t>
            </a:r>
            <a:r>
              <a:rPr lang="de-DE" sz="1600" dirty="0"/>
              <a:t>, last </a:t>
            </a:r>
            <a:r>
              <a:rPr lang="de-DE" sz="1600" dirty="0" err="1"/>
              <a:t>access</a:t>
            </a:r>
            <a:r>
              <a:rPr lang="de-DE" sz="1600" dirty="0"/>
              <a:t> 19.11.2021 at 17:58</a:t>
            </a:r>
          </a:p>
        </p:txBody>
      </p:sp>
      <p:sp>
        <p:nvSpPr>
          <p:cNvPr id="3" name="Titel 2">
            <a:extLst>
              <a:ext uri="{FF2B5EF4-FFF2-40B4-BE49-F238E27FC236}">
                <a16:creationId xmlns:a16="http://schemas.microsoft.com/office/drawing/2014/main" id="{E5A1A7A0-D022-4076-979D-25B8F60E9A01}"/>
              </a:ext>
            </a:extLst>
          </p:cNvPr>
          <p:cNvSpPr>
            <a:spLocks noGrp="1"/>
          </p:cNvSpPr>
          <p:nvPr>
            <p:ph type="title"/>
          </p:nvPr>
        </p:nvSpPr>
        <p:spPr/>
        <p:txBody>
          <a:bodyPr/>
          <a:lstStyle/>
          <a:p>
            <a:r>
              <a:rPr lang="de-DE" dirty="0"/>
              <a:t>Library</a:t>
            </a:r>
          </a:p>
        </p:txBody>
      </p:sp>
    </p:spTree>
    <p:extLst>
      <p:ext uri="{BB962C8B-B14F-4D97-AF65-F5344CB8AC3E}">
        <p14:creationId xmlns:p14="http://schemas.microsoft.com/office/powerpoint/2010/main" val="4092020050"/>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Words>
  <Application>Microsoft Office PowerPoint</Application>
  <PresentationFormat>Breitbild</PresentationFormat>
  <Paragraphs>123</Paragraphs>
  <Slides>8</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Calibri Light</vt:lpstr>
      <vt:lpstr>Leelawadee</vt:lpstr>
      <vt:lpstr>Larissa</vt:lpstr>
      <vt:lpstr>PowerPoint-Präsentation</vt:lpstr>
      <vt:lpstr>Agenda</vt:lpstr>
      <vt:lpstr>1: Business Understanding</vt:lpstr>
      <vt:lpstr>1: Business Understanding</vt:lpstr>
      <vt:lpstr>1: Business Understanding</vt:lpstr>
      <vt:lpstr>Project Methodology | Teams Data Science Process (TDSP)</vt:lpstr>
      <vt:lpstr>Library</vt:lpstr>
      <vt:lpstr>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niels humbeck</dc:creator>
  <cp:lastModifiedBy>Humbeck, Niels</cp:lastModifiedBy>
  <cp:revision>691</cp:revision>
  <dcterms:created xsi:type="dcterms:W3CDTF">2020-09-08T18:35:27Z</dcterms:created>
  <dcterms:modified xsi:type="dcterms:W3CDTF">2021-11-19T19:29:50Z</dcterms:modified>
</cp:coreProperties>
</file>