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7" r:id="rId3"/>
    <p:sldId id="327" r:id="rId4"/>
    <p:sldId id="312" r:id="rId5"/>
    <p:sldId id="33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7DA"/>
    <a:srgbClr val="289AE0"/>
    <a:srgbClr val="B80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F416-8BCC-4C55-AB22-9801D8D523BB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327D-8384-4912-A1AE-F6C62F7221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2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two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approaches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dirty="0"/>
              <a:t>Processing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fly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motion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real time </a:t>
            </a:r>
            <a:r>
              <a:rPr lang="de-DE" dirty="0" err="1"/>
              <a:t>invformation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preventive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rest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reactive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)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Differentiation real-time, </a:t>
            </a:r>
            <a:r>
              <a:rPr lang="de-DE" dirty="0" err="1"/>
              <a:t>near</a:t>
            </a:r>
            <a:r>
              <a:rPr lang="de-DE" dirty="0"/>
              <a:t> real time </a:t>
            </a:r>
          </a:p>
          <a:p>
            <a:pPr marL="0" indent="0"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data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Real-time </a:t>
            </a:r>
            <a:r>
              <a:rPr lang="de-DE" dirty="0" err="1"/>
              <a:t>arrival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Infinity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Disorder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Burst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Vulnerability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Ideal stream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Low </a:t>
            </a:r>
            <a:r>
              <a:rPr lang="de-DE" dirty="0" err="1"/>
              <a:t>latency</a:t>
            </a:r>
            <a:r>
              <a:rPr lang="de-DE" dirty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throughput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Continuous</a:t>
            </a:r>
            <a:r>
              <a:rPr lang="de-DE" dirty="0"/>
              <a:t> and </a:t>
            </a:r>
            <a:r>
              <a:rPr lang="de-DE" dirty="0" err="1"/>
              <a:t>stabel</a:t>
            </a:r>
            <a:r>
              <a:rPr lang="de-DE" dirty="0"/>
              <a:t> </a:t>
            </a:r>
            <a:r>
              <a:rPr lang="de-DE" dirty="0" err="1"/>
              <a:t>operation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 </a:t>
            </a:r>
            <a:r>
              <a:rPr lang="de-DE" dirty="0" err="1"/>
              <a:t>scallability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Batch </a:t>
            </a:r>
            <a:r>
              <a:rPr lang="de-DE" dirty="0" err="1"/>
              <a:t>processing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Processing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periodically</a:t>
            </a:r>
            <a:r>
              <a:rPr lang="de-DE" dirty="0"/>
              <a:t> but not time </a:t>
            </a:r>
            <a:r>
              <a:rPr lang="de-DE" dirty="0" err="1"/>
              <a:t>critical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lager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´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time </a:t>
            </a:r>
            <a:r>
              <a:rPr lang="de-DE" dirty="0" err="1"/>
              <a:t>interval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Involving</a:t>
            </a:r>
            <a:r>
              <a:rPr lang="de-DE" dirty="0"/>
              <a:t> </a:t>
            </a:r>
            <a:r>
              <a:rPr lang="de-DE" dirty="0" err="1"/>
              <a:t>deeper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Abgrenzung zu Micro-Batches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Data in </a:t>
            </a:r>
            <a:r>
              <a:rPr lang="de-DE" dirty="0" err="1"/>
              <a:t>motion</a:t>
            </a:r>
            <a:r>
              <a:rPr lang="de-DE" dirty="0"/>
              <a:t> /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rest</a:t>
            </a:r>
            <a:r>
              <a:rPr lang="de-DE" dirty="0"/>
              <a:t> </a:t>
            </a:r>
          </a:p>
          <a:p>
            <a:r>
              <a:rPr lang="de-DE" dirty="0" err="1"/>
              <a:t>Metaphere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lake</a:t>
            </a:r>
            <a:r>
              <a:rPr lang="de-DE" dirty="0"/>
              <a:t> and a ´</a:t>
            </a:r>
            <a:r>
              <a:rPr lang="de-DE" dirty="0" err="1"/>
              <a:t>river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Data Size: </a:t>
            </a:r>
          </a:p>
          <a:p>
            <a:r>
              <a:rPr lang="de-DE" dirty="0"/>
              <a:t>- Stream: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</a:p>
          <a:p>
            <a:r>
              <a:rPr lang="de-DE" dirty="0"/>
              <a:t>Lower </a:t>
            </a:r>
            <a:r>
              <a:rPr lang="de-DE" dirty="0" err="1"/>
              <a:t>throughput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repetitive</a:t>
            </a:r>
          </a:p>
          <a:p>
            <a:r>
              <a:rPr lang="de-DE" dirty="0"/>
              <a:t>- Batch Processing: Large </a:t>
            </a:r>
            <a:r>
              <a:rPr lang="de-DE" dirty="0" err="1"/>
              <a:t>batches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troughput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Analysis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en-US" dirty="0"/>
              <a:t>The data processing framework is responsible for calculating the data in the data system</a:t>
            </a:r>
          </a:p>
          <a:p>
            <a:endParaRPr lang="en-US" dirty="0"/>
          </a:p>
          <a:p>
            <a:r>
              <a:rPr lang="de-DE" dirty="0"/>
              <a:t>Big Data: </a:t>
            </a:r>
          </a:p>
          <a:p>
            <a:pPr marL="171450" indent="-171450">
              <a:buFontTx/>
              <a:buChar char="-"/>
            </a:pPr>
            <a:r>
              <a:rPr lang="de-DE" dirty="0"/>
              <a:t>Large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high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Stream Processing: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real-time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Common stream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Refers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indefinitely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time </a:t>
            </a:r>
            <a:r>
              <a:rPr lang="de-DE" dirty="0" err="1"/>
              <a:t>sequence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regarded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union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data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Real-time </a:t>
            </a:r>
            <a:r>
              <a:rPr lang="de-DE" dirty="0" err="1"/>
              <a:t>arrival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Infinity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Disorder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Burst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Vulnerability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Ideal stream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Low </a:t>
            </a:r>
            <a:r>
              <a:rPr lang="de-DE" dirty="0" err="1"/>
              <a:t>latency</a:t>
            </a:r>
            <a:r>
              <a:rPr lang="de-DE" dirty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throughput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Continuous</a:t>
            </a:r>
            <a:r>
              <a:rPr lang="de-DE" dirty="0"/>
              <a:t> and </a:t>
            </a:r>
            <a:r>
              <a:rPr lang="de-DE" dirty="0" err="1"/>
              <a:t>stabel</a:t>
            </a:r>
            <a:r>
              <a:rPr lang="de-DE" dirty="0"/>
              <a:t> </a:t>
            </a:r>
            <a:r>
              <a:rPr lang="de-DE" dirty="0" err="1"/>
              <a:t>operation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 </a:t>
            </a:r>
            <a:r>
              <a:rPr lang="de-DE" dirty="0" err="1"/>
              <a:t>scallability</a:t>
            </a:r>
            <a:r>
              <a:rPr lang="de-DE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Stream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: Storm, Spark, </a:t>
            </a:r>
            <a:r>
              <a:rPr lang="de-DE" dirty="0" err="1"/>
              <a:t>Samza</a:t>
            </a:r>
            <a:r>
              <a:rPr lang="de-DE" dirty="0"/>
              <a:t> 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: </a:t>
            </a:r>
          </a:p>
          <a:p>
            <a:pPr marL="0" indent="0">
              <a:buFontTx/>
              <a:buNone/>
            </a:pPr>
            <a:r>
              <a:rPr lang="en-US" dirty="0"/>
              <a:t>When dealing with real-time tasks requiring fast processing speed and using many kinds of programming languages, </a:t>
            </a:r>
            <a:r>
              <a:rPr lang="en-US" b="1" dirty="0"/>
              <a:t>Storm</a:t>
            </a:r>
            <a:r>
              <a:rPr lang="en-US" dirty="0"/>
              <a:t> can be preferred. Typical application scenes are recommendation system, real-time recommendation, financial system, early warning system, website statistics, real-time sales and traffic statistics and so on [41].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advantage of </a:t>
            </a:r>
            <a:r>
              <a:rPr lang="en-US" b="1" dirty="0"/>
              <a:t>Spark</a:t>
            </a:r>
            <a:r>
              <a:rPr lang="en-US" dirty="0"/>
              <a:t> is that it can be used for micro batch processing, graph computation, iterative computation and interactive query computation. When a project, in addition to real-time processing, involves offline batch processing, graph computing, machine learning, and interactive query, the Spark processing framework should be preferred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When there are many states to be processed in a project, and each partition has many one-billion-byte tuples, </a:t>
            </a:r>
            <a:r>
              <a:rPr lang="en-US" b="1" dirty="0" err="1"/>
              <a:t>Samza</a:t>
            </a:r>
            <a:r>
              <a:rPr lang="en-US" dirty="0"/>
              <a:t> can be selected. Typical application scenes include central traffic control, advertising association, news delivery, webpage dynamic tracking and log aggregation.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Why complex systems?</a:t>
            </a:r>
          </a:p>
          <a:p>
            <a:pPr marL="0" indent="0">
              <a:buFontTx/>
              <a:buNone/>
            </a:pPr>
            <a:r>
              <a:rPr lang="en-US" dirty="0"/>
              <a:t>The batch processing frameworks have poor real-time and low execution efficiency. The stream processing frameworks have poor tolerance and poor memory usage.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3BA0-A892-48B6-94B4-088706EB3A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1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E27CB-CBD5-47B8-86DF-31A47B0DA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7F96D-E413-4478-A750-BF625064A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566F2-276E-4DC0-8F04-38803F0A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9D16A-4586-4FB8-AD72-3BFBDFBA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ABEC0-F419-4995-9D23-0E05EDB4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92FEF-3561-486D-B41B-29B78286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343036-2C07-4835-A76F-D9E8488E2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5634E8-0774-4774-B27B-095E2EE2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EA1D3-680D-44C0-B7E7-17FAFC3F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A218-E09F-4B20-ADF9-ADC879AC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C9AC79-C10B-4FC7-8AFE-0CBF48CA3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C59D7-1913-4124-B28B-9A0FB301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61A0D-6D22-47C1-BE01-70AB494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4A547-9231-40D0-936E-2A31F91C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26180F-FAA1-48DC-9C39-04611DD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51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26589"/>
            <a:ext cx="10718800" cy="4477348"/>
          </a:xfrm>
          <a:prstGeom prst="rect">
            <a:avLst/>
          </a:prstGeom>
        </p:spPr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8515" y="6356317"/>
            <a:ext cx="561976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12EBFAC-6912-48F7-B982-576F2B42615D}"/>
              </a:ext>
            </a:extLst>
          </p:cNvPr>
          <p:cNvSpPr/>
          <p:nvPr userDrawn="1"/>
        </p:nvSpPr>
        <p:spPr>
          <a:xfrm>
            <a:off x="0" y="0"/>
            <a:ext cx="12192000" cy="933450"/>
          </a:xfrm>
          <a:prstGeom prst="rect">
            <a:avLst/>
          </a:prstGeom>
          <a:solidFill>
            <a:srgbClr val="00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2687" y="188912"/>
            <a:ext cx="10199137" cy="492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43E7650-B11B-4336-A589-C46C14D6BC65}"/>
              </a:ext>
            </a:extLst>
          </p:cNvPr>
          <p:cNvSpPr txBox="1"/>
          <p:nvPr userDrawn="1"/>
        </p:nvSpPr>
        <p:spPr>
          <a:xfrm>
            <a:off x="11130491" y="6273225"/>
            <a:ext cx="89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EB6513"/>
                </a:solidFill>
              </a:rPr>
              <a:t>GyG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52D1F51-7E4C-457E-A5E7-D98CB0C2A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16" y="6387556"/>
            <a:ext cx="737660" cy="356112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2DEB7C8-9A0E-473E-A5D9-EBD6F61AFF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687" y="929200"/>
            <a:ext cx="10199137" cy="4492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5259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07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8FD71-8FB2-4536-B819-F3550063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C5FAE-71C1-46CF-8F1E-FB606283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965B1-F7FC-44C4-9982-9EDC2B00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8AF4F-36A1-48E1-9201-19BB405A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B621C-161B-4F76-8F00-5A5B833A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BFA95-30C5-43CE-AC25-482CE162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495435-1D9D-46A7-98E6-0C5CBFA6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73FB67-CEF8-47CD-9533-998CAFAA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49C6B-A347-4FB3-A510-D3CD8908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3FA2E-673D-42AA-BDC0-DC60F240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31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C1AF4-5046-4542-A213-54E81DA7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1B9D4-25B9-4504-BE7B-6834898FE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C11653-3D39-48D3-9842-129AD63C2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D4A1C-6AD8-49B6-A264-A989B323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1D987-3CD9-498B-8FE3-1A293205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EB917-F170-408D-B1F7-CBCC6010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8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1ACE1-3CA4-48F1-86E4-68D25FE8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F16C9E-8E60-4329-9D94-C66DD8ACD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B6A6A1-A75B-4E4E-A4F4-EA426CA1E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BF01B6-8505-4FE1-AAA0-CC55D77F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7DF0DD-A591-4A0F-90CC-46BB44221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525ECB-88E0-44CC-9BC9-1D55F774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95D753-691C-419A-8A84-5F37FA90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E17A56-ACD7-427C-A556-D4BCA121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23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BA736-123F-4F57-AA5B-9F2CBA61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268A05-9791-4F38-BF05-7ED59ED8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EAD4D8-2B95-4353-AD47-98D5D4B6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C37FF7-9594-46D6-8BD8-136A070B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3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EE2BFB-8CF3-4627-A1BF-067456F9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5F91F7-FA26-4AF9-8458-F8E55307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C0BD0-5002-4C47-B507-03AF7DAD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32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B777D-8AAC-466D-8105-85ECCF84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A7A8B-0110-46A2-ABF8-14B3CDF9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E5F256-6152-4575-8D4C-9B455932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B16ACF-B921-42CE-860B-CDE4C2EB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269E9-94C5-4D49-97B7-C87DBE38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3231B-BC7D-4657-9C3F-0C826930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54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405B2-3803-44DD-B2AF-8A775402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FB246C-74ED-4861-91E8-683F5D25F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26CA3-EBCC-4574-B387-112FB819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AF4BB1-9C78-43FF-83EC-92466E93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8B267F-EEF0-4962-AF9D-B650F0DE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3FE96-F43D-4AE6-8445-C5A6194D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1DC437-FD7C-4F19-BB5E-42563E2C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6CC2-4F69-402F-B246-619AE89D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B885B-98DA-402F-B1D6-58CF04BC0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7B96-0180-43AA-B8FB-BDFA7304E62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02DB9-EFBD-4297-8F1D-64E1F8E4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C3FA6-5CCB-4E5F-87E2-7667A8727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236E-2E73-4F1B-A182-B2780EA4A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5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park.apache.org/docs/latest/streaming-programming-guide.html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hyperlink" Target="https://thenounproject.com/term/bookmark/345317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knoldus.com/ksql-getting-started-with-streaming-sql-for-apache-kafka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vectorico.com/twitter-logo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influxdata.github.io/branding/img/downloads/influxdata-logo--symbol--pool.jpg" TargetMode="Externa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scalable-efficient-big-data-analytics-machine-learning-pipeline-architecture-on-cloud-4d59efc092b5" TargetMode="External"/><Relationship Id="rId3" Type="http://schemas.openxmlformats.org/officeDocument/2006/relationships/hyperlink" Target="https://ci.apache.org/projects/flink/flink-docs-release-1.12/concepts/flink-architecture.html" TargetMode="External"/><Relationship Id="rId7" Type="http://schemas.openxmlformats.org/officeDocument/2006/relationships/hyperlink" Target="https://www.gartner.com/smarterwithgartner/gartner-top-10-trends-in-data-and-analytics-for-2020/" TargetMode="External"/><Relationship Id="rId2" Type="http://schemas.openxmlformats.org/officeDocument/2006/relationships/hyperlink" Target="https://finematics.com/apache-kafka-explain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ounproject.com/photo/pattern-cubes-4dEanb/" TargetMode="External"/><Relationship Id="rId5" Type="http://schemas.openxmlformats.org/officeDocument/2006/relationships/hyperlink" Target="https://flink.apache.org/flink-architecture.html" TargetMode="External"/><Relationship Id="rId4" Type="http://schemas.openxmlformats.org/officeDocument/2006/relationships/hyperlink" Target="https://ci.apache.org/projects/flink/flink-docs-release-1.12/concepts/stateful-stream-process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DD9AEFF-AACC-46C8-8C29-DFA0B2D3FB22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H="1" flipV="1">
            <a:off x="3803085" y="4707071"/>
            <a:ext cx="4022" cy="8278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5C37C531-5649-445F-84D4-A15F0A7EA9B3}"/>
              </a:ext>
            </a:extLst>
          </p:cNvPr>
          <p:cNvSpPr/>
          <p:nvPr/>
        </p:nvSpPr>
        <p:spPr>
          <a:xfrm>
            <a:off x="5649375" y="642791"/>
            <a:ext cx="2500604" cy="5955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Zookeeper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11568C-0BFF-49B0-B5DF-1C80A6277A54}"/>
              </a:ext>
            </a:extLst>
          </p:cNvPr>
          <p:cNvSpPr/>
          <p:nvPr/>
        </p:nvSpPr>
        <p:spPr>
          <a:xfrm>
            <a:off x="5643154" y="1565202"/>
            <a:ext cx="2513045" cy="3015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Kafka-Broker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E748A13-10E4-489E-9B1A-1A2C9B1D16D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764497" y="1334615"/>
            <a:ext cx="414453" cy="3515"/>
          </a:xfrm>
          <a:prstGeom prst="straightConnector1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7C7854C-D1CB-41A3-9131-84127BAF2B35}"/>
              </a:ext>
            </a:extLst>
          </p:cNvPr>
          <p:cNvGrpSpPr/>
          <p:nvPr/>
        </p:nvGrpSpPr>
        <p:grpSpPr>
          <a:xfrm>
            <a:off x="5778255" y="2075223"/>
            <a:ext cx="2216688" cy="346190"/>
            <a:chOff x="5229615" y="2630540"/>
            <a:chExt cx="2216688" cy="346190"/>
          </a:xfrm>
        </p:grpSpPr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2ADDC22A-801C-449A-B381-3E68D4674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6165582" y="1694573"/>
              <a:ext cx="344754" cy="2216688"/>
            </a:xfrm>
            <a:prstGeom prst="rect">
              <a:avLst/>
            </a:prstGeom>
          </p:spPr>
        </p:pic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BB34C3D-C32E-45A8-AC9B-19BC3BDCCD63}"/>
                </a:ext>
              </a:extLst>
            </p:cNvPr>
            <p:cNvSpPr txBox="1"/>
            <p:nvPr/>
          </p:nvSpPr>
          <p:spPr>
            <a:xfrm>
              <a:off x="5630245" y="2668953"/>
              <a:ext cx="14633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dirty="0"/>
                <a:t>twitter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1FBC52AE-247C-4BFB-ADD8-C015CDAD755B}"/>
              </a:ext>
            </a:extLst>
          </p:cNvPr>
          <p:cNvGrpSpPr/>
          <p:nvPr/>
        </p:nvGrpSpPr>
        <p:grpSpPr>
          <a:xfrm>
            <a:off x="3178950" y="891394"/>
            <a:ext cx="1316201" cy="912857"/>
            <a:chOff x="2887499" y="1597964"/>
            <a:chExt cx="1316201" cy="912857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72012DC-3E16-4AF0-9BC2-9069248CE3C3}"/>
                </a:ext>
              </a:extLst>
            </p:cNvPr>
            <p:cNvSpPr/>
            <p:nvPr/>
          </p:nvSpPr>
          <p:spPr>
            <a:xfrm>
              <a:off x="2887499" y="1670050"/>
              <a:ext cx="1316201" cy="7493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405D734C-B2D6-4308-B434-E917B1CBB61E}"/>
                </a:ext>
              </a:extLst>
            </p:cNvPr>
            <p:cNvSpPr/>
            <p:nvPr/>
          </p:nvSpPr>
          <p:spPr>
            <a:xfrm>
              <a:off x="2983826" y="1597964"/>
              <a:ext cx="1179499" cy="158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C5B32D7-927F-4F77-995A-899928769E28}"/>
                </a:ext>
              </a:extLst>
            </p:cNvPr>
            <p:cNvSpPr/>
            <p:nvPr/>
          </p:nvSpPr>
          <p:spPr>
            <a:xfrm>
              <a:off x="2979058" y="2352071"/>
              <a:ext cx="1184268" cy="158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>
                  <a:solidFill>
                    <a:schemeClr val="tx1"/>
                  </a:solidFill>
                </a:rPr>
                <a:t>tweet-producer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3968CD6-A19E-428F-B314-D839FAB866AB}"/>
              </a:ext>
            </a:extLst>
          </p:cNvPr>
          <p:cNvGrpSpPr/>
          <p:nvPr/>
        </p:nvGrpSpPr>
        <p:grpSpPr>
          <a:xfrm>
            <a:off x="3094485" y="5534891"/>
            <a:ext cx="1342746" cy="912857"/>
            <a:chOff x="9850038" y="460842"/>
            <a:chExt cx="1342746" cy="912857"/>
          </a:xfrm>
        </p:grpSpPr>
        <p:pic>
          <p:nvPicPr>
            <p:cNvPr id="44" name="Picture 2" descr="KSQL: Getting started with Streaming SQL for Apache Kafka - Knoldus Blogs">
              <a:extLst>
                <a:ext uri="{FF2B5EF4-FFF2-40B4-BE49-F238E27FC236}">
                  <a16:creationId xmlns:a16="http://schemas.microsoft.com/office/drawing/2014/main" id="{F403F2B7-A2A7-4803-8457-44CE66B04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038" y="775030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1CD2574-E6EC-4608-BC51-936FC5D7C24F}"/>
                </a:ext>
              </a:extLst>
            </p:cNvPr>
            <p:cNvGrpSpPr/>
            <p:nvPr/>
          </p:nvGrpSpPr>
          <p:grpSpPr>
            <a:xfrm>
              <a:off x="9876583" y="460842"/>
              <a:ext cx="1316201" cy="912857"/>
              <a:chOff x="9876584" y="447213"/>
              <a:chExt cx="1316201" cy="912857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BC3D5D40-D112-42AD-88FE-D2D6B0B54A32}"/>
                  </a:ext>
                </a:extLst>
              </p:cNvPr>
              <p:cNvSpPr/>
              <p:nvPr/>
            </p:nvSpPr>
            <p:spPr>
              <a:xfrm>
                <a:off x="9876584" y="519299"/>
                <a:ext cx="1316201" cy="749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903780F-7F83-4565-BEBB-CD79E3AFCAA3}"/>
                  </a:ext>
                </a:extLst>
              </p:cNvPr>
              <p:cNvSpPr/>
              <p:nvPr/>
            </p:nvSpPr>
            <p:spPr>
              <a:xfrm>
                <a:off x="9972911" y="447213"/>
                <a:ext cx="1179499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1"/>
                    </a:solidFill>
                  </a:rPr>
                  <a:t>confluentinc/cp-</a:t>
                </a:r>
                <a:r>
                  <a:rPr lang="de-DE" sz="700" dirty="0" err="1">
                    <a:solidFill>
                      <a:schemeClr val="tx1"/>
                    </a:solidFill>
                  </a:rPr>
                  <a:t>ksql</a:t>
                </a:r>
                <a:r>
                  <a:rPr lang="de-DE" sz="700" dirty="0">
                    <a:solidFill>
                      <a:schemeClr val="tx1"/>
                    </a:solidFill>
                  </a:rPr>
                  <a:t>-cli</a:t>
                </a: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129B996E-A7AF-4C51-9ECA-0527BA8A4ED9}"/>
                  </a:ext>
                </a:extLst>
              </p:cNvPr>
              <p:cNvSpPr/>
              <p:nvPr/>
            </p:nvSpPr>
            <p:spPr>
              <a:xfrm>
                <a:off x="9968143" y="1201320"/>
                <a:ext cx="1184268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err="1">
                    <a:solidFill>
                      <a:schemeClr val="tx1"/>
                    </a:solidFill>
                  </a:rPr>
                  <a:t>ksql</a:t>
                </a:r>
                <a:r>
                  <a:rPr lang="de-DE" sz="700" dirty="0">
                    <a:solidFill>
                      <a:schemeClr val="tx1"/>
                    </a:solidFill>
                  </a:rPr>
                  <a:t>-cli</a:t>
                </a:r>
              </a:p>
            </p:txBody>
          </p:sp>
        </p:grp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BDCC9081-4B6A-4A8E-8C60-1FDDD1ECF4BF}"/>
              </a:ext>
            </a:extLst>
          </p:cNvPr>
          <p:cNvGrpSpPr/>
          <p:nvPr/>
        </p:nvGrpSpPr>
        <p:grpSpPr>
          <a:xfrm>
            <a:off x="3153358" y="2699442"/>
            <a:ext cx="1316201" cy="912857"/>
            <a:chOff x="7631186" y="2078335"/>
            <a:chExt cx="1316201" cy="912857"/>
          </a:xfrm>
        </p:grpSpPr>
        <p:pic>
          <p:nvPicPr>
            <p:cNvPr id="1028" name="Picture 4" descr="Spark Streaming - Spark 3.1.2 Documentation">
              <a:extLst>
                <a:ext uri="{FF2B5EF4-FFF2-40B4-BE49-F238E27FC236}">
                  <a16:creationId xmlns:a16="http://schemas.microsoft.com/office/drawing/2014/main" id="{EAAEDEB5-B042-4C9D-98A3-09DAD80E2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6596" y="2298082"/>
              <a:ext cx="661026" cy="424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C49788E7-AFBA-4FD3-946B-178EC119E4EE}"/>
                </a:ext>
              </a:extLst>
            </p:cNvPr>
            <p:cNvGrpSpPr/>
            <p:nvPr/>
          </p:nvGrpSpPr>
          <p:grpSpPr>
            <a:xfrm>
              <a:off x="7631186" y="2078335"/>
              <a:ext cx="1316201" cy="912857"/>
              <a:chOff x="9876584" y="447213"/>
              <a:chExt cx="1316201" cy="912857"/>
            </a:xfrm>
          </p:grpSpPr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2B778B9C-E121-45AF-B376-356C9221B624}"/>
                  </a:ext>
                </a:extLst>
              </p:cNvPr>
              <p:cNvSpPr/>
              <p:nvPr/>
            </p:nvSpPr>
            <p:spPr>
              <a:xfrm>
                <a:off x="9876584" y="519299"/>
                <a:ext cx="1316201" cy="749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0E9172D7-2EB0-46ED-B3C4-4D72D952F935}"/>
                  </a:ext>
                </a:extLst>
              </p:cNvPr>
              <p:cNvSpPr/>
              <p:nvPr/>
            </p:nvSpPr>
            <p:spPr>
              <a:xfrm>
                <a:off x="9947511" y="447213"/>
                <a:ext cx="1179499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1"/>
                    </a:solidFill>
                  </a:rPr>
                  <a:t>bitnami/spark</a:t>
                </a: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42806AAA-0992-47A2-8066-6AD0F97A0D81}"/>
                  </a:ext>
                </a:extLst>
              </p:cNvPr>
              <p:cNvSpPr/>
              <p:nvPr/>
            </p:nvSpPr>
            <p:spPr>
              <a:xfrm>
                <a:off x="9942743" y="1201320"/>
                <a:ext cx="1184268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1"/>
                    </a:solidFill>
                  </a:rPr>
                  <a:t>spark</a:t>
                </a:r>
              </a:p>
            </p:txBody>
          </p: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577954E-67DC-4557-A436-5962C48FE411}"/>
              </a:ext>
            </a:extLst>
          </p:cNvPr>
          <p:cNvGrpSpPr/>
          <p:nvPr/>
        </p:nvGrpSpPr>
        <p:grpSpPr>
          <a:xfrm>
            <a:off x="5791332" y="2974733"/>
            <a:ext cx="2216688" cy="344754"/>
            <a:chOff x="5229615" y="3049478"/>
            <a:chExt cx="2216688" cy="344754"/>
          </a:xfrm>
        </p:grpSpPr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C4E05D03-7A06-4550-AC7A-03BCBCED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6165582" y="2113511"/>
              <a:ext cx="344754" cy="2216688"/>
            </a:xfrm>
            <a:prstGeom prst="rect">
              <a:avLst/>
            </a:prstGeom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9DC337B-54A9-4D9F-AA27-28E673A03404}"/>
                </a:ext>
              </a:extLst>
            </p:cNvPr>
            <p:cNvSpPr txBox="1"/>
            <p:nvPr/>
          </p:nvSpPr>
          <p:spPr>
            <a:xfrm>
              <a:off x="5630245" y="3080106"/>
              <a:ext cx="14861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dirty="0"/>
                <a:t>SparkResult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326C949-1CA4-4EE1-9375-B930C6D13EEF}"/>
              </a:ext>
            </a:extLst>
          </p:cNvPr>
          <p:cNvGrpSpPr/>
          <p:nvPr/>
        </p:nvGrpSpPr>
        <p:grpSpPr>
          <a:xfrm>
            <a:off x="5778255" y="4077604"/>
            <a:ext cx="2216688" cy="344754"/>
            <a:chOff x="5225113" y="3890045"/>
            <a:chExt cx="2216688" cy="344754"/>
          </a:xfrm>
        </p:grpSpPr>
        <p:pic>
          <p:nvPicPr>
            <p:cNvPr id="75" name="Grafik 74">
              <a:extLst>
                <a:ext uri="{FF2B5EF4-FFF2-40B4-BE49-F238E27FC236}">
                  <a16:creationId xmlns:a16="http://schemas.microsoft.com/office/drawing/2014/main" id="{3638B405-13E6-4183-BDFC-3CE3EC418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6161080" y="2954078"/>
              <a:ext cx="344754" cy="2216688"/>
            </a:xfrm>
            <a:prstGeom prst="rect">
              <a:avLst/>
            </a:prstGeom>
          </p:spPr>
        </p:pic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6938310F-A14D-48E4-BB11-B7D37B861E57}"/>
                </a:ext>
              </a:extLst>
            </p:cNvPr>
            <p:cNvSpPr txBox="1"/>
            <p:nvPr/>
          </p:nvSpPr>
          <p:spPr>
            <a:xfrm>
              <a:off x="5630245" y="3920673"/>
              <a:ext cx="14816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dirty="0"/>
                <a:t>SentimentResult</a:t>
              </a:r>
            </a:p>
          </p:txBody>
        </p:sp>
      </p:grpSp>
      <p:pic>
        <p:nvPicPr>
          <p:cNvPr id="107" name="Inhaltsplatzhalter 30">
            <a:extLst>
              <a:ext uri="{FF2B5EF4-FFF2-40B4-BE49-F238E27FC236}">
                <a16:creationId xmlns:a16="http://schemas.microsoft.com/office/drawing/2014/main" id="{D4A0F157-63FD-4C8D-9979-A4A5FE1F37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33" y="715933"/>
            <a:ext cx="453951" cy="453951"/>
          </a:xfrm>
          <a:prstGeom prst="rect">
            <a:avLst/>
          </a:prstGeom>
        </p:spPr>
      </p:pic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42A4AB66-3054-452E-B069-6B1600ECED68}"/>
              </a:ext>
            </a:extLst>
          </p:cNvPr>
          <p:cNvGrpSpPr/>
          <p:nvPr/>
        </p:nvGrpSpPr>
        <p:grpSpPr>
          <a:xfrm>
            <a:off x="8545460" y="3805975"/>
            <a:ext cx="1316201" cy="912857"/>
            <a:chOff x="8473622" y="3704994"/>
            <a:chExt cx="1316201" cy="912857"/>
          </a:xfrm>
        </p:grpSpPr>
        <p:pic>
          <p:nvPicPr>
            <p:cNvPr id="4" name="Inhaltsplatzhalter 30">
              <a:extLst>
                <a:ext uri="{FF2B5EF4-FFF2-40B4-BE49-F238E27FC236}">
                  <a16:creationId xmlns:a16="http://schemas.microsoft.com/office/drawing/2014/main" id="{F116BF30-D773-43DF-AF0E-82C1FA6E4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421" y="4037727"/>
              <a:ext cx="296073" cy="296073"/>
            </a:xfrm>
            <a:prstGeom prst="rect">
              <a:avLst/>
            </a:prstGeom>
          </p:spPr>
        </p:pic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6C31FAE6-5A4B-4ED5-BD5F-AF928EB502CA}"/>
                </a:ext>
              </a:extLst>
            </p:cNvPr>
            <p:cNvGrpSpPr/>
            <p:nvPr/>
          </p:nvGrpSpPr>
          <p:grpSpPr>
            <a:xfrm>
              <a:off x="8473622" y="3704994"/>
              <a:ext cx="1316201" cy="912857"/>
              <a:chOff x="9876584" y="447213"/>
              <a:chExt cx="1316201" cy="912857"/>
            </a:xfrm>
          </p:grpSpPr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DF8AECA8-B53A-4EAC-B8F8-A857DA5EF618}"/>
                  </a:ext>
                </a:extLst>
              </p:cNvPr>
              <p:cNvSpPr/>
              <p:nvPr/>
            </p:nvSpPr>
            <p:spPr>
              <a:xfrm>
                <a:off x="9876584" y="519299"/>
                <a:ext cx="1316201" cy="749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269E7390-4C7D-48CC-A603-28FD32B099A6}"/>
                  </a:ext>
                </a:extLst>
              </p:cNvPr>
              <p:cNvSpPr/>
              <p:nvPr/>
            </p:nvSpPr>
            <p:spPr>
              <a:xfrm>
                <a:off x="9947511" y="447213"/>
                <a:ext cx="1179499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400" dirty="0">
                    <a:solidFill>
                      <a:schemeClr val="tx1"/>
                    </a:solidFill>
                  </a:rPr>
                  <a:t>Confluentinc/cp-kafka-connect-base:6.0.1</a:t>
                </a: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CDAE0E22-3FD5-4676-A83B-C121F7FF1872}"/>
                  </a:ext>
                </a:extLst>
              </p:cNvPr>
              <p:cNvSpPr/>
              <p:nvPr/>
            </p:nvSpPr>
            <p:spPr>
              <a:xfrm>
                <a:off x="9955443" y="1201320"/>
                <a:ext cx="1184268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1"/>
                    </a:solidFill>
                  </a:rPr>
                  <a:t>kafka-connect</a:t>
                </a:r>
              </a:p>
            </p:txBody>
          </p:sp>
        </p:grp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EE93E71-84D3-405A-A76B-076360995BD0}"/>
                </a:ext>
              </a:extLst>
            </p:cNvPr>
            <p:cNvSpPr txBox="1"/>
            <p:nvPr/>
          </p:nvSpPr>
          <p:spPr>
            <a:xfrm>
              <a:off x="8729649" y="4035366"/>
              <a:ext cx="10166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Kafka-Connect</a:t>
              </a: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2C31B9-3028-4CAF-B671-F5C5FAE7779E}"/>
              </a:ext>
            </a:extLst>
          </p:cNvPr>
          <p:cNvGrpSpPr/>
          <p:nvPr/>
        </p:nvGrpSpPr>
        <p:grpSpPr>
          <a:xfrm>
            <a:off x="6155141" y="4774557"/>
            <a:ext cx="1327073" cy="912857"/>
            <a:chOff x="8479731" y="5021104"/>
            <a:chExt cx="1327073" cy="912857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CD44EE43-D1FF-4E2F-94CF-B6A96600639D}"/>
                </a:ext>
              </a:extLst>
            </p:cNvPr>
            <p:cNvGrpSpPr/>
            <p:nvPr/>
          </p:nvGrpSpPr>
          <p:grpSpPr>
            <a:xfrm>
              <a:off x="8479731" y="5021104"/>
              <a:ext cx="1316201" cy="912857"/>
              <a:chOff x="9876584" y="447213"/>
              <a:chExt cx="1316201" cy="912857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D7E5B185-9134-43C4-BC85-18F6A79CBE85}"/>
                  </a:ext>
                </a:extLst>
              </p:cNvPr>
              <p:cNvSpPr/>
              <p:nvPr/>
            </p:nvSpPr>
            <p:spPr>
              <a:xfrm>
                <a:off x="9876584" y="519299"/>
                <a:ext cx="1316201" cy="749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04BF10BF-8611-4D16-90B2-A35347C29BB1}"/>
                  </a:ext>
                </a:extLst>
              </p:cNvPr>
              <p:cNvSpPr/>
              <p:nvPr/>
            </p:nvSpPr>
            <p:spPr>
              <a:xfrm>
                <a:off x="9947511" y="447213"/>
                <a:ext cx="1179499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500" dirty="0">
                    <a:solidFill>
                      <a:schemeClr val="tx1"/>
                    </a:solidFill>
                  </a:rPr>
                  <a:t>Confluentinc/cp-schema-registry:6.0.1</a:t>
                </a: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0B30A66F-60B0-4FD7-9FC0-8508EE81474E}"/>
                  </a:ext>
                </a:extLst>
              </p:cNvPr>
              <p:cNvSpPr/>
              <p:nvPr/>
            </p:nvSpPr>
            <p:spPr>
              <a:xfrm>
                <a:off x="9942743" y="1201320"/>
                <a:ext cx="1184268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1"/>
                    </a:solidFill>
                  </a:rPr>
                  <a:t>schema-</a:t>
                </a:r>
                <a:r>
                  <a:rPr lang="de-DE" sz="700" dirty="0" err="1">
                    <a:solidFill>
                      <a:schemeClr val="tx1"/>
                    </a:solidFill>
                  </a:rPr>
                  <a:t>registry</a:t>
                </a:r>
                <a:endParaRPr lang="de-DE" sz="7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6" name="Inhaltsplatzhalter 30">
              <a:extLst>
                <a:ext uri="{FF2B5EF4-FFF2-40B4-BE49-F238E27FC236}">
                  <a16:creationId xmlns:a16="http://schemas.microsoft.com/office/drawing/2014/main" id="{98545C47-8B9E-4271-8AC2-95B2928CF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673" y="5356318"/>
              <a:ext cx="296073" cy="296073"/>
            </a:xfrm>
            <a:prstGeom prst="rect">
              <a:avLst/>
            </a:prstGeom>
          </p:spPr>
        </p:pic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D62932BF-F179-4ACF-98E0-DEA2132FC135}"/>
                </a:ext>
              </a:extLst>
            </p:cNvPr>
            <p:cNvSpPr txBox="1"/>
            <p:nvPr/>
          </p:nvSpPr>
          <p:spPr>
            <a:xfrm>
              <a:off x="8671557" y="5351031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Schema-Registry</a:t>
              </a:r>
            </a:p>
          </p:txBody>
        </p:sp>
      </p:grp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C2E0D3DA-544D-4F5C-A76D-9748D232E465}"/>
              </a:ext>
            </a:extLst>
          </p:cNvPr>
          <p:cNvCxnSpPr>
            <a:stCxn id="52" idx="3"/>
            <a:endCxn id="101" idx="2"/>
          </p:cNvCxnSpPr>
          <p:nvPr/>
        </p:nvCxnSpPr>
        <p:spPr>
          <a:xfrm flipV="1">
            <a:off x="4437231" y="4718832"/>
            <a:ext cx="4779222" cy="12627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44D9C081-3ECE-4605-BC10-AF564741173B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4194678" y="4611731"/>
            <a:ext cx="1982405" cy="646077"/>
          </a:xfrm>
          <a:prstGeom prst="bentConnector3">
            <a:avLst>
              <a:gd name="adj1" fmla="val -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E4AA200A-8A17-48F7-937B-563A21105099}"/>
              </a:ext>
            </a:extLst>
          </p:cNvPr>
          <p:cNvCxnSpPr>
            <a:stCxn id="109" idx="3"/>
            <a:endCxn id="101" idx="2"/>
          </p:cNvCxnSpPr>
          <p:nvPr/>
        </p:nvCxnSpPr>
        <p:spPr>
          <a:xfrm flipV="1">
            <a:off x="7482214" y="4718832"/>
            <a:ext cx="1734239" cy="516457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A415A88-A789-487C-986D-5412BBBCE63B}"/>
              </a:ext>
            </a:extLst>
          </p:cNvPr>
          <p:cNvCxnSpPr>
            <a:stCxn id="75" idx="2"/>
            <a:endCxn id="99" idx="1"/>
          </p:cNvCxnSpPr>
          <p:nvPr/>
        </p:nvCxnSpPr>
        <p:spPr>
          <a:xfrm>
            <a:off x="7994943" y="4249981"/>
            <a:ext cx="550517" cy="2730"/>
          </a:xfrm>
          <a:prstGeom prst="straightConnector1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68EA9787-42EE-4672-B5C4-DD5338F39271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5512098" y="1378875"/>
            <a:ext cx="355912" cy="2440989"/>
          </a:xfrm>
          <a:prstGeom prst="bentConnector2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28DB50C-6C4E-43FA-B1F4-7D1A69B18331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>
            <a:off x="4469559" y="3146178"/>
            <a:ext cx="1321773" cy="932"/>
          </a:xfrm>
          <a:prstGeom prst="straightConnector1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8434B019-6D36-4246-92E3-907614EDC719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5421618" y="2352897"/>
            <a:ext cx="553164" cy="2473646"/>
          </a:xfrm>
          <a:prstGeom prst="bentConnector2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>
            <a:extLst>
              <a:ext uri="{FF2B5EF4-FFF2-40B4-BE49-F238E27FC236}">
                <a16:creationId xmlns:a16="http://schemas.microsoft.com/office/drawing/2014/main" id="{26737936-41A0-498A-9101-66FB3618F0D9}"/>
              </a:ext>
            </a:extLst>
          </p:cNvPr>
          <p:cNvCxnSpPr>
            <a:cxnSpLocks/>
            <a:stCxn id="58" idx="3"/>
            <a:endCxn id="75" idx="0"/>
          </p:cNvCxnSpPr>
          <p:nvPr/>
        </p:nvCxnSpPr>
        <p:spPr>
          <a:xfrm>
            <a:off x="4460993" y="4240950"/>
            <a:ext cx="1317262" cy="9031"/>
          </a:xfrm>
          <a:prstGeom prst="straightConnector1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Gerade Verbindung mit Pfeil 1037">
            <a:extLst>
              <a:ext uri="{FF2B5EF4-FFF2-40B4-BE49-F238E27FC236}">
                <a16:creationId xmlns:a16="http://schemas.microsoft.com/office/drawing/2014/main" id="{9B0321A8-231F-4331-96B9-9A58BE50D0C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 flipH="1">
            <a:off x="6881332" y="1291868"/>
            <a:ext cx="261" cy="203348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Verbinder: gewinkelt 1039">
            <a:extLst>
              <a:ext uri="{FF2B5EF4-FFF2-40B4-BE49-F238E27FC236}">
                <a16:creationId xmlns:a16="http://schemas.microsoft.com/office/drawing/2014/main" id="{7756E6B7-E8E4-4AE4-A390-B03523DB0AF9}"/>
              </a:ext>
            </a:extLst>
          </p:cNvPr>
          <p:cNvCxnSpPr>
            <a:stCxn id="42" idx="3"/>
            <a:endCxn id="40" idx="0"/>
          </p:cNvCxnSpPr>
          <p:nvPr/>
        </p:nvCxnSpPr>
        <p:spPr>
          <a:xfrm>
            <a:off x="4495151" y="1338130"/>
            <a:ext cx="1283104" cy="909470"/>
          </a:xfrm>
          <a:prstGeom prst="bentConnector3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uppieren 1041">
            <a:extLst>
              <a:ext uri="{FF2B5EF4-FFF2-40B4-BE49-F238E27FC236}">
                <a16:creationId xmlns:a16="http://schemas.microsoft.com/office/drawing/2014/main" id="{54D40BA6-4C63-4188-8B3D-5CDEFB69FF9A}"/>
              </a:ext>
            </a:extLst>
          </p:cNvPr>
          <p:cNvGrpSpPr/>
          <p:nvPr/>
        </p:nvGrpSpPr>
        <p:grpSpPr>
          <a:xfrm>
            <a:off x="10136622" y="3810613"/>
            <a:ext cx="1316201" cy="912857"/>
            <a:chOff x="10277176" y="3340320"/>
            <a:chExt cx="1316201" cy="912857"/>
          </a:xfrm>
        </p:grpSpPr>
        <p:pic>
          <p:nvPicPr>
            <p:cNvPr id="1041" name="Picture 6">
              <a:extLst>
                <a:ext uri="{FF2B5EF4-FFF2-40B4-BE49-F238E27FC236}">
                  <a16:creationId xmlns:a16="http://schemas.microsoft.com/office/drawing/2014/main" id="{EBE23731-375F-41A7-A71E-9A760FAF1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9265" y="3646081"/>
              <a:ext cx="290945" cy="290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C739BE16-202F-4DC0-A88B-A64AACAC658A}"/>
                </a:ext>
              </a:extLst>
            </p:cNvPr>
            <p:cNvGrpSpPr/>
            <p:nvPr/>
          </p:nvGrpSpPr>
          <p:grpSpPr>
            <a:xfrm>
              <a:off x="10277176" y="3340320"/>
              <a:ext cx="1316201" cy="912857"/>
              <a:chOff x="8473622" y="3704994"/>
              <a:chExt cx="1316201" cy="912857"/>
            </a:xfrm>
          </p:grpSpPr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868AD5A7-04ED-4267-B70A-843F0C3DCB60}"/>
                  </a:ext>
                </a:extLst>
              </p:cNvPr>
              <p:cNvGrpSpPr/>
              <p:nvPr/>
            </p:nvGrpSpPr>
            <p:grpSpPr>
              <a:xfrm>
                <a:off x="8473622" y="3704994"/>
                <a:ext cx="1316201" cy="912857"/>
                <a:chOff x="9876584" y="447213"/>
                <a:chExt cx="1316201" cy="912857"/>
              </a:xfrm>
            </p:grpSpPr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DCC19F7D-68FC-4627-BDEC-D05A62988797}"/>
                    </a:ext>
                  </a:extLst>
                </p:cNvPr>
                <p:cNvSpPr/>
                <p:nvPr/>
              </p:nvSpPr>
              <p:spPr>
                <a:xfrm>
                  <a:off x="9876584" y="519299"/>
                  <a:ext cx="1316201" cy="7493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Rechteck 150">
                  <a:extLst>
                    <a:ext uri="{FF2B5EF4-FFF2-40B4-BE49-F238E27FC236}">
                      <a16:creationId xmlns:a16="http://schemas.microsoft.com/office/drawing/2014/main" id="{9DD3DCB2-3FC8-487B-9E86-F8321A44ACBA}"/>
                    </a:ext>
                  </a:extLst>
                </p:cNvPr>
                <p:cNvSpPr/>
                <p:nvPr/>
              </p:nvSpPr>
              <p:spPr>
                <a:xfrm>
                  <a:off x="9947511" y="447213"/>
                  <a:ext cx="1179499" cy="158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000" dirty="0">
                      <a:solidFill>
                        <a:schemeClr val="tx1"/>
                      </a:solidFill>
                    </a:rPr>
                    <a:t>influxdb:1.7.9</a:t>
                  </a:r>
                </a:p>
              </p:txBody>
            </p:sp>
            <p:sp>
              <p:nvSpPr>
                <p:cNvPr id="152" name="Rechteck 151">
                  <a:extLst>
                    <a:ext uri="{FF2B5EF4-FFF2-40B4-BE49-F238E27FC236}">
                      <a16:creationId xmlns:a16="http://schemas.microsoft.com/office/drawing/2014/main" id="{0E5F33B8-899A-42B5-BA95-E36402386DCE}"/>
                    </a:ext>
                  </a:extLst>
                </p:cNvPr>
                <p:cNvSpPr/>
                <p:nvPr/>
              </p:nvSpPr>
              <p:spPr>
                <a:xfrm>
                  <a:off x="9955443" y="1201320"/>
                  <a:ext cx="1184268" cy="158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700" dirty="0">
                      <a:solidFill>
                        <a:schemeClr val="tx1"/>
                      </a:solidFill>
                    </a:rPr>
                    <a:t>influxdb</a:t>
                  </a:r>
                </a:p>
              </p:txBody>
            </p:sp>
          </p:grpSp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B9C0F199-41EF-47A2-B241-73844FCBA33A}"/>
                  </a:ext>
                </a:extLst>
              </p:cNvPr>
              <p:cNvSpPr txBox="1"/>
              <p:nvPr/>
            </p:nvSpPr>
            <p:spPr>
              <a:xfrm>
                <a:off x="8899632" y="4002613"/>
                <a:ext cx="6671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InfluxDB</a:t>
                </a:r>
              </a:p>
            </p:txBody>
          </p:sp>
        </p:grpSp>
      </p:grpSp>
      <p:grpSp>
        <p:nvGrpSpPr>
          <p:cNvPr id="1045" name="Gruppieren 1044">
            <a:extLst>
              <a:ext uri="{FF2B5EF4-FFF2-40B4-BE49-F238E27FC236}">
                <a16:creationId xmlns:a16="http://schemas.microsoft.com/office/drawing/2014/main" id="{2D5693D4-3EC5-4F4A-93A5-90E131685D13}"/>
              </a:ext>
            </a:extLst>
          </p:cNvPr>
          <p:cNvGrpSpPr/>
          <p:nvPr/>
        </p:nvGrpSpPr>
        <p:grpSpPr>
          <a:xfrm>
            <a:off x="10119304" y="2356216"/>
            <a:ext cx="1316201" cy="912857"/>
            <a:chOff x="9873226" y="1993029"/>
            <a:chExt cx="1316201" cy="912857"/>
          </a:xfrm>
        </p:grpSpPr>
        <p:pic>
          <p:nvPicPr>
            <p:cNvPr id="1044" name="Picture 10" descr="Grafana Loki | Grafana Labs">
              <a:extLst>
                <a:ext uri="{FF2B5EF4-FFF2-40B4-BE49-F238E27FC236}">
                  <a16:creationId xmlns:a16="http://schemas.microsoft.com/office/drawing/2014/main" id="{588CFABD-8C12-4E29-9A0C-A2A4692A17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644"/>
            <a:stretch/>
          </p:blipFill>
          <p:spPr bwMode="auto">
            <a:xfrm>
              <a:off x="10006414" y="2289651"/>
              <a:ext cx="1073485" cy="24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C0E0F44-3987-4D0A-9AA4-B4F29526F6EB}"/>
                </a:ext>
              </a:extLst>
            </p:cNvPr>
            <p:cNvGrpSpPr/>
            <p:nvPr/>
          </p:nvGrpSpPr>
          <p:grpSpPr>
            <a:xfrm>
              <a:off x="9873226" y="1993029"/>
              <a:ext cx="1316201" cy="912857"/>
              <a:chOff x="9876584" y="447213"/>
              <a:chExt cx="1316201" cy="912857"/>
            </a:xfrm>
          </p:grpSpPr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2F672DB4-76C2-4EBD-881A-07D65654716E}"/>
                  </a:ext>
                </a:extLst>
              </p:cNvPr>
              <p:cNvSpPr/>
              <p:nvPr/>
            </p:nvSpPr>
            <p:spPr>
              <a:xfrm>
                <a:off x="9876584" y="519299"/>
                <a:ext cx="1316201" cy="749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9166139A-EDF7-46BF-857E-1BBA85D4F571}"/>
                  </a:ext>
                </a:extLst>
              </p:cNvPr>
              <p:cNvSpPr/>
              <p:nvPr/>
            </p:nvSpPr>
            <p:spPr>
              <a:xfrm>
                <a:off x="9947511" y="447213"/>
                <a:ext cx="1179499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1"/>
                    </a:solidFill>
                  </a:rPr>
                  <a:t>grafana/grafana</a:t>
                </a:r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73823045-35E9-4931-A8B0-44A30A5F57E3}"/>
                  </a:ext>
                </a:extLst>
              </p:cNvPr>
              <p:cNvSpPr/>
              <p:nvPr/>
            </p:nvSpPr>
            <p:spPr>
              <a:xfrm>
                <a:off x="9955443" y="1201320"/>
                <a:ext cx="1184268" cy="158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>
                    <a:solidFill>
                      <a:schemeClr val="tx1"/>
                    </a:solidFill>
                  </a:rPr>
                  <a:t>grafana</a:t>
                </a:r>
              </a:p>
            </p:txBody>
          </p:sp>
        </p:grpSp>
      </p:grpSp>
      <p:cxnSp>
        <p:nvCxnSpPr>
          <p:cNvPr id="1047" name="Gerade Verbindung mit Pfeil 1046">
            <a:extLst>
              <a:ext uri="{FF2B5EF4-FFF2-40B4-BE49-F238E27FC236}">
                <a16:creationId xmlns:a16="http://schemas.microsoft.com/office/drawing/2014/main" id="{AC18AE65-4013-4DC8-AEFE-15B06AEEEC99}"/>
              </a:ext>
            </a:extLst>
          </p:cNvPr>
          <p:cNvCxnSpPr>
            <a:stCxn id="99" idx="3"/>
            <a:endCxn id="150" idx="1"/>
          </p:cNvCxnSpPr>
          <p:nvPr/>
        </p:nvCxnSpPr>
        <p:spPr>
          <a:xfrm>
            <a:off x="9861661" y="4252711"/>
            <a:ext cx="274961" cy="4638"/>
          </a:xfrm>
          <a:prstGeom prst="straightConnector1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Gerade Verbindung mit Pfeil 1048">
            <a:extLst>
              <a:ext uri="{FF2B5EF4-FFF2-40B4-BE49-F238E27FC236}">
                <a16:creationId xmlns:a16="http://schemas.microsoft.com/office/drawing/2014/main" id="{2565EDF3-9596-43CB-A134-6E8B41107E67}"/>
              </a:ext>
            </a:extLst>
          </p:cNvPr>
          <p:cNvCxnSpPr>
            <a:stCxn id="151" idx="0"/>
            <a:endCxn id="163" idx="2"/>
          </p:cNvCxnSpPr>
          <p:nvPr/>
        </p:nvCxnSpPr>
        <p:spPr>
          <a:xfrm flipH="1" flipV="1">
            <a:off x="10790297" y="3269073"/>
            <a:ext cx="7002" cy="541540"/>
          </a:xfrm>
          <a:prstGeom prst="straightConnector1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hteck 1049">
            <a:extLst>
              <a:ext uri="{FF2B5EF4-FFF2-40B4-BE49-F238E27FC236}">
                <a16:creationId xmlns:a16="http://schemas.microsoft.com/office/drawing/2014/main" id="{19BE2D11-91CD-47C7-84AA-468F7413EABC}"/>
              </a:ext>
            </a:extLst>
          </p:cNvPr>
          <p:cNvSpPr/>
          <p:nvPr/>
        </p:nvSpPr>
        <p:spPr>
          <a:xfrm>
            <a:off x="2975546" y="381001"/>
            <a:ext cx="8774493" cy="618106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0" name="Inhaltsplatzhalter 30">
            <a:extLst>
              <a:ext uri="{FF2B5EF4-FFF2-40B4-BE49-F238E27FC236}">
                <a16:creationId xmlns:a16="http://schemas.microsoft.com/office/drawing/2014/main" id="{BCF61AE2-9D15-478E-82DD-DB5C67DCFC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74" y="1585121"/>
            <a:ext cx="430871" cy="430871"/>
          </a:xfrm>
          <a:prstGeom prst="rect">
            <a:avLst/>
          </a:prstGeom>
        </p:spPr>
      </p:pic>
      <p:sp>
        <p:nvSpPr>
          <p:cNvPr id="174" name="Rechteck 173">
            <a:extLst>
              <a:ext uri="{FF2B5EF4-FFF2-40B4-BE49-F238E27FC236}">
                <a16:creationId xmlns:a16="http://schemas.microsoft.com/office/drawing/2014/main" id="{91BDEFC0-F51E-482A-B722-E9229B814181}"/>
              </a:ext>
            </a:extLst>
          </p:cNvPr>
          <p:cNvSpPr/>
          <p:nvPr/>
        </p:nvSpPr>
        <p:spPr>
          <a:xfrm>
            <a:off x="6309441" y="295935"/>
            <a:ext cx="1179499" cy="158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network: niels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BF10E200-66B3-429F-B1DE-B2EFD9020A94}"/>
              </a:ext>
            </a:extLst>
          </p:cNvPr>
          <p:cNvSpPr txBox="1"/>
          <p:nvPr/>
        </p:nvSpPr>
        <p:spPr>
          <a:xfrm>
            <a:off x="4436787" y="278976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Sentiment +</a:t>
            </a:r>
          </a:p>
          <a:p>
            <a:r>
              <a:rPr lang="en-US" sz="800" dirty="0"/>
              <a:t>Sliding Window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A12BDB23-84F1-4C74-94E7-0AFF8C8523E6}"/>
              </a:ext>
            </a:extLst>
          </p:cNvPr>
          <p:cNvSpPr txBox="1"/>
          <p:nvPr/>
        </p:nvSpPr>
        <p:spPr>
          <a:xfrm>
            <a:off x="4510687" y="3890971"/>
            <a:ext cx="85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Serialize to AVRO-Format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AB862945-6ACC-42BE-912A-91D4CECBA539}"/>
              </a:ext>
            </a:extLst>
          </p:cNvPr>
          <p:cNvSpPr txBox="1"/>
          <p:nvPr/>
        </p:nvSpPr>
        <p:spPr>
          <a:xfrm>
            <a:off x="2997242" y="4869601"/>
            <a:ext cx="89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stream to serialize data in SparkResult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EC03880C-D15D-48CD-A23A-E3F5B9F0524A}"/>
              </a:ext>
            </a:extLst>
          </p:cNvPr>
          <p:cNvSpPr txBox="1"/>
          <p:nvPr/>
        </p:nvSpPr>
        <p:spPr>
          <a:xfrm>
            <a:off x="4510687" y="5067994"/>
            <a:ext cx="1244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Register AVRO-Schema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C05AF9E4-5313-4E3B-AA06-92B35B675209}"/>
              </a:ext>
            </a:extLst>
          </p:cNvPr>
          <p:cNvSpPr txBox="1"/>
          <p:nvPr/>
        </p:nvSpPr>
        <p:spPr>
          <a:xfrm>
            <a:off x="7511717" y="5041871"/>
            <a:ext cx="1629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AVRO-Format to Kafka-Connect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62E7BC0-2DEE-472E-942A-089447813A74}"/>
              </a:ext>
            </a:extLst>
          </p:cNvPr>
          <p:cNvSpPr txBox="1"/>
          <p:nvPr/>
        </p:nvSpPr>
        <p:spPr>
          <a:xfrm>
            <a:off x="5929553" y="5810234"/>
            <a:ext cx="1940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InfluxDB-Connector with Script</a:t>
            </a:r>
          </a:p>
        </p:txBody>
      </p:sp>
      <p:grpSp>
        <p:nvGrpSpPr>
          <p:cNvPr id="1073" name="Gruppieren 1072">
            <a:extLst>
              <a:ext uri="{FF2B5EF4-FFF2-40B4-BE49-F238E27FC236}">
                <a16:creationId xmlns:a16="http://schemas.microsoft.com/office/drawing/2014/main" id="{DDD0D5EF-0D29-4E4F-816D-E2899500B97A}"/>
              </a:ext>
            </a:extLst>
          </p:cNvPr>
          <p:cNvGrpSpPr/>
          <p:nvPr/>
        </p:nvGrpSpPr>
        <p:grpSpPr>
          <a:xfrm>
            <a:off x="1147191" y="941209"/>
            <a:ext cx="1617306" cy="786812"/>
            <a:chOff x="1147191" y="941209"/>
            <a:chExt cx="1617306" cy="78681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6D730EB-FDB1-4FEF-9948-ACDCB6857F4D}"/>
                </a:ext>
              </a:extLst>
            </p:cNvPr>
            <p:cNvSpPr/>
            <p:nvPr/>
          </p:nvSpPr>
          <p:spPr>
            <a:xfrm>
              <a:off x="1147191" y="941209"/>
              <a:ext cx="1617306" cy="786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>
                  <a:solidFill>
                    <a:schemeClr val="tx1"/>
                  </a:solidFill>
                </a:rPr>
                <a:t>Twitter API</a:t>
              </a:r>
            </a:p>
          </p:txBody>
        </p:sp>
        <p:pic>
          <p:nvPicPr>
            <p:cNvPr id="1056" name="Picture 14" descr="Twitter Logo | Vector Images Icon Sign And Symbols">
              <a:extLst>
                <a:ext uri="{FF2B5EF4-FFF2-40B4-BE49-F238E27FC236}">
                  <a16:creationId xmlns:a16="http://schemas.microsoft.com/office/drawing/2014/main" id="{2F2EA104-2204-4D99-A2BE-7F70B8633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230" y="1164108"/>
              <a:ext cx="415522" cy="33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4" name="Rechteck 183">
            <a:extLst>
              <a:ext uri="{FF2B5EF4-FFF2-40B4-BE49-F238E27FC236}">
                <a16:creationId xmlns:a16="http://schemas.microsoft.com/office/drawing/2014/main" id="{2A5A67DB-F499-434A-B3EA-5097988A6B51}"/>
              </a:ext>
            </a:extLst>
          </p:cNvPr>
          <p:cNvSpPr/>
          <p:nvPr/>
        </p:nvSpPr>
        <p:spPr>
          <a:xfrm>
            <a:off x="6309926" y="562397"/>
            <a:ext cx="1179499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Confluentinc/cp-zookeeper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DB75E6B-5A44-4F39-B637-D69599469C72}"/>
              </a:ext>
            </a:extLst>
          </p:cNvPr>
          <p:cNvSpPr/>
          <p:nvPr/>
        </p:nvSpPr>
        <p:spPr>
          <a:xfrm>
            <a:off x="6291843" y="1133118"/>
            <a:ext cx="1179499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zookeeper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CC225FCD-4B49-4F04-BB6D-DD4E4B2D6E0D}"/>
              </a:ext>
            </a:extLst>
          </p:cNvPr>
          <p:cNvSpPr/>
          <p:nvPr/>
        </p:nvSpPr>
        <p:spPr>
          <a:xfrm>
            <a:off x="6291582" y="1495216"/>
            <a:ext cx="1179499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Confluentinc/cp-kafka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E539162D-62EC-4F1E-81E6-626D68F02517}"/>
              </a:ext>
            </a:extLst>
          </p:cNvPr>
          <p:cNvSpPr/>
          <p:nvPr/>
        </p:nvSpPr>
        <p:spPr>
          <a:xfrm>
            <a:off x="6231574" y="4477920"/>
            <a:ext cx="1179499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broker</a:t>
            </a:r>
          </a:p>
        </p:txBody>
      </p: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2F962BBE-B1EE-44F3-9B1D-C279E9399087}"/>
              </a:ext>
            </a:extLst>
          </p:cNvPr>
          <p:cNvGrpSpPr/>
          <p:nvPr/>
        </p:nvGrpSpPr>
        <p:grpSpPr>
          <a:xfrm>
            <a:off x="3144792" y="3794214"/>
            <a:ext cx="1316201" cy="912857"/>
            <a:chOff x="2878092" y="3794214"/>
            <a:chExt cx="1316201" cy="91285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B3AF885C-F955-406E-9890-D13D63195A23}"/>
                </a:ext>
              </a:extLst>
            </p:cNvPr>
            <p:cNvGrpSpPr/>
            <p:nvPr/>
          </p:nvGrpSpPr>
          <p:grpSpPr>
            <a:xfrm>
              <a:off x="2878092" y="3794214"/>
              <a:ext cx="1316201" cy="912857"/>
              <a:chOff x="9005094" y="2588473"/>
              <a:chExt cx="1316201" cy="912857"/>
            </a:xfrm>
          </p:grpSpPr>
          <p:pic>
            <p:nvPicPr>
              <p:cNvPr id="1026" name="Picture 2" descr="KSQL: Getting started with Streaming SQL for Apache Kafka - Knoldus Blogs">
                <a:extLst>
                  <a:ext uri="{FF2B5EF4-FFF2-40B4-BE49-F238E27FC236}">
                    <a16:creationId xmlns:a16="http://schemas.microsoft.com/office/drawing/2014/main" id="{1D127D95-F4C8-482C-BBD9-4D4D6CBBB6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2432" y="2866941"/>
                <a:ext cx="369333" cy="36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42E978D0-337A-41A5-B1F2-8A6CE6063B96}"/>
                  </a:ext>
                </a:extLst>
              </p:cNvPr>
              <p:cNvGrpSpPr/>
              <p:nvPr/>
            </p:nvGrpSpPr>
            <p:grpSpPr>
              <a:xfrm>
                <a:off x="9005094" y="2588473"/>
                <a:ext cx="1316201" cy="912857"/>
                <a:chOff x="9876584" y="447213"/>
                <a:chExt cx="1316201" cy="912857"/>
              </a:xfrm>
            </p:grpSpPr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4A15CD0F-6F64-4742-9C86-202563A508FF}"/>
                    </a:ext>
                  </a:extLst>
                </p:cNvPr>
                <p:cNvSpPr/>
                <p:nvPr/>
              </p:nvSpPr>
              <p:spPr>
                <a:xfrm>
                  <a:off x="9876584" y="519299"/>
                  <a:ext cx="1316201" cy="7493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Rechteck 58">
                  <a:extLst>
                    <a:ext uri="{FF2B5EF4-FFF2-40B4-BE49-F238E27FC236}">
                      <a16:creationId xmlns:a16="http://schemas.microsoft.com/office/drawing/2014/main" id="{0CD11E70-69A9-481E-B767-35AEDCC889BE}"/>
                    </a:ext>
                  </a:extLst>
                </p:cNvPr>
                <p:cNvSpPr/>
                <p:nvPr/>
              </p:nvSpPr>
              <p:spPr>
                <a:xfrm>
                  <a:off x="9947511" y="447213"/>
                  <a:ext cx="1179499" cy="158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500" dirty="0">
                      <a:solidFill>
                        <a:schemeClr val="tx1"/>
                      </a:solidFill>
                    </a:rPr>
                    <a:t>Confluentinc/cp-</a:t>
                  </a:r>
                  <a:r>
                    <a:rPr lang="de-DE" sz="500" dirty="0" err="1">
                      <a:solidFill>
                        <a:schemeClr val="tx1"/>
                      </a:solidFill>
                    </a:rPr>
                    <a:t>ksql</a:t>
                  </a:r>
                  <a:r>
                    <a:rPr lang="de-DE" sz="500" dirty="0">
                      <a:solidFill>
                        <a:schemeClr val="tx1"/>
                      </a:solidFill>
                    </a:rPr>
                    <a:t>-server</a:t>
                  </a:r>
                </a:p>
              </p:txBody>
            </p:sp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3BD58396-FE47-4799-AC16-5DF7D6D15B43}"/>
                    </a:ext>
                  </a:extLst>
                </p:cNvPr>
                <p:cNvSpPr/>
                <p:nvPr/>
              </p:nvSpPr>
              <p:spPr>
                <a:xfrm>
                  <a:off x="9942743" y="1201320"/>
                  <a:ext cx="1184268" cy="158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700" dirty="0">
                      <a:solidFill>
                        <a:schemeClr val="tx1"/>
                      </a:solidFill>
                    </a:rPr>
                    <a:t>ksqldb-server</a:t>
                  </a:r>
                </a:p>
              </p:txBody>
            </p:sp>
          </p:grp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E05D436D-74A6-42D9-AF45-C23BB125767C}"/>
                </a:ext>
              </a:extLst>
            </p:cNvPr>
            <p:cNvSpPr txBox="1"/>
            <p:nvPr/>
          </p:nvSpPr>
          <p:spPr>
            <a:xfrm>
              <a:off x="3166897" y="4111416"/>
              <a:ext cx="8883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KSQL-Server</a:t>
              </a:r>
            </a:p>
          </p:txBody>
        </p:sp>
      </p:grpSp>
      <p:sp>
        <p:nvSpPr>
          <p:cNvPr id="192" name="Textfeld 191">
            <a:extLst>
              <a:ext uri="{FF2B5EF4-FFF2-40B4-BE49-F238E27FC236}">
                <a16:creationId xmlns:a16="http://schemas.microsoft.com/office/drawing/2014/main" id="{3A382B76-CE13-4EA7-BC37-2AF89E651569}"/>
              </a:ext>
            </a:extLst>
          </p:cNvPr>
          <p:cNvSpPr txBox="1"/>
          <p:nvPr/>
        </p:nvSpPr>
        <p:spPr>
          <a:xfrm>
            <a:off x="3406162" y="5887067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KSQL-CLI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168E235A-C2F7-4CED-80AB-D4EEC254D0BA}"/>
              </a:ext>
            </a:extLst>
          </p:cNvPr>
          <p:cNvSpPr txBox="1"/>
          <p:nvPr/>
        </p:nvSpPr>
        <p:spPr>
          <a:xfrm>
            <a:off x="3573174" y="1202444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Tweepy</a:t>
            </a:r>
            <a:endParaRPr lang="de-DE" sz="1100" dirty="0"/>
          </a:p>
        </p:txBody>
      </p:sp>
      <p:pic>
        <p:nvPicPr>
          <p:cNvPr id="197" name="Picture 14" descr="Twitter Logo | Vector Images Icon Sign And Symbols">
            <a:extLst>
              <a:ext uri="{FF2B5EF4-FFF2-40B4-BE49-F238E27FC236}">
                <a16:creationId xmlns:a16="http://schemas.microsoft.com/office/drawing/2014/main" id="{4AEF50C0-2CB5-4330-B277-68A7E8BE8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09" y="1225438"/>
            <a:ext cx="331377" cy="2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7E0864EB-8750-406A-8993-33D3D76FED06}"/>
              </a:ext>
            </a:extLst>
          </p:cNvPr>
          <p:cNvCxnSpPr>
            <a:cxnSpLocks/>
          </p:cNvCxnSpPr>
          <p:nvPr/>
        </p:nvCxnSpPr>
        <p:spPr>
          <a:xfrm>
            <a:off x="376783" y="5780869"/>
            <a:ext cx="681529" cy="0"/>
          </a:xfrm>
          <a:prstGeom prst="straightConnector1">
            <a:avLst/>
          </a:prstGeom>
          <a:ln w="19050">
            <a:solidFill>
              <a:srgbClr val="14C7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6A273A5D-8460-4223-8F85-795CBDEE38FD}"/>
              </a:ext>
            </a:extLst>
          </p:cNvPr>
          <p:cNvCxnSpPr>
            <a:cxnSpLocks/>
          </p:cNvCxnSpPr>
          <p:nvPr/>
        </p:nvCxnSpPr>
        <p:spPr>
          <a:xfrm>
            <a:off x="383625" y="6118098"/>
            <a:ext cx="6429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Grafik 212">
            <a:extLst>
              <a:ext uri="{FF2B5EF4-FFF2-40B4-BE49-F238E27FC236}">
                <a16:creationId xmlns:a16="http://schemas.microsoft.com/office/drawing/2014/main" id="{94DD9BF9-DE88-44F1-AC72-401D28A1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664528" y="5051132"/>
            <a:ext cx="177108" cy="738913"/>
          </a:xfrm>
          <a:prstGeom prst="rect">
            <a:avLst/>
          </a:prstGeom>
        </p:spPr>
      </p:pic>
      <p:pic>
        <p:nvPicPr>
          <p:cNvPr id="1077" name="Grafik 1076">
            <a:extLst>
              <a:ext uri="{FF2B5EF4-FFF2-40B4-BE49-F238E27FC236}">
                <a16:creationId xmlns:a16="http://schemas.microsoft.com/office/drawing/2014/main" id="{4EEA54EA-048F-4313-99DA-B6D02C38DC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276" y="4563491"/>
            <a:ext cx="752218" cy="579692"/>
          </a:xfrm>
          <a:prstGeom prst="rect">
            <a:avLst/>
          </a:prstGeom>
        </p:spPr>
      </p:pic>
      <p:sp>
        <p:nvSpPr>
          <p:cNvPr id="1080" name="Textfeld 1079">
            <a:extLst>
              <a:ext uri="{FF2B5EF4-FFF2-40B4-BE49-F238E27FC236}">
                <a16:creationId xmlns:a16="http://schemas.microsoft.com/office/drawing/2014/main" id="{4EAF4732-FC78-4D33-945E-42AED51A9022}"/>
              </a:ext>
            </a:extLst>
          </p:cNvPr>
          <p:cNvSpPr txBox="1"/>
          <p:nvPr/>
        </p:nvSpPr>
        <p:spPr>
          <a:xfrm>
            <a:off x="1199055" y="4484411"/>
            <a:ext cx="131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Micro Service (Image-Name + Container-Name)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C96901F5-81B5-461B-BE4A-8DE42A486F3C}"/>
              </a:ext>
            </a:extLst>
          </p:cNvPr>
          <p:cNvSpPr txBox="1"/>
          <p:nvPr/>
        </p:nvSpPr>
        <p:spPr>
          <a:xfrm>
            <a:off x="1199055" y="5294852"/>
            <a:ext cx="131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Kafka-Topic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36C9C996-4628-482D-B862-32B1705515D3}"/>
              </a:ext>
            </a:extLst>
          </p:cNvPr>
          <p:cNvSpPr txBox="1"/>
          <p:nvPr/>
        </p:nvSpPr>
        <p:spPr>
          <a:xfrm>
            <a:off x="1199055" y="5652036"/>
            <a:ext cx="131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Data-Stream</a:t>
            </a:r>
          </a:p>
        </p:txBody>
      </p:sp>
      <p:sp>
        <p:nvSpPr>
          <p:cNvPr id="233" name="Textfeld 232">
            <a:extLst>
              <a:ext uri="{FF2B5EF4-FFF2-40B4-BE49-F238E27FC236}">
                <a16:creationId xmlns:a16="http://schemas.microsoft.com/office/drawing/2014/main" id="{C09B1DC3-EC37-44B4-8221-9F50370CEEC7}"/>
              </a:ext>
            </a:extLst>
          </p:cNvPr>
          <p:cNvSpPr txBox="1"/>
          <p:nvPr/>
        </p:nvSpPr>
        <p:spPr>
          <a:xfrm>
            <a:off x="1199055" y="5990097"/>
            <a:ext cx="131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Script, meta data</a:t>
            </a:r>
          </a:p>
        </p:txBody>
      </p:sp>
      <p:sp>
        <p:nvSpPr>
          <p:cNvPr id="1081" name="Rechteck 1080">
            <a:extLst>
              <a:ext uri="{FF2B5EF4-FFF2-40B4-BE49-F238E27FC236}">
                <a16:creationId xmlns:a16="http://schemas.microsoft.com/office/drawing/2014/main" id="{149BDC2D-89F0-40B7-8C98-B742F7875ECF}"/>
              </a:ext>
            </a:extLst>
          </p:cNvPr>
          <p:cNvSpPr/>
          <p:nvPr/>
        </p:nvSpPr>
        <p:spPr>
          <a:xfrm>
            <a:off x="279918" y="4198166"/>
            <a:ext cx="2331755" cy="2178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8924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E1E48-E4F2-43C9-9AEA-C2D27B3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D1808-A21E-438D-BC6A-8CBD61A1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https://thenounproject.com/term/bookmark/3453172/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https://spark.apache.org/docs/latest/streaming-programming-guide.html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https://influxdata.github.io/branding/img/downloads/influxdata-logo--symbol--pool.jpg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https://www.vectorico.com/twitter-logo/</a:t>
            </a:r>
            <a:endParaRPr lang="de-DE" sz="1200" dirty="0"/>
          </a:p>
          <a:p>
            <a:r>
              <a:rPr lang="de-DE" sz="1000" dirty="0">
                <a:hlinkClick r:id="rId6"/>
              </a:rPr>
              <a:t>https://blog.knoldus.com/ksql-getting-started-with-streaming-sql-for-apache-kafka/</a:t>
            </a:r>
            <a:endParaRPr lang="de-DE" sz="1200" dirty="0"/>
          </a:p>
          <a:p>
            <a:r>
              <a:rPr lang="de-DE" sz="12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B65D08-C059-436D-A6B3-97DAC1DB93A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5164851" y="1480426"/>
            <a:ext cx="190003" cy="880401"/>
          </a:xfrm>
          <a:prstGeom prst="rect">
            <a:avLst/>
          </a:prstGeom>
        </p:spPr>
      </p:pic>
      <p:pic>
        <p:nvPicPr>
          <p:cNvPr id="6" name="Picture 4" descr="Spark Streaming - Spark 3.1.2 Documentation">
            <a:extLst>
              <a:ext uri="{FF2B5EF4-FFF2-40B4-BE49-F238E27FC236}">
                <a16:creationId xmlns:a16="http://schemas.microsoft.com/office/drawing/2014/main" id="{B79DD6A1-E2EC-47DE-B7D2-E94DA421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99" y="2015628"/>
            <a:ext cx="690379" cy="44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E9E37-A940-464C-83FE-12FDCCE8B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41" y="2458667"/>
            <a:ext cx="260165" cy="2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Twitter Logo | Vector Images Icon Sign And Symbols">
            <a:extLst>
              <a:ext uri="{FF2B5EF4-FFF2-40B4-BE49-F238E27FC236}">
                <a16:creationId xmlns:a16="http://schemas.microsoft.com/office/drawing/2014/main" id="{C19954C4-EADB-40F1-824B-670D4F0F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32" y="2718832"/>
            <a:ext cx="275561" cy="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SQL: Getting started with Streaming SQL for Apache Kafka - Knoldus Blogs">
            <a:extLst>
              <a:ext uri="{FF2B5EF4-FFF2-40B4-BE49-F238E27FC236}">
                <a16:creationId xmlns:a16="http://schemas.microsoft.com/office/drawing/2014/main" id="{36BFB6E6-9831-44EF-B2AE-75797E65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86" y="2943169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3FD3E2C-C92B-4D47-BB71-ED63F85EC9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52" y="2718832"/>
            <a:ext cx="5471634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E42EF0F-ECB9-42DD-8013-E3D4382F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GyG - Our big data architecture</a:t>
            </a:r>
          </a:p>
        </p:txBody>
      </p:sp>
      <p:pic>
        <p:nvPicPr>
          <p:cNvPr id="31" name="Inhaltsplatzhalter 30">
            <a:extLst>
              <a:ext uri="{FF2B5EF4-FFF2-40B4-BE49-F238E27FC236}">
                <a16:creationId xmlns:a16="http://schemas.microsoft.com/office/drawing/2014/main" id="{E8C7CEF9-47DA-4DA6-896E-77BE430E8D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98" y="3028431"/>
            <a:ext cx="720000" cy="72000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98CE11-AA32-4359-A6EA-202CE2A2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13" y="4081762"/>
            <a:ext cx="360000" cy="212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694921-DFD5-4FE3-8FEB-2C538111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13" y="4493240"/>
            <a:ext cx="286300" cy="3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31B3315-1E9C-441E-9640-C6446787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564" y="5076279"/>
            <a:ext cx="311015" cy="36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95E0EB7-CE36-48AF-B66D-98E9D4B7B48C}"/>
              </a:ext>
            </a:extLst>
          </p:cNvPr>
          <p:cNvSpPr txBox="1"/>
          <p:nvPr/>
        </p:nvSpPr>
        <p:spPr>
          <a:xfrm>
            <a:off x="1206920" y="5560003"/>
            <a:ext cx="78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IoT Data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144347-EBB8-4578-9B34-1E439781FF0A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 flipV="1">
            <a:off x="1792013" y="3388431"/>
            <a:ext cx="1578885" cy="799731"/>
          </a:xfrm>
          <a:prstGeom prst="bentConnector3">
            <a:avLst>
              <a:gd name="adj1" fmla="val 50000"/>
            </a:avLst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628E6BDD-4C62-4359-B454-2E5783E01E2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1792013" y="3388431"/>
            <a:ext cx="1578885" cy="1284809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559D8A92-5965-48C7-82F1-1445C80CB388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1782579" y="3388431"/>
            <a:ext cx="1588319" cy="1867848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83111B6-7BD5-4185-B6BD-3C8281581D17}"/>
              </a:ext>
            </a:extLst>
          </p:cNvPr>
          <p:cNvSpPr txBox="1"/>
          <p:nvPr/>
        </p:nvSpPr>
        <p:spPr>
          <a:xfrm>
            <a:off x="1965273" y="443423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M2M</a:t>
            </a:r>
          </a:p>
        </p:txBody>
      </p:sp>
      <p:pic>
        <p:nvPicPr>
          <p:cNvPr id="35" name="Inhaltsplatzhalter 15">
            <a:extLst>
              <a:ext uri="{FF2B5EF4-FFF2-40B4-BE49-F238E27FC236}">
                <a16:creationId xmlns:a16="http://schemas.microsoft.com/office/drawing/2014/main" id="{FC86CE98-7AE8-4C89-B729-CD84E7886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370898" y="4394844"/>
            <a:ext cx="598183" cy="74086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7DD2557F-D0B8-4763-8DA9-DF2C14DE07EE}"/>
              </a:ext>
            </a:extLst>
          </p:cNvPr>
          <p:cNvSpPr txBox="1"/>
          <p:nvPr/>
        </p:nvSpPr>
        <p:spPr>
          <a:xfrm>
            <a:off x="3709373" y="3568059"/>
            <a:ext cx="598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Kafka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DAC1A00-A28F-403F-871A-D7B54BFD39D3}"/>
              </a:ext>
            </a:extLst>
          </p:cNvPr>
          <p:cNvCxnSpPr>
            <a:cxnSpLocks/>
          </p:cNvCxnSpPr>
          <p:nvPr/>
        </p:nvCxnSpPr>
        <p:spPr>
          <a:xfrm flipH="1" flipV="1">
            <a:off x="3565797" y="3802737"/>
            <a:ext cx="1" cy="540000"/>
          </a:xfrm>
          <a:prstGeom prst="straightConnector1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8B7CB1A-0109-43FC-B83B-736802358F38}"/>
              </a:ext>
            </a:extLst>
          </p:cNvPr>
          <p:cNvCxnSpPr>
            <a:cxnSpLocks/>
          </p:cNvCxnSpPr>
          <p:nvPr/>
        </p:nvCxnSpPr>
        <p:spPr>
          <a:xfrm>
            <a:off x="3705497" y="3802737"/>
            <a:ext cx="0" cy="540000"/>
          </a:xfrm>
          <a:prstGeom prst="straightConnector1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F338402-755A-4CF7-85B0-C43FC7B8F4B3}"/>
              </a:ext>
            </a:extLst>
          </p:cNvPr>
          <p:cNvSpPr txBox="1"/>
          <p:nvPr/>
        </p:nvSpPr>
        <p:spPr>
          <a:xfrm>
            <a:off x="3217594" y="5105887"/>
            <a:ext cx="1026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lake</a:t>
            </a: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459BC4-ADD8-478E-8016-759E612269BA}"/>
              </a:ext>
            </a:extLst>
          </p:cNvPr>
          <p:cNvGrpSpPr/>
          <p:nvPr/>
        </p:nvGrpSpPr>
        <p:grpSpPr>
          <a:xfrm>
            <a:off x="4784780" y="2330762"/>
            <a:ext cx="1112997" cy="1059479"/>
            <a:chOff x="3928436" y="1576025"/>
            <a:chExt cx="1112997" cy="1059479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2B519A55-C8E7-4F36-B375-ECACE3B9B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7004" y="1576025"/>
              <a:ext cx="800420" cy="808801"/>
            </a:xfrm>
            <a:prstGeom prst="rect">
              <a:avLst/>
            </a:prstGeom>
          </p:spPr>
        </p:pic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004B9D6-C91C-4CDE-89C8-4BAB21356710}"/>
                </a:ext>
              </a:extLst>
            </p:cNvPr>
            <p:cNvSpPr txBox="1"/>
            <p:nvPr/>
          </p:nvSpPr>
          <p:spPr>
            <a:xfrm>
              <a:off x="3928436" y="2296950"/>
              <a:ext cx="11129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Flink Batch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BAA16E41-76DB-436D-A842-D93E0A371E37}"/>
              </a:ext>
            </a:extLst>
          </p:cNvPr>
          <p:cNvGrpSpPr/>
          <p:nvPr/>
        </p:nvGrpSpPr>
        <p:grpSpPr>
          <a:xfrm>
            <a:off x="4781172" y="3656013"/>
            <a:ext cx="1243546" cy="1059479"/>
            <a:chOff x="3912128" y="2901276"/>
            <a:chExt cx="1243546" cy="1059479"/>
          </a:xfrm>
        </p:grpSpPr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A38C811C-8A9D-4C68-A0FB-D6328B2E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0696" y="2901276"/>
              <a:ext cx="800420" cy="808801"/>
            </a:xfrm>
            <a:prstGeom prst="rect">
              <a:avLst/>
            </a:prstGeom>
          </p:spPr>
        </p:pic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F9BE8F91-89A7-4D65-99CC-22C5CBB324F3}"/>
                </a:ext>
              </a:extLst>
            </p:cNvPr>
            <p:cNvSpPr txBox="1"/>
            <p:nvPr/>
          </p:nvSpPr>
          <p:spPr>
            <a:xfrm>
              <a:off x="3912128" y="3622201"/>
              <a:ext cx="12435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Flink Stream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AD41374-9777-447D-8E4E-4CEA5DDBDD7F}"/>
              </a:ext>
            </a:extLst>
          </p:cNvPr>
          <p:cNvGrpSpPr/>
          <p:nvPr/>
        </p:nvGrpSpPr>
        <p:grpSpPr>
          <a:xfrm>
            <a:off x="6584064" y="3093759"/>
            <a:ext cx="936658" cy="847405"/>
            <a:chOff x="6020758" y="2536817"/>
            <a:chExt cx="936658" cy="847405"/>
          </a:xfrm>
        </p:grpSpPr>
        <p:pic>
          <p:nvPicPr>
            <p:cNvPr id="60" name="Inhaltsplatzhalter 30">
              <a:extLst>
                <a:ext uri="{FF2B5EF4-FFF2-40B4-BE49-F238E27FC236}">
                  <a16:creationId xmlns:a16="http://schemas.microsoft.com/office/drawing/2014/main" id="{E151FFF4-E0F4-48CD-97A4-C26324DA0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758" y="2536817"/>
              <a:ext cx="720000" cy="720000"/>
            </a:xfrm>
            <a:prstGeom prst="rect">
              <a:avLst/>
            </a:prstGeom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442BABA1-44B2-4626-9659-4240D1000AB8}"/>
                </a:ext>
              </a:extLst>
            </p:cNvPr>
            <p:cNvSpPr txBox="1"/>
            <p:nvPr/>
          </p:nvSpPr>
          <p:spPr>
            <a:xfrm>
              <a:off x="6359233" y="3076445"/>
              <a:ext cx="598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Kafka</a:t>
              </a:r>
            </a:p>
          </p:txBody>
        </p:sp>
      </p:grp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83C162A-5B08-4D2F-ADCD-62BCAEB63DB4}"/>
              </a:ext>
            </a:extLst>
          </p:cNvPr>
          <p:cNvCxnSpPr>
            <a:stCxn id="31" idx="3"/>
            <a:endCxn id="55" idx="1"/>
          </p:cNvCxnSpPr>
          <p:nvPr/>
        </p:nvCxnSpPr>
        <p:spPr>
          <a:xfrm flipV="1">
            <a:off x="4090898" y="2735163"/>
            <a:ext cx="842450" cy="653268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CA47AD4F-B9D8-4398-88BE-349938E1E3B8}"/>
              </a:ext>
            </a:extLst>
          </p:cNvPr>
          <p:cNvCxnSpPr>
            <a:stCxn id="31" idx="3"/>
            <a:endCxn id="57" idx="1"/>
          </p:cNvCxnSpPr>
          <p:nvPr/>
        </p:nvCxnSpPr>
        <p:spPr>
          <a:xfrm>
            <a:off x="4090898" y="3388431"/>
            <a:ext cx="838842" cy="671983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0081D14D-3F63-4411-8652-22BE38B4135A}"/>
              </a:ext>
            </a:extLst>
          </p:cNvPr>
          <p:cNvCxnSpPr>
            <a:stCxn id="55" idx="3"/>
            <a:endCxn id="60" idx="1"/>
          </p:cNvCxnSpPr>
          <p:nvPr/>
        </p:nvCxnSpPr>
        <p:spPr>
          <a:xfrm>
            <a:off x="5733768" y="2735163"/>
            <a:ext cx="850296" cy="718596"/>
          </a:xfrm>
          <a:prstGeom prst="bentConnector3">
            <a:avLst/>
          </a:prstGeom>
          <a:ln w="19050">
            <a:solidFill>
              <a:srgbClr val="46B3C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872C7358-8BEE-498C-BB6D-94502C92F0CC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 flipV="1">
            <a:off x="5730160" y="3453759"/>
            <a:ext cx="853904" cy="606655"/>
          </a:xfrm>
          <a:prstGeom prst="bentConnector3">
            <a:avLst/>
          </a:prstGeom>
          <a:ln w="19050">
            <a:solidFill>
              <a:srgbClr val="46B3C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nhaltsplatzhalter 15">
            <a:extLst>
              <a:ext uri="{FF2B5EF4-FFF2-40B4-BE49-F238E27FC236}">
                <a16:creationId xmlns:a16="http://schemas.microsoft.com/office/drawing/2014/main" id="{AC6AE572-C9D9-4298-A307-12DFAC896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64" y="4394844"/>
            <a:ext cx="598183" cy="740869"/>
          </a:xfrm>
          <a:prstGeom prst="rect">
            <a:avLst/>
          </a:prstGeom>
        </p:spPr>
      </p:pic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202EFDC-A70F-411D-8F68-6F5DF88E1DD6}"/>
              </a:ext>
            </a:extLst>
          </p:cNvPr>
          <p:cNvCxnSpPr>
            <a:cxnSpLocks/>
          </p:cNvCxnSpPr>
          <p:nvPr/>
        </p:nvCxnSpPr>
        <p:spPr>
          <a:xfrm flipH="1" flipV="1">
            <a:off x="6768734" y="3810716"/>
            <a:ext cx="1" cy="540000"/>
          </a:xfrm>
          <a:prstGeom prst="straightConnector1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8E375AE-DA58-4369-9744-CA9D64917FA0}"/>
              </a:ext>
            </a:extLst>
          </p:cNvPr>
          <p:cNvCxnSpPr>
            <a:cxnSpLocks/>
          </p:cNvCxnSpPr>
          <p:nvPr/>
        </p:nvCxnSpPr>
        <p:spPr>
          <a:xfrm>
            <a:off x="6908434" y="3810716"/>
            <a:ext cx="0" cy="540000"/>
          </a:xfrm>
          <a:prstGeom prst="straightConnector1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5ADB025D-7F3F-4D99-96E0-FCF423F20BDD}"/>
              </a:ext>
            </a:extLst>
          </p:cNvPr>
          <p:cNvSpPr txBox="1"/>
          <p:nvPr/>
        </p:nvSpPr>
        <p:spPr>
          <a:xfrm>
            <a:off x="6375249" y="5105887"/>
            <a:ext cx="106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warehouse</a:t>
            </a: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D02D8CFC-947B-4CBB-95B9-52B3A236711F}"/>
              </a:ext>
            </a:extLst>
          </p:cNvPr>
          <p:cNvGrpSpPr/>
          <p:nvPr/>
        </p:nvGrpSpPr>
        <p:grpSpPr>
          <a:xfrm>
            <a:off x="980259" y="1290137"/>
            <a:ext cx="9640133" cy="587924"/>
            <a:chOff x="980259" y="1667505"/>
            <a:chExt cx="9640133" cy="587924"/>
          </a:xfrm>
        </p:grpSpPr>
        <p:sp>
          <p:nvSpPr>
            <p:cNvPr id="80" name="Pfeil: Fünfeck 79">
              <a:extLst>
                <a:ext uri="{FF2B5EF4-FFF2-40B4-BE49-F238E27FC236}">
                  <a16:creationId xmlns:a16="http://schemas.microsoft.com/office/drawing/2014/main" id="{A432C41C-D4A3-4CB7-86B9-7D7CA4BFA6EB}"/>
                </a:ext>
              </a:extLst>
            </p:cNvPr>
            <p:cNvSpPr/>
            <p:nvPr/>
          </p:nvSpPr>
          <p:spPr>
            <a:xfrm>
              <a:off x="7382604" y="1667505"/>
              <a:ext cx="3237788" cy="587924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Business</a:t>
              </a:r>
              <a:r>
                <a:rPr lang="de-DE" b="1" dirty="0">
                  <a:solidFill>
                    <a:schemeClr val="tx2"/>
                  </a:solidFill>
                </a:rPr>
                <a:t> </a:t>
              </a:r>
              <a:r>
                <a:rPr lang="en-US" b="1" dirty="0">
                  <a:solidFill>
                    <a:schemeClr val="tx2"/>
                  </a:solidFill>
                </a:rPr>
                <a:t>Application</a:t>
              </a:r>
            </a:p>
          </p:txBody>
        </p:sp>
        <p:sp>
          <p:nvSpPr>
            <p:cNvPr id="79" name="Pfeil: Fünfeck 78">
              <a:extLst>
                <a:ext uri="{FF2B5EF4-FFF2-40B4-BE49-F238E27FC236}">
                  <a16:creationId xmlns:a16="http://schemas.microsoft.com/office/drawing/2014/main" id="{04566EAC-B42E-4A2C-AE42-F92B8CE32CF7}"/>
                </a:ext>
              </a:extLst>
            </p:cNvPr>
            <p:cNvSpPr/>
            <p:nvPr/>
          </p:nvSpPr>
          <p:spPr>
            <a:xfrm>
              <a:off x="4244056" y="1667505"/>
              <a:ext cx="3571888" cy="58792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Processing</a:t>
              </a:r>
            </a:p>
          </p:txBody>
        </p:sp>
        <p:sp>
          <p:nvSpPr>
            <p:cNvPr id="47" name="Pfeil: Fünfeck 46">
              <a:extLst>
                <a:ext uri="{FF2B5EF4-FFF2-40B4-BE49-F238E27FC236}">
                  <a16:creationId xmlns:a16="http://schemas.microsoft.com/office/drawing/2014/main" id="{839284DF-5170-40FB-93A0-9FEA685983EE}"/>
                </a:ext>
              </a:extLst>
            </p:cNvPr>
            <p:cNvSpPr/>
            <p:nvPr/>
          </p:nvSpPr>
          <p:spPr>
            <a:xfrm>
              <a:off x="2405945" y="1667505"/>
              <a:ext cx="2133399" cy="587924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Ingestion</a:t>
              </a:r>
            </a:p>
          </p:txBody>
        </p:sp>
        <p:sp>
          <p:nvSpPr>
            <p:cNvPr id="46" name="Pfeil: Fünfeck 45">
              <a:extLst>
                <a:ext uri="{FF2B5EF4-FFF2-40B4-BE49-F238E27FC236}">
                  <a16:creationId xmlns:a16="http://schemas.microsoft.com/office/drawing/2014/main" id="{AB905728-8E61-4E6B-B8AD-EFBAD15BDD3F}"/>
                </a:ext>
              </a:extLst>
            </p:cNvPr>
            <p:cNvSpPr/>
            <p:nvPr/>
          </p:nvSpPr>
          <p:spPr>
            <a:xfrm>
              <a:off x="980259" y="1667505"/>
              <a:ext cx="1882686" cy="587924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Collection</a:t>
              </a:r>
            </a:p>
          </p:txBody>
        </p:sp>
      </p:grpSp>
      <p:pic>
        <p:nvPicPr>
          <p:cNvPr id="82" name="Grafik 81">
            <a:extLst>
              <a:ext uri="{FF2B5EF4-FFF2-40B4-BE49-F238E27FC236}">
                <a16:creationId xmlns:a16="http://schemas.microsoft.com/office/drawing/2014/main" id="{994AEB45-6590-4A02-9F71-2ECEC1D32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7410" y="2764787"/>
            <a:ext cx="466171" cy="430668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0DC59890-E341-4F84-82E0-7D234B879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6218" y="3600666"/>
            <a:ext cx="497508" cy="471078"/>
          </a:xfrm>
          <a:prstGeom prst="rect">
            <a:avLst/>
          </a:prstGeom>
        </p:spPr>
      </p:pic>
      <p:sp>
        <p:nvSpPr>
          <p:cNvPr id="84" name="Textfeld 83">
            <a:extLst>
              <a:ext uri="{FF2B5EF4-FFF2-40B4-BE49-F238E27FC236}">
                <a16:creationId xmlns:a16="http://schemas.microsoft.com/office/drawing/2014/main" id="{3E732DFF-D1BD-4F10-BDD5-CBFF7316365A}"/>
              </a:ext>
            </a:extLst>
          </p:cNvPr>
          <p:cNvSpPr txBox="1"/>
          <p:nvPr/>
        </p:nvSpPr>
        <p:spPr>
          <a:xfrm>
            <a:off x="9792727" y="4034121"/>
            <a:ext cx="132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Visualize &amp; Reports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CC6674C7-9A3A-40C1-AC8C-9332BD763A11}"/>
              </a:ext>
            </a:extLst>
          </p:cNvPr>
          <p:cNvSpPr txBox="1"/>
          <p:nvPr/>
        </p:nvSpPr>
        <p:spPr>
          <a:xfrm>
            <a:off x="9770833" y="3149754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Actions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1723BAE9-A620-47A5-A110-CD4596BF25D8}"/>
              </a:ext>
            </a:extLst>
          </p:cNvPr>
          <p:cNvSpPr/>
          <p:nvPr/>
        </p:nvSpPr>
        <p:spPr>
          <a:xfrm>
            <a:off x="8010722" y="2839534"/>
            <a:ext cx="1515131" cy="266726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8FFC8F-6BF8-4378-8C5A-8D6A63709890}"/>
              </a:ext>
            </a:extLst>
          </p:cNvPr>
          <p:cNvSpPr/>
          <p:nvPr/>
        </p:nvSpPr>
        <p:spPr>
          <a:xfrm>
            <a:off x="8010722" y="3320487"/>
            <a:ext cx="1515131" cy="266726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2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2EC7670A-920E-4DBE-AE96-1942B24900EE}"/>
              </a:ext>
            </a:extLst>
          </p:cNvPr>
          <p:cNvSpPr/>
          <p:nvPr/>
        </p:nvSpPr>
        <p:spPr>
          <a:xfrm>
            <a:off x="8010722" y="3811342"/>
            <a:ext cx="1515131" cy="266726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n</a:t>
            </a:r>
          </a:p>
        </p:txBody>
      </p: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8D259774-205D-4545-B864-D591630E8341}"/>
              </a:ext>
            </a:extLst>
          </p:cNvPr>
          <p:cNvCxnSpPr>
            <a:stCxn id="60" idx="3"/>
            <a:endCxn id="86" idx="1"/>
          </p:cNvCxnSpPr>
          <p:nvPr/>
        </p:nvCxnSpPr>
        <p:spPr>
          <a:xfrm flipV="1">
            <a:off x="7304064" y="2972897"/>
            <a:ext cx="706658" cy="480862"/>
          </a:xfrm>
          <a:prstGeom prst="bentConnector3">
            <a:avLst/>
          </a:prstGeom>
          <a:ln w="19050">
            <a:solidFill>
              <a:srgbClr val="46B3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2DAF8A37-9A67-4388-9487-7FEE52F067FC}"/>
              </a:ext>
            </a:extLst>
          </p:cNvPr>
          <p:cNvCxnSpPr>
            <a:stCxn id="60" idx="3"/>
            <a:endCxn id="87" idx="1"/>
          </p:cNvCxnSpPr>
          <p:nvPr/>
        </p:nvCxnSpPr>
        <p:spPr>
          <a:xfrm>
            <a:off x="7304064" y="3453759"/>
            <a:ext cx="706658" cy="91"/>
          </a:xfrm>
          <a:prstGeom prst="bentConnector3">
            <a:avLst/>
          </a:prstGeom>
          <a:ln w="19050">
            <a:solidFill>
              <a:srgbClr val="46B3C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06BE652-9E18-45DD-9D6D-1CFA9E08B3A0}"/>
              </a:ext>
            </a:extLst>
          </p:cNvPr>
          <p:cNvCxnSpPr>
            <a:cxnSpLocks/>
            <a:stCxn id="60" idx="3"/>
            <a:endCxn id="88" idx="1"/>
          </p:cNvCxnSpPr>
          <p:nvPr/>
        </p:nvCxnSpPr>
        <p:spPr>
          <a:xfrm>
            <a:off x="7304064" y="3453759"/>
            <a:ext cx="706658" cy="490946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F8BE1046-044B-41B6-822F-9131B8DDCC66}"/>
              </a:ext>
            </a:extLst>
          </p:cNvPr>
          <p:cNvCxnSpPr>
            <a:stCxn id="87" idx="3"/>
            <a:endCxn id="83" idx="1"/>
          </p:cNvCxnSpPr>
          <p:nvPr/>
        </p:nvCxnSpPr>
        <p:spPr>
          <a:xfrm>
            <a:off x="9525853" y="3453850"/>
            <a:ext cx="390365" cy="382355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1A2F59C1-3FF7-43D5-A433-A8C5E03E2727}"/>
              </a:ext>
            </a:extLst>
          </p:cNvPr>
          <p:cNvCxnSpPr>
            <a:stCxn id="86" idx="3"/>
            <a:endCxn id="82" idx="1"/>
          </p:cNvCxnSpPr>
          <p:nvPr/>
        </p:nvCxnSpPr>
        <p:spPr>
          <a:xfrm>
            <a:off x="9525853" y="2972897"/>
            <a:ext cx="381557" cy="7224"/>
          </a:xfrm>
          <a:prstGeom prst="straightConnector1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E92A05E8-E81F-4E0B-A53C-82E0596225E9}"/>
              </a:ext>
            </a:extLst>
          </p:cNvPr>
          <p:cNvSpPr/>
          <p:nvPr/>
        </p:nvSpPr>
        <p:spPr>
          <a:xfrm>
            <a:off x="1302012" y="3940881"/>
            <a:ext cx="693897" cy="15906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Inhaltsplatzhalter 15">
            <a:extLst>
              <a:ext uri="{FF2B5EF4-FFF2-40B4-BE49-F238E27FC236}">
                <a16:creationId xmlns:a16="http://schemas.microsoft.com/office/drawing/2014/main" id="{E94F1D1E-0A3F-4942-8346-0E5D70C85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825" y="3198457"/>
            <a:ext cx="306110" cy="379127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81244A3C-8385-4D33-BDD9-8041E6EEEDE3}"/>
              </a:ext>
            </a:extLst>
          </p:cNvPr>
          <p:cNvSpPr txBox="1"/>
          <p:nvPr/>
        </p:nvSpPr>
        <p:spPr>
          <a:xfrm>
            <a:off x="1253382" y="3549927"/>
            <a:ext cx="1026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 DB</a:t>
            </a:r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4FDB3AAD-E5CB-4DE1-88C7-4748AAE135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2793" y="2314991"/>
            <a:ext cx="321340" cy="523325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68F72566-F678-495C-940E-A5CABA2EAA9E}"/>
              </a:ext>
            </a:extLst>
          </p:cNvPr>
          <p:cNvSpPr txBox="1"/>
          <p:nvPr/>
        </p:nvSpPr>
        <p:spPr>
          <a:xfrm>
            <a:off x="1187278" y="2849724"/>
            <a:ext cx="1026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Apps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99DC3B1A-1858-456C-AE32-EA6D3D683477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1784133" y="2576654"/>
            <a:ext cx="1586765" cy="811777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074740A-8303-4690-8117-16EE7C72012D}"/>
              </a:ext>
            </a:extLst>
          </p:cNvPr>
          <p:cNvCxnSpPr>
            <a:stCxn id="63" idx="3"/>
            <a:endCxn id="31" idx="1"/>
          </p:cNvCxnSpPr>
          <p:nvPr/>
        </p:nvCxnSpPr>
        <p:spPr>
          <a:xfrm>
            <a:off x="1795935" y="3388021"/>
            <a:ext cx="1574963" cy="410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FF1971B-B4FD-48F6-8E1F-68295842A983}"/>
              </a:ext>
            </a:extLst>
          </p:cNvPr>
          <p:cNvSpPr txBox="1"/>
          <p:nvPr/>
        </p:nvSpPr>
        <p:spPr>
          <a:xfrm>
            <a:off x="1878697" y="3412580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ETL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8767532-0712-416A-99A2-95D32D1433FF}"/>
              </a:ext>
            </a:extLst>
          </p:cNvPr>
          <p:cNvSpPr txBox="1"/>
          <p:nvPr/>
        </p:nvSpPr>
        <p:spPr>
          <a:xfrm>
            <a:off x="6864688" y="6571864"/>
            <a:ext cx="4459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See </a:t>
            </a:r>
            <a:r>
              <a:rPr lang="en-US" sz="1050" dirty="0"/>
              <a:t>Gupta</a:t>
            </a:r>
            <a:r>
              <a:rPr lang="de-DE" sz="1050" dirty="0"/>
              <a:t> (2020),</a:t>
            </a:r>
            <a:r>
              <a:rPr lang="fr-FR" sz="1050" dirty="0"/>
              <a:t> </a:t>
            </a:r>
            <a:r>
              <a:rPr lang="fr-FR" sz="1050" dirty="0" err="1"/>
              <a:t>Akanbi</a:t>
            </a:r>
            <a:r>
              <a:rPr lang="fr-FR" sz="1050" dirty="0"/>
              <a:t> (2020), </a:t>
            </a:r>
            <a:r>
              <a:rPr lang="fr-FR" sz="1050" dirty="0" err="1"/>
              <a:t>Nasiri</a:t>
            </a:r>
            <a:r>
              <a:rPr lang="fr-FR" sz="1050" dirty="0"/>
              <a:t> (2019), </a:t>
            </a:r>
            <a:r>
              <a:rPr lang="fr-FR" sz="1050" dirty="0" err="1"/>
              <a:t>Dendane</a:t>
            </a:r>
            <a:r>
              <a:rPr lang="fr-FR" sz="1050" dirty="0"/>
              <a:t> (2019), Cheng (2018)</a:t>
            </a:r>
            <a:endParaRPr lang="de-DE" sz="1050" dirty="0"/>
          </a:p>
          <a:p>
            <a:endParaRPr lang="de-DE" sz="1050" dirty="0"/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D2B08665-C25F-438E-95EF-2146E8E14B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2963" y="5952430"/>
            <a:ext cx="380584" cy="326522"/>
          </a:xfrm>
          <a:prstGeom prst="rect">
            <a:avLst/>
          </a:prstGeom>
        </p:spPr>
      </p:pic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C83DDD0D-FC95-4975-B45E-E1CDB44BB038}"/>
              </a:ext>
            </a:extLst>
          </p:cNvPr>
          <p:cNvCxnSpPr>
            <a:cxnSpLocks/>
            <a:stCxn id="81" idx="3"/>
            <a:endCxn id="31" idx="1"/>
          </p:cNvCxnSpPr>
          <p:nvPr/>
        </p:nvCxnSpPr>
        <p:spPr>
          <a:xfrm flipV="1">
            <a:off x="1793547" y="3388431"/>
            <a:ext cx="1577351" cy="2727260"/>
          </a:xfrm>
          <a:prstGeom prst="bentConnector3">
            <a:avLst/>
          </a:prstGeom>
          <a:ln w="19050">
            <a:solidFill>
              <a:srgbClr val="46B3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DACC283E-3442-41DF-8480-FEBB32C869C4}"/>
              </a:ext>
            </a:extLst>
          </p:cNvPr>
          <p:cNvSpPr txBox="1"/>
          <p:nvPr/>
        </p:nvSpPr>
        <p:spPr>
          <a:xfrm>
            <a:off x="1965273" y="3969912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M2M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6E774B7-B0BD-44E8-AA29-B7D6C7673C97}"/>
              </a:ext>
            </a:extLst>
          </p:cNvPr>
          <p:cNvSpPr txBox="1"/>
          <p:nvPr/>
        </p:nvSpPr>
        <p:spPr>
          <a:xfrm>
            <a:off x="1941504" y="503485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M2M</a:t>
            </a:r>
          </a:p>
        </p:txBody>
      </p:sp>
    </p:spTree>
    <p:extLst>
      <p:ext uri="{BB962C8B-B14F-4D97-AF65-F5344CB8AC3E}">
        <p14:creationId xmlns:p14="http://schemas.microsoft.com/office/powerpoint/2010/main" val="29046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0EF407E-8EE4-473F-A466-12270D3D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versus Batch processing of big data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9128A58-AB58-4E51-B836-B461DF94335C}"/>
              </a:ext>
            </a:extLst>
          </p:cNvPr>
          <p:cNvSpPr txBox="1"/>
          <p:nvPr/>
        </p:nvSpPr>
        <p:spPr>
          <a:xfrm>
            <a:off x="8017253" y="4950931"/>
            <a:ext cx="36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latency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9CF31C0-44A2-4E34-9684-D0F222CA879E}"/>
              </a:ext>
            </a:extLst>
          </p:cNvPr>
          <p:cNvSpPr txBox="1"/>
          <p:nvPr/>
        </p:nvSpPr>
        <p:spPr>
          <a:xfrm>
            <a:off x="931461" y="4066667"/>
            <a:ext cx="340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latency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to date data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3DDEAA4-423D-4390-BF37-BEAAE8F50932}"/>
              </a:ext>
            </a:extLst>
          </p:cNvPr>
          <p:cNvSpPr txBox="1"/>
          <p:nvPr/>
        </p:nvSpPr>
        <p:spPr>
          <a:xfrm>
            <a:off x="8017253" y="4051822"/>
            <a:ext cx="417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batches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analytics &amp; independency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Efficient, cost effective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C1A6B5E-27D3-4EA2-9910-681FFAA7A925}"/>
              </a:ext>
            </a:extLst>
          </p:cNvPr>
          <p:cNvSpPr txBox="1"/>
          <p:nvPr/>
        </p:nvSpPr>
        <p:spPr>
          <a:xfrm>
            <a:off x="931461" y="4608031"/>
            <a:ext cx="4037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Normally less complex analysis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B3BEC2E-1A4E-47C1-AC96-6826E6C99818}"/>
              </a:ext>
            </a:extLst>
          </p:cNvPr>
          <p:cNvGrpSpPr/>
          <p:nvPr/>
        </p:nvGrpSpPr>
        <p:grpSpPr>
          <a:xfrm>
            <a:off x="198251" y="1096340"/>
            <a:ext cx="3677503" cy="2901995"/>
            <a:chOff x="198251" y="1096340"/>
            <a:chExt cx="3677503" cy="2901995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8F655A4D-3E9D-4752-81FC-7C57BAC2F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098" y="2202812"/>
              <a:ext cx="460376" cy="492126"/>
            </a:xfrm>
            <a:prstGeom prst="rect">
              <a:avLst/>
            </a:prstGeom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B1BF2E5-8094-4446-B959-CC96A588A984}"/>
                </a:ext>
              </a:extLst>
            </p:cNvPr>
            <p:cNvSpPr txBox="1"/>
            <p:nvPr/>
          </p:nvSpPr>
          <p:spPr>
            <a:xfrm>
              <a:off x="1201188" y="2688180"/>
              <a:ext cx="1292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Real time processing</a:t>
              </a:r>
            </a:p>
          </p:txBody>
        </p:sp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1B3A0A85-E54D-41BF-A8A1-5128EBD1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4441" y="1523408"/>
              <a:ext cx="466171" cy="430668"/>
            </a:xfrm>
            <a:prstGeom prst="rect">
              <a:avLst/>
            </a:prstGeom>
          </p:spPr>
        </p:pic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9892EC40-45C4-4BD7-8F8C-4EF0CD95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703" y="2231541"/>
              <a:ext cx="497508" cy="471078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B3E40A7D-6944-4D91-B294-E3C3FAD61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84134" y="3196577"/>
              <a:ext cx="354670" cy="439270"/>
            </a:xfrm>
            <a:prstGeom prst="rect">
              <a:avLst/>
            </a:prstGeom>
          </p:spPr>
        </p:pic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B4627242-DC9A-40F5-A000-D034F034CCEC}"/>
                </a:ext>
              </a:extLst>
            </p:cNvPr>
            <p:cNvSpPr txBox="1"/>
            <p:nvPr/>
          </p:nvSpPr>
          <p:spPr>
            <a:xfrm>
              <a:off x="2470305" y="3598438"/>
              <a:ext cx="703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Storing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9DDF8266-6BB9-483A-893C-7364097C0A73}"/>
                </a:ext>
              </a:extLst>
            </p:cNvPr>
            <p:cNvSpPr txBox="1"/>
            <p:nvPr/>
          </p:nvSpPr>
          <p:spPr>
            <a:xfrm>
              <a:off x="2546727" y="2688302"/>
              <a:ext cx="1329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Visualize &amp; Reports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7E2CEDA-9237-4CF3-AF63-E22F47F052AA}"/>
                </a:ext>
              </a:extLst>
            </p:cNvPr>
            <p:cNvSpPr txBox="1"/>
            <p:nvPr/>
          </p:nvSpPr>
          <p:spPr>
            <a:xfrm>
              <a:off x="2502780" y="1925124"/>
              <a:ext cx="726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Actions</a:t>
              </a: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4348D2B-974F-4466-97AB-96B200877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50" y="2272254"/>
              <a:ext cx="526937" cy="345928"/>
            </a:xfrm>
            <a:prstGeom prst="rect">
              <a:avLst/>
            </a:prstGeom>
          </p:spPr>
        </p:pic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93F6271-71FD-418C-8941-33A01E1FB406}"/>
                </a:ext>
              </a:extLst>
            </p:cNvPr>
            <p:cNvSpPr txBox="1"/>
            <p:nvPr/>
          </p:nvSpPr>
          <p:spPr>
            <a:xfrm>
              <a:off x="349455" y="2625264"/>
              <a:ext cx="60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94B2662D-D025-430B-9FEE-B194B6031DCE}"/>
                </a:ext>
              </a:extLst>
            </p:cNvPr>
            <p:cNvCxnSpPr>
              <a:stCxn id="5" idx="3"/>
              <a:endCxn id="37" idx="1"/>
            </p:cNvCxnSpPr>
            <p:nvPr/>
          </p:nvCxnSpPr>
          <p:spPr>
            <a:xfrm>
              <a:off x="887887" y="2445218"/>
              <a:ext cx="535211" cy="3657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2890F12-2B08-4BFD-9BB6-C03D3A7F2C7C}"/>
                </a:ext>
              </a:extLst>
            </p:cNvPr>
            <p:cNvCxnSpPr>
              <a:cxnSpLocks/>
              <a:stCxn id="37" idx="3"/>
              <a:endCxn id="63" idx="1"/>
            </p:cNvCxnSpPr>
            <p:nvPr/>
          </p:nvCxnSpPr>
          <p:spPr>
            <a:xfrm flipV="1">
              <a:off x="1883474" y="1738742"/>
              <a:ext cx="780967" cy="710133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8C7260D-A5EA-4A2F-AF0F-4C607B37E25A}"/>
                </a:ext>
              </a:extLst>
            </p:cNvPr>
            <p:cNvCxnSpPr>
              <a:stCxn id="37" idx="3"/>
              <a:endCxn id="66" idx="1"/>
            </p:cNvCxnSpPr>
            <p:nvPr/>
          </p:nvCxnSpPr>
          <p:spPr>
            <a:xfrm>
              <a:off x="1883474" y="2448875"/>
              <a:ext cx="744229" cy="18205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40D32498-C15A-455D-9EBE-4B3F91D840D8}"/>
                </a:ext>
              </a:extLst>
            </p:cNvPr>
            <p:cNvCxnSpPr>
              <a:stCxn id="37" idx="3"/>
              <a:endCxn id="67" idx="1"/>
            </p:cNvCxnSpPr>
            <p:nvPr/>
          </p:nvCxnSpPr>
          <p:spPr>
            <a:xfrm>
              <a:off x="1883474" y="2448875"/>
              <a:ext cx="800660" cy="967337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C78025E-B068-4E62-ACAB-759284BA248B}"/>
                </a:ext>
              </a:extLst>
            </p:cNvPr>
            <p:cNvSpPr/>
            <p:nvPr/>
          </p:nvSpPr>
          <p:spPr>
            <a:xfrm>
              <a:off x="198252" y="1469213"/>
              <a:ext cx="3677502" cy="25291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C4DAA67C-F78D-4A0F-9AEF-312A123CC573}"/>
                </a:ext>
              </a:extLst>
            </p:cNvPr>
            <p:cNvSpPr txBox="1"/>
            <p:nvPr/>
          </p:nvSpPr>
          <p:spPr>
            <a:xfrm>
              <a:off x="198251" y="1096340"/>
              <a:ext cx="196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 processing:</a:t>
              </a:r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1316C34C-C30D-4EB7-9D9B-C7F77FCC4F3F}"/>
              </a:ext>
            </a:extLst>
          </p:cNvPr>
          <p:cNvGrpSpPr/>
          <p:nvPr/>
        </p:nvGrpSpPr>
        <p:grpSpPr>
          <a:xfrm>
            <a:off x="7696328" y="1086620"/>
            <a:ext cx="4518436" cy="2911715"/>
            <a:chOff x="7335050" y="1086620"/>
            <a:chExt cx="4518436" cy="2911715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A620A0A-0B2E-49DF-8B2E-61A636B4781B}"/>
                </a:ext>
              </a:extLst>
            </p:cNvPr>
            <p:cNvSpPr txBox="1"/>
            <p:nvPr/>
          </p:nvSpPr>
          <p:spPr>
            <a:xfrm>
              <a:off x="8235483" y="2691249"/>
              <a:ext cx="959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Database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3878E5E-873F-475C-AC40-C41AC53A7081}"/>
                </a:ext>
              </a:extLst>
            </p:cNvPr>
            <p:cNvSpPr txBox="1"/>
            <p:nvPr/>
          </p:nvSpPr>
          <p:spPr>
            <a:xfrm>
              <a:off x="9583717" y="2764670"/>
              <a:ext cx="118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Batch processing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24BD981-5D20-4DB0-B17F-00C0A781359A}"/>
                </a:ext>
              </a:extLst>
            </p:cNvPr>
            <p:cNvSpPr txBox="1"/>
            <p:nvPr/>
          </p:nvSpPr>
          <p:spPr>
            <a:xfrm>
              <a:off x="8888169" y="2543653"/>
              <a:ext cx="81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Request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EFD7906-C193-4EDA-9385-6EB83A765429}"/>
                </a:ext>
              </a:extLst>
            </p:cNvPr>
            <p:cNvSpPr txBox="1"/>
            <p:nvPr/>
          </p:nvSpPr>
          <p:spPr>
            <a:xfrm>
              <a:off x="8888169" y="2146027"/>
              <a:ext cx="725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Respond</a:t>
              </a:r>
            </a:p>
          </p:txBody>
        </p:sp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5EA7EB45-7A2D-4491-A54F-8F43FBCA0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16789" y="2295630"/>
              <a:ext cx="460376" cy="492126"/>
            </a:xfrm>
            <a:prstGeom prst="rect">
              <a:avLst/>
            </a:prstGeom>
          </p:spPr>
        </p:pic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090771E9-124C-4B62-9369-B294B5006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4970" y="2302083"/>
              <a:ext cx="526937" cy="345928"/>
            </a:xfrm>
            <a:prstGeom prst="rect">
              <a:avLst/>
            </a:prstGeom>
          </p:spPr>
        </p:pic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2F3A328-709E-4187-A010-DAEA23E60A8F}"/>
                </a:ext>
              </a:extLst>
            </p:cNvPr>
            <p:cNvSpPr txBox="1"/>
            <p:nvPr/>
          </p:nvSpPr>
          <p:spPr>
            <a:xfrm>
              <a:off x="7463475" y="2655093"/>
              <a:ext cx="60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</a:t>
              </a: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4968BFA4-F0A8-47D4-81CA-528E29241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1065" y="2249514"/>
              <a:ext cx="354670" cy="439270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5C9BC4E5-9FD8-43AE-851E-558AE265D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9174" y="1827945"/>
              <a:ext cx="466171" cy="430668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DB5A8A03-A4CA-4271-BBD7-0A7AE051E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82149" y="2838415"/>
              <a:ext cx="497508" cy="471078"/>
            </a:xfrm>
            <a:prstGeom prst="rect">
              <a:avLst/>
            </a:prstGeom>
          </p:spPr>
        </p:pic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0D277F04-B008-47DF-87C8-47B08CF23A6C}"/>
                </a:ext>
              </a:extLst>
            </p:cNvPr>
            <p:cNvSpPr txBox="1"/>
            <p:nvPr/>
          </p:nvSpPr>
          <p:spPr>
            <a:xfrm>
              <a:off x="10524459" y="3292174"/>
              <a:ext cx="1329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Visualize &amp; Reports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E65885B5-115D-406B-B748-A5842C9DC376}"/>
                </a:ext>
              </a:extLst>
            </p:cNvPr>
            <p:cNvSpPr txBox="1"/>
            <p:nvPr/>
          </p:nvSpPr>
          <p:spPr>
            <a:xfrm>
              <a:off x="10527828" y="2203813"/>
              <a:ext cx="726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Actions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A982FDD7-3A60-4DCF-B681-4F3E4B0705B0}"/>
                </a:ext>
              </a:extLst>
            </p:cNvPr>
            <p:cNvCxnSpPr>
              <a:stCxn id="78" idx="3"/>
              <a:endCxn id="80" idx="1"/>
            </p:cNvCxnSpPr>
            <p:nvPr/>
          </p:nvCxnSpPr>
          <p:spPr>
            <a:xfrm flipV="1">
              <a:off x="8001907" y="2469149"/>
              <a:ext cx="539158" cy="5898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09999D0-48AE-4432-9F9E-2C0FEB495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1299" y="2427473"/>
              <a:ext cx="539158" cy="5898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7C12C822-0D40-443E-873F-C30B9C51A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1299" y="2557454"/>
              <a:ext cx="540000" cy="0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196443CB-CCAE-451D-988E-638FD7F86C32}"/>
                </a:ext>
              </a:extLst>
            </p:cNvPr>
            <p:cNvCxnSpPr>
              <a:cxnSpLocks/>
              <a:stCxn id="61" idx="3"/>
              <a:endCxn id="81" idx="1"/>
            </p:cNvCxnSpPr>
            <p:nvPr/>
          </p:nvCxnSpPr>
          <p:spPr>
            <a:xfrm flipV="1">
              <a:off x="10077165" y="2043279"/>
              <a:ext cx="532009" cy="498414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90D398E0-EF26-4E34-9638-AF117F2EF032}"/>
                </a:ext>
              </a:extLst>
            </p:cNvPr>
            <p:cNvCxnSpPr>
              <a:cxnSpLocks/>
              <a:stCxn id="61" idx="3"/>
              <a:endCxn id="85" idx="1"/>
            </p:cNvCxnSpPr>
            <p:nvPr/>
          </p:nvCxnSpPr>
          <p:spPr>
            <a:xfrm>
              <a:off x="10077165" y="2541693"/>
              <a:ext cx="504984" cy="532261"/>
            </a:xfrm>
            <a:prstGeom prst="straightConnector1">
              <a:avLst/>
            </a:prstGeom>
            <a:ln w="38100">
              <a:solidFill>
                <a:srgbClr val="3491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47F6FA2-D5FD-46B9-A691-6E07CDF26198}"/>
                </a:ext>
              </a:extLst>
            </p:cNvPr>
            <p:cNvSpPr/>
            <p:nvPr/>
          </p:nvSpPr>
          <p:spPr>
            <a:xfrm>
              <a:off x="7335221" y="1469213"/>
              <a:ext cx="4197511" cy="25291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C4853710-26E5-4A33-BDF7-261F9EDA46C6}"/>
                </a:ext>
              </a:extLst>
            </p:cNvPr>
            <p:cNvSpPr txBox="1"/>
            <p:nvPr/>
          </p:nvSpPr>
          <p:spPr>
            <a:xfrm>
              <a:off x="7335050" y="1086620"/>
              <a:ext cx="1823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Batch processing:</a:t>
              </a:r>
            </a:p>
          </p:txBody>
        </p:sp>
      </p:grpSp>
      <p:pic>
        <p:nvPicPr>
          <p:cNvPr id="118" name="Grafik 117">
            <a:extLst>
              <a:ext uri="{FF2B5EF4-FFF2-40B4-BE49-F238E27FC236}">
                <a16:creationId xmlns:a16="http://schemas.microsoft.com/office/drawing/2014/main" id="{7D845F00-DC9A-4DF7-93DC-0D2AF1730F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793" y="2022306"/>
            <a:ext cx="3290455" cy="1576132"/>
          </a:xfrm>
          <a:prstGeom prst="rect">
            <a:avLst/>
          </a:prstGeom>
        </p:spPr>
      </p:pic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D794EDEA-E688-4329-AF82-C5F106525522}"/>
              </a:ext>
            </a:extLst>
          </p:cNvPr>
          <p:cNvSpPr/>
          <p:nvPr/>
        </p:nvSpPr>
        <p:spPr>
          <a:xfrm>
            <a:off x="4089824" y="1827945"/>
            <a:ext cx="890151" cy="18079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: abgerundete Ecken 135">
            <a:extLst>
              <a:ext uri="{FF2B5EF4-FFF2-40B4-BE49-F238E27FC236}">
                <a16:creationId xmlns:a16="http://schemas.microsoft.com/office/drawing/2014/main" id="{0806DB6A-B087-4B51-9741-12DFF1CF52B1}"/>
              </a:ext>
            </a:extLst>
          </p:cNvPr>
          <p:cNvSpPr/>
          <p:nvPr/>
        </p:nvSpPr>
        <p:spPr>
          <a:xfrm>
            <a:off x="4980130" y="1849061"/>
            <a:ext cx="2426047" cy="180790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98B565F3-C98D-402A-A096-C0132A3D4D29}"/>
              </a:ext>
            </a:extLst>
          </p:cNvPr>
          <p:cNvCxnSpPr>
            <a:cxnSpLocks/>
          </p:cNvCxnSpPr>
          <p:nvPr/>
        </p:nvCxnSpPr>
        <p:spPr>
          <a:xfrm flipV="1">
            <a:off x="7293271" y="1463034"/>
            <a:ext cx="403057" cy="45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E094FBE3-3DBC-4999-AC7D-E8C147373F46}"/>
              </a:ext>
            </a:extLst>
          </p:cNvPr>
          <p:cNvCxnSpPr>
            <a:cxnSpLocks/>
          </p:cNvCxnSpPr>
          <p:nvPr/>
        </p:nvCxnSpPr>
        <p:spPr>
          <a:xfrm>
            <a:off x="7293271" y="3605520"/>
            <a:ext cx="403057" cy="392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Gerader Verbinder 1029">
            <a:extLst>
              <a:ext uri="{FF2B5EF4-FFF2-40B4-BE49-F238E27FC236}">
                <a16:creationId xmlns:a16="http://schemas.microsoft.com/office/drawing/2014/main" id="{0F090389-5691-4A6F-9634-10F7DAF145CA}"/>
              </a:ext>
            </a:extLst>
          </p:cNvPr>
          <p:cNvCxnSpPr/>
          <p:nvPr/>
        </p:nvCxnSpPr>
        <p:spPr>
          <a:xfrm flipH="1" flipV="1">
            <a:off x="3875754" y="1463034"/>
            <a:ext cx="267426" cy="376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9D501B0D-A56D-42B9-9EA5-E084A386686A}"/>
              </a:ext>
            </a:extLst>
          </p:cNvPr>
          <p:cNvCxnSpPr/>
          <p:nvPr/>
        </p:nvCxnSpPr>
        <p:spPr>
          <a:xfrm flipH="1">
            <a:off x="3875754" y="3573313"/>
            <a:ext cx="213899" cy="432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Additionszeichen 1038">
            <a:extLst>
              <a:ext uri="{FF2B5EF4-FFF2-40B4-BE49-F238E27FC236}">
                <a16:creationId xmlns:a16="http://schemas.microsoft.com/office/drawing/2014/main" id="{5C359AA4-8F51-40AB-83FB-F959E456EAC4}"/>
              </a:ext>
            </a:extLst>
          </p:cNvPr>
          <p:cNvSpPr/>
          <p:nvPr/>
        </p:nvSpPr>
        <p:spPr>
          <a:xfrm>
            <a:off x="601255" y="4062765"/>
            <a:ext cx="360000" cy="3600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0" name="Minuszeichen 1039">
            <a:extLst>
              <a:ext uri="{FF2B5EF4-FFF2-40B4-BE49-F238E27FC236}">
                <a16:creationId xmlns:a16="http://schemas.microsoft.com/office/drawing/2014/main" id="{1BD904E6-7F72-4157-B9A1-F2BF3D97B956}"/>
              </a:ext>
            </a:extLst>
          </p:cNvPr>
          <p:cNvSpPr/>
          <p:nvPr/>
        </p:nvSpPr>
        <p:spPr>
          <a:xfrm>
            <a:off x="590244" y="4611956"/>
            <a:ext cx="360000" cy="360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Additionszeichen 152">
            <a:extLst>
              <a:ext uri="{FF2B5EF4-FFF2-40B4-BE49-F238E27FC236}">
                <a16:creationId xmlns:a16="http://schemas.microsoft.com/office/drawing/2014/main" id="{D501E8E6-C658-427C-AC99-02F6EE03846F}"/>
              </a:ext>
            </a:extLst>
          </p:cNvPr>
          <p:cNvSpPr/>
          <p:nvPr/>
        </p:nvSpPr>
        <p:spPr>
          <a:xfrm>
            <a:off x="7720596" y="4088165"/>
            <a:ext cx="360000" cy="3600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Minuszeichen 153">
            <a:extLst>
              <a:ext uri="{FF2B5EF4-FFF2-40B4-BE49-F238E27FC236}">
                <a16:creationId xmlns:a16="http://schemas.microsoft.com/office/drawing/2014/main" id="{40B1D2EB-2C49-41D3-B381-396E9FF21D8C}"/>
              </a:ext>
            </a:extLst>
          </p:cNvPr>
          <p:cNvSpPr/>
          <p:nvPr/>
        </p:nvSpPr>
        <p:spPr>
          <a:xfrm>
            <a:off x="7722608" y="4942156"/>
            <a:ext cx="360000" cy="360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94E8A40A-72F2-486C-9915-084938E905AF}"/>
              </a:ext>
            </a:extLst>
          </p:cNvPr>
          <p:cNvSpPr txBox="1"/>
          <p:nvPr/>
        </p:nvSpPr>
        <p:spPr>
          <a:xfrm>
            <a:off x="564435" y="5515056"/>
            <a:ext cx="3829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Use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Realtime </a:t>
            </a:r>
            <a:r>
              <a:rPr lang="en-US" dirty="0">
                <a:solidFill>
                  <a:schemeClr val="tx1"/>
                </a:solidFill>
              </a:rPr>
              <a:t>inventory tracking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</a:t>
            </a:r>
            <a:r>
              <a:rPr lang="de-DE" dirty="0"/>
              <a:t> </a:t>
            </a:r>
            <a:r>
              <a:rPr lang="en-US" dirty="0"/>
              <a:t>system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54E81386-C772-43E5-90FE-565CC04CFC20}"/>
              </a:ext>
            </a:extLst>
          </p:cNvPr>
          <p:cNvSpPr txBox="1"/>
          <p:nvPr/>
        </p:nvSpPr>
        <p:spPr>
          <a:xfrm>
            <a:off x="8089111" y="5471151"/>
            <a:ext cx="3829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Use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Demand forecasting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D3BAA95-0F55-4198-8142-063113A1D197}"/>
              </a:ext>
            </a:extLst>
          </p:cNvPr>
          <p:cNvSpPr txBox="1"/>
          <p:nvPr/>
        </p:nvSpPr>
        <p:spPr>
          <a:xfrm>
            <a:off x="9974838" y="6502961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See: </a:t>
            </a:r>
            <a:r>
              <a:rPr lang="en-US" sz="1000" dirty="0" err="1"/>
              <a:t>Gualtiri</a:t>
            </a:r>
            <a:r>
              <a:rPr lang="en-US" sz="1000" dirty="0"/>
              <a:t> (2016)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54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9726F9-D79D-4900-A506-45F834D9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87" y="1236662"/>
            <a:ext cx="10744200" cy="498157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Akanbi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Masinde, M. (2020), A distributed Stream Processing Middleware Framework for Real-Time Analysis of Heterogeneous Data on Big Data Platform: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Caes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Environmental Monitoring, Central University of Technology, South Africa 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Chaudhuri, S.,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U. 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n.a.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An Overview of Data Warehousing and OLAP Technology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Cheng, C., Li, S.,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(2018), Analysis on the Status of Big Data Processing Framework, International Computers, Signals and Systems Conference 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Dendane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Y., Petrillo, F.,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Mcheick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H., Ben Ali, S. (2019), Quality model for evaluating and choosing a stream processing framework architecture,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Qubec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Chicoutimi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Finematics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(2019), Apache Kafka Explained;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https://finematics.com/apache-kafka-explained/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last access: 13.03.2021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Flink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(2020),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Flink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Architecture, 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https://ci.apache.org/projects/flink/flink-docs-release-1.12/concepts/flink-architecture.html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last access 14.03.2021 at 11:31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Flink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2(2020),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Steteful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Stream Processing, 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https://ci.apache.org/projects/flink/flink-docs-release-1.12/concepts/stateful-stream-processing.html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last access 14.03.2021 at 11:31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Flink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(2020), What is Apache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Flink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?-Architecture,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https://flink.apache.org/flink-architecture.html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last access 14.03.2021 at 11:31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1ste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Seite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https://thenounproject.com/photo/pattern-cubes-4dEanb/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Goasduff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(2020), Gartner Top 10 Trends in Data and Analytics for 2020,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https://www.gartner.com/smarterwithgartner/gartner-top-10-trends-in-data-and-analytics-for-2020/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last access 21.03.2021 at 11:33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Gualtiri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Curran, R. (2016). Perishable Insights – Stop wasting money on unactionable analytics. Forrester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Gupta, S. (2020), Architecture for High-Throughput Low-Latency Big Data Pipeline on Cloud,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https://towardsdatascience.com/scalable-efficient-big-data-analytics-machine-learning-pipeline-architecture-on-cloud-4d59efc092b5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last access 16.03.2021 at 21:14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de-DE" sz="1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6F8542-A006-4A5B-B9C3-AE054E12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(1/2)</a:t>
            </a:r>
          </a:p>
        </p:txBody>
      </p:sp>
    </p:spTree>
    <p:extLst>
      <p:ext uri="{BB962C8B-B14F-4D97-AF65-F5344CB8AC3E}">
        <p14:creationId xmlns:p14="http://schemas.microsoft.com/office/powerpoint/2010/main" val="155190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Breitbild</PresentationFormat>
  <Paragraphs>193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Leelawadee</vt:lpstr>
      <vt:lpstr>Office</vt:lpstr>
      <vt:lpstr>PowerPoint-Präsentation</vt:lpstr>
      <vt:lpstr>PowerPoint-Präsentation</vt:lpstr>
      <vt:lpstr>GyG - Our big data architecture</vt:lpstr>
      <vt:lpstr>Stream versus Batch processing of big data</vt:lpstr>
      <vt:lpstr>Library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Humbeck, Niels</dc:creator>
  <cp:lastModifiedBy>Humbeck, Niels</cp:lastModifiedBy>
  <cp:revision>26</cp:revision>
  <dcterms:created xsi:type="dcterms:W3CDTF">2021-07-27T12:08:30Z</dcterms:created>
  <dcterms:modified xsi:type="dcterms:W3CDTF">2021-07-27T14:38:06Z</dcterms:modified>
</cp:coreProperties>
</file>