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notesMasterIdLst>
    <p:notesMasterId r:id="rId15"/>
  </p:notesMasterIdLst>
  <p:handoutMasterIdLst>
    <p:handoutMasterId r:id="rId16"/>
  </p:handoutMasterIdLst>
  <p:sldIdLst>
    <p:sldId id="889" r:id="rId2"/>
    <p:sldId id="890" r:id="rId3"/>
    <p:sldId id="905" r:id="rId4"/>
    <p:sldId id="901" r:id="rId5"/>
    <p:sldId id="894" r:id="rId6"/>
    <p:sldId id="904" r:id="rId7"/>
    <p:sldId id="902" r:id="rId8"/>
    <p:sldId id="903" r:id="rId9"/>
    <p:sldId id="898" r:id="rId10"/>
    <p:sldId id="899" r:id="rId11"/>
    <p:sldId id="895" r:id="rId12"/>
    <p:sldId id="891" r:id="rId13"/>
    <p:sldId id="892" r:id="rId14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0BF5"/>
    <a:srgbClr val="FFFFCC"/>
    <a:srgbClr val="00CC00"/>
    <a:srgbClr val="FF9933"/>
    <a:srgbClr val="CC3300"/>
    <a:srgbClr val="FF3300"/>
    <a:srgbClr val="FFCC66"/>
    <a:srgbClr val="FFCC00"/>
    <a:srgbClr val="FF99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20" autoAdjust="0"/>
    <p:restoredTop sz="80812" autoAdjust="0"/>
  </p:normalViewPr>
  <p:slideViewPr>
    <p:cSldViewPr>
      <p:cViewPr varScale="1">
        <p:scale>
          <a:sx n="86" d="100"/>
          <a:sy n="86" d="100"/>
        </p:scale>
        <p:origin x="-85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6403B544-93B1-4BA6-875C-FAD75C4E8379}" type="datetimeFigureOut">
              <a:rPr lang="zh-TW" altLang="en-US"/>
              <a:pPr>
                <a:defRPr/>
              </a:pPr>
              <a:t>2015/12/10</a:t>
            </a:fld>
            <a:endParaRPr lang="en-US" altLang="zh-TW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810BC78-53B6-4DDC-BE8E-16CA478165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741019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266DAA9D-BE39-4D59-8366-AFCB40516C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961523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82960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661626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22944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544247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14166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17670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57340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6905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84949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169005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68561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71963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DAA9D-BE39-4D59-8366-AFCB40516C5F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81128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930"/>
            <a:ext cx="9144000" cy="684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D:\ACE Note\ACE LOGO\ACE-logo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6117338"/>
            <a:ext cx="4032448" cy="624030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68" y="1628801"/>
            <a:ext cx="7772400" cy="1080120"/>
          </a:xfrm>
        </p:spPr>
        <p:txBody>
          <a:bodyPr>
            <a:normAutofit/>
          </a:bodyPr>
          <a:lstStyle>
            <a:lvl1pPr algn="ctr">
              <a:defRPr sz="4500">
                <a:solidFill>
                  <a:srgbClr val="0000FF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2852936"/>
            <a:ext cx="7776864" cy="1584176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768BD0D-5F70-4437-92AF-567CF5AEC58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427984" y="548680"/>
            <a:ext cx="46074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2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Welcome and Thank </a:t>
            </a:r>
            <a:r>
              <a:rPr lang="en-US" altLang="zh-TW" sz="22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you                 </a:t>
            </a:r>
            <a:endParaRPr lang="en-US" altLang="zh-TW" sz="22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87208" cy="72008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2E1E47-78A3-4D63-9CA4-BF49B32C1D8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340768"/>
            <a:ext cx="2057400" cy="4785395"/>
          </a:xfrm>
        </p:spPr>
        <p:txBody>
          <a:bodyPr vert="eaVert"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6019800" cy="4785395"/>
          </a:xfrm>
        </p:spPr>
        <p:txBody>
          <a:bodyPr vert="eaVert"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2AA0A-076D-41D8-BC15-FAD4672A5E33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87208" cy="720080"/>
          </a:xfrm>
        </p:spPr>
        <p:txBody>
          <a:bodyPr/>
          <a:lstStyle>
            <a:lvl1pPr>
              <a:defRPr>
                <a:solidFill>
                  <a:srgbClr val="FF0000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E9478-D7C7-4897-84F4-35C7B3F37422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BBB57-B64D-4E82-84C9-CEB1FD5A093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D7FD9-391F-4D63-8AEE-9707EC4F1B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D266F-0479-4364-B2D2-214B7CF3295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5C94F-F8A1-41D9-9922-1FA73E51D93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222F89-1F4D-48F6-9646-13CB37C78F8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268760"/>
            <a:ext cx="3008313" cy="1090042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2420888"/>
            <a:ext cx="3008313" cy="3705275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9783B-E12F-4A01-BDF5-5533E34F5FA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63688" y="1484784"/>
            <a:ext cx="5486400" cy="3322712"/>
          </a:xfrm>
        </p:spPr>
        <p:txBody>
          <a:bodyPr/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851EB-23A5-4D9E-BFA5-47441049EEF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P2"/>
          <p:cNvPicPr>
            <a:picLocks noChangeAspect="1" noChangeArrowheads="1"/>
          </p:cNvPicPr>
          <p:nvPr/>
        </p:nvPicPr>
        <p:blipFill>
          <a:blip r:embed="rId13" cstate="print"/>
          <a:srcRect t="425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50824" y="1196752"/>
            <a:ext cx="8893175" cy="0"/>
          </a:xfrm>
          <a:prstGeom prst="line">
            <a:avLst/>
          </a:prstGeom>
          <a:noFill/>
          <a:ln w="41275">
            <a:gradFill flip="none" rotWithShape="1">
              <a:gsLst>
                <a:gs pos="0">
                  <a:srgbClr val="3399FF"/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1080000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8720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768BD0D-5F70-4437-92AF-567CF5AEC585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1" name="Picture 2" descr="D:\ACE Note\ACE LOGO\ACE-logo4.gif"/>
          <p:cNvPicPr>
            <a:picLocks noChangeAspect="1" noChangeArrowheads="1"/>
          </p:cNvPicPr>
          <p:nvPr/>
        </p:nvPicPr>
        <p:blipFill>
          <a:blip r:embed="rId14" cstate="print"/>
          <a:srcRect r="85714"/>
          <a:stretch>
            <a:fillRect/>
          </a:stretch>
        </p:blipFill>
        <p:spPr bwMode="auto">
          <a:xfrm>
            <a:off x="251520" y="476672"/>
            <a:ext cx="576064" cy="62403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FF0000"/>
          </a:solidFill>
          <a:latin typeface="Arial" pitchFamily="34" charset="0"/>
          <a:ea typeface="標楷體" pitchFamily="65" charset="-12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FF"/>
          </a:solidFill>
          <a:latin typeface="Arial" panose="020B0604020202020204" pitchFamily="34" charset="0"/>
          <a:ea typeface="標楷體" panose="03000509000000000000" pitchFamily="65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FF"/>
          </a:solidFill>
          <a:latin typeface="Arial" panose="020B0604020202020204" pitchFamily="34" charset="0"/>
          <a:ea typeface="標楷體" panose="03000509000000000000" pitchFamily="65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FF"/>
          </a:solidFill>
          <a:latin typeface="Arial" panose="020B0604020202020204" pitchFamily="34" charset="0"/>
          <a:ea typeface="標楷體" panose="03000509000000000000" pitchFamily="65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FF"/>
          </a:solidFill>
          <a:latin typeface="Arial" panose="020B0604020202020204" pitchFamily="34" charset="0"/>
          <a:ea typeface="標楷體" panose="03000509000000000000" pitchFamily="65" charset="-120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FF"/>
          </a:solidFill>
          <a:latin typeface="Arial" panose="020B0604020202020204" pitchFamily="34" charset="0"/>
          <a:ea typeface="標楷體" panose="03000509000000000000" pitchFamily="65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Reception Unit Solar panel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8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b="1" dirty="0" smtClean="0"/>
          </a:p>
          <a:p>
            <a:pPr marL="0" indent="0">
              <a:buNone/>
            </a:pPr>
            <a:r>
              <a:rPr lang="en-US" altLang="zh-TW" sz="4900" b="1" dirty="0" smtClean="0"/>
              <a:t>Solar Panel : </a:t>
            </a:r>
            <a:r>
              <a:rPr lang="en-US" altLang="zh-TW" sz="4900" b="1" dirty="0" smtClean="0"/>
              <a:t>50W</a:t>
            </a:r>
            <a:endParaRPr lang="en-US" altLang="zh-TW" sz="4300" dirty="0"/>
          </a:p>
        </p:txBody>
      </p:sp>
    </p:spTree>
    <p:extLst>
      <p:ext uri="{BB962C8B-B14F-4D97-AF65-F5344CB8AC3E}">
        <p14:creationId xmlns:p14="http://schemas.microsoft.com/office/powerpoint/2010/main" xmlns="" val="40411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Smart Tag BLE Antenna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8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b="1" dirty="0" smtClean="0"/>
          </a:p>
          <a:p>
            <a:pPr marL="0" indent="0">
              <a:buNone/>
            </a:pPr>
            <a:r>
              <a:rPr lang="en-US" altLang="zh-TW" sz="4900" b="1" dirty="0" smtClean="0"/>
              <a:t>XX</a:t>
            </a:r>
            <a:endParaRPr lang="en-US" altLang="zh-TW" sz="4300" dirty="0"/>
          </a:p>
        </p:txBody>
      </p:sp>
    </p:spTree>
    <p:extLst>
      <p:ext uri="{BB962C8B-B14F-4D97-AF65-F5344CB8AC3E}">
        <p14:creationId xmlns:p14="http://schemas.microsoft.com/office/powerpoint/2010/main" xmlns="" val="239582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Smart Tag battery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800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TW" sz="2000" b="1" dirty="0" smtClean="0"/>
          </a:p>
          <a:p>
            <a:r>
              <a:rPr lang="zh-CN" altLang="en-US" sz="4400" b="1" dirty="0" smtClean="0"/>
              <a:t>电池带保护板（防止过充</a:t>
            </a:r>
            <a:r>
              <a:rPr lang="en-US" altLang="zh-CN" sz="4400" b="1" dirty="0" smtClean="0"/>
              <a:t>/</a:t>
            </a:r>
            <a:r>
              <a:rPr lang="zh-CN" altLang="en-US" sz="4400" b="1" dirty="0" smtClean="0"/>
              <a:t>过放</a:t>
            </a:r>
            <a:r>
              <a:rPr lang="en-US" altLang="zh-CN" sz="4400" b="1" dirty="0" smtClean="0"/>
              <a:t>/</a:t>
            </a:r>
            <a:r>
              <a:rPr lang="zh-CN" altLang="en-US" sz="4400" b="1" dirty="0" smtClean="0"/>
              <a:t>短路</a:t>
            </a:r>
            <a:r>
              <a:rPr lang="en-US" altLang="zh-CN" sz="4400" b="1" dirty="0" smtClean="0"/>
              <a:t>/</a:t>
            </a:r>
            <a:r>
              <a:rPr lang="zh-CN" altLang="en-US" sz="4400" b="1" dirty="0" smtClean="0"/>
              <a:t>过流等保护）</a:t>
            </a:r>
            <a:endParaRPr lang="zh-CN" altLang="en-US" sz="4400" dirty="0" smtClean="0"/>
          </a:p>
          <a:p>
            <a:r>
              <a:rPr lang="zh-CN" altLang="en-US" sz="4400" b="1" dirty="0" smtClean="0"/>
              <a:t>电池型号：聚合物锂电池</a:t>
            </a:r>
            <a:r>
              <a:rPr lang="en-US" altLang="zh-CN" sz="4400" b="1" dirty="0" smtClean="0"/>
              <a:t>/</a:t>
            </a:r>
            <a:r>
              <a:rPr lang="zh-CN" altLang="en-US" sz="4400" b="1" dirty="0" smtClean="0"/>
              <a:t>充电电池  </a:t>
            </a:r>
            <a:endParaRPr lang="zh-CN" altLang="en-US" sz="4400" dirty="0" smtClean="0"/>
          </a:p>
          <a:p>
            <a:r>
              <a:rPr lang="en-US" altLang="zh-CN" sz="4400" b="1" dirty="0" smtClean="0"/>
              <a:t>Voltage</a:t>
            </a:r>
            <a:r>
              <a:rPr lang="zh-CN" altLang="en-US" sz="4400" b="1" dirty="0" smtClean="0"/>
              <a:t>：</a:t>
            </a:r>
            <a:r>
              <a:rPr lang="en-US" altLang="zh-CN" sz="4400" b="1" dirty="0" smtClean="0"/>
              <a:t>3.7v</a:t>
            </a:r>
            <a:r>
              <a:rPr lang="zh-CN" altLang="en-US" sz="4400" b="1" dirty="0" smtClean="0"/>
              <a:t>，</a:t>
            </a:r>
            <a:endParaRPr lang="zh-CN" altLang="en-US" sz="4400" dirty="0" smtClean="0"/>
          </a:p>
          <a:p>
            <a:r>
              <a:rPr lang="en-US" altLang="zh-CN" sz="4400" b="1" dirty="0" smtClean="0"/>
              <a:t>Max. voltage</a:t>
            </a:r>
            <a:r>
              <a:rPr lang="zh-CN" altLang="en-US" sz="4400" b="1" dirty="0" smtClean="0"/>
              <a:t>：</a:t>
            </a:r>
            <a:r>
              <a:rPr lang="en-US" altLang="zh-CN" sz="4400" b="1" dirty="0" smtClean="0"/>
              <a:t>4.2v</a:t>
            </a:r>
            <a:endParaRPr lang="zh-CN" altLang="en-US" sz="4400" dirty="0" smtClean="0"/>
          </a:p>
          <a:p>
            <a:r>
              <a:rPr lang="en-US" altLang="zh-CN" sz="4400" b="1" dirty="0" smtClean="0"/>
              <a:t>Capacity</a:t>
            </a:r>
            <a:r>
              <a:rPr lang="zh-CN" altLang="en-US" sz="4400" b="1" dirty="0" smtClean="0"/>
              <a:t>：</a:t>
            </a:r>
            <a:r>
              <a:rPr lang="en-US" altLang="zh-CN" sz="4400" b="1" dirty="0" smtClean="0"/>
              <a:t>90mAh</a:t>
            </a:r>
            <a:endParaRPr lang="zh-CN" altLang="en-US" sz="4400" dirty="0" smtClean="0"/>
          </a:p>
          <a:p>
            <a:r>
              <a:rPr lang="en-US" altLang="zh-CN" sz="4400" b="1" dirty="0" smtClean="0"/>
              <a:t>Weight</a:t>
            </a:r>
            <a:r>
              <a:rPr lang="zh-CN" altLang="en-US" sz="4400" b="1" dirty="0" smtClean="0"/>
              <a:t>：</a:t>
            </a:r>
            <a:r>
              <a:rPr lang="en-US" altLang="zh-CN" sz="4400" b="1" dirty="0" smtClean="0"/>
              <a:t>2.2g</a:t>
            </a:r>
            <a:endParaRPr lang="zh-CN" altLang="en-US" sz="4400" dirty="0" smtClean="0"/>
          </a:p>
          <a:p>
            <a:r>
              <a:rPr lang="en-US" altLang="zh-CN" sz="4400" b="1" dirty="0" smtClean="0"/>
              <a:t>Dimension</a:t>
            </a:r>
            <a:r>
              <a:rPr lang="zh-CN" altLang="en-US" sz="4400" b="1" dirty="0" smtClean="0"/>
              <a:t>：</a:t>
            </a:r>
            <a:r>
              <a:rPr lang="en-US" altLang="zh-CN" sz="4400" b="1" dirty="0" smtClean="0"/>
              <a:t>3.0*10*33mm  </a:t>
            </a:r>
            <a:endParaRPr lang="zh-CN" altLang="en-US" sz="4400" dirty="0" smtClean="0"/>
          </a:p>
          <a:p>
            <a:pPr marL="0" indent="0">
              <a:buNone/>
            </a:pPr>
            <a:endParaRPr lang="en-US" altLang="zh-TW" sz="4300" dirty="0"/>
          </a:p>
        </p:txBody>
      </p:sp>
    </p:spTree>
    <p:extLst>
      <p:ext uri="{BB962C8B-B14F-4D97-AF65-F5344CB8AC3E}">
        <p14:creationId xmlns:p14="http://schemas.microsoft.com/office/powerpoint/2010/main" xmlns="" val="4011597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YY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8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b="1" dirty="0" smtClean="0"/>
          </a:p>
          <a:p>
            <a:pPr marL="0" indent="0">
              <a:buNone/>
            </a:pPr>
            <a:r>
              <a:rPr lang="en-US" altLang="zh-TW" sz="4900" b="1" dirty="0" smtClean="0"/>
              <a:t>ZZ</a:t>
            </a:r>
            <a:endParaRPr lang="en-US" altLang="zh-TW" sz="4300" dirty="0"/>
          </a:p>
        </p:txBody>
      </p:sp>
    </p:spTree>
    <p:extLst>
      <p:ext uri="{BB962C8B-B14F-4D97-AF65-F5344CB8AC3E}">
        <p14:creationId xmlns:p14="http://schemas.microsoft.com/office/powerpoint/2010/main" xmlns="" val="150807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Tag Outline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357562"/>
            <a:ext cx="3742857" cy="1333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4929198"/>
            <a:ext cx="3286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1571612"/>
            <a:ext cx="8458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4753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Reception Unit BLE Antenna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8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b="1" dirty="0" smtClean="0"/>
          </a:p>
          <a:p>
            <a:pPr marL="0" indent="0">
              <a:buNone/>
            </a:pPr>
            <a:endParaRPr lang="en-US" altLang="zh-TW" sz="43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09" y="1591503"/>
            <a:ext cx="1438780" cy="56935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23528" y="1608844"/>
            <a:ext cx="6954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b="1" smtClean="0"/>
          </a:p>
          <a:p>
            <a:r>
              <a:rPr lang="en-US" altLang="zh-TW" b="1" dirty="0" smtClean="0"/>
              <a:t>OM24250901</a:t>
            </a:r>
          </a:p>
          <a:p>
            <a:endParaRPr lang="en-US" altLang="zh-TW" b="1" dirty="0" smtClean="0"/>
          </a:p>
          <a:p>
            <a:r>
              <a:rPr lang="en-US" altLang="zh-TW" b="1" dirty="0" smtClean="0"/>
              <a:t>Outdoor </a:t>
            </a:r>
            <a:r>
              <a:rPr lang="en-US" altLang="zh-TW" b="1" dirty="0"/>
              <a:t>Omni Antenna, </a:t>
            </a:r>
            <a:r>
              <a:rPr lang="en-US" altLang="zh-TW" b="1" dirty="0" smtClean="0"/>
              <a:t>2400~2500MHz</a:t>
            </a:r>
            <a:r>
              <a:rPr lang="en-US" altLang="zh-TW" b="1" dirty="0"/>
              <a:t>, 9dBi</a:t>
            </a:r>
          </a:p>
          <a:p>
            <a:r>
              <a:rPr lang="en-US" altLang="zh-TW" b="1" dirty="0"/>
              <a:t>High Gain, IP65/UV, N Jack(female), Wall/Pole </a:t>
            </a:r>
            <a:r>
              <a:rPr lang="en-US" altLang="zh-TW" b="1" dirty="0" smtClean="0"/>
              <a:t>Mounting</a:t>
            </a:r>
          </a:p>
          <a:p>
            <a:endParaRPr lang="en-US" altLang="zh-TW" b="1" dirty="0"/>
          </a:p>
          <a:p>
            <a:r>
              <a:rPr lang="en-US" altLang="zh-TW" dirty="0"/>
              <a:t>• </a:t>
            </a:r>
            <a:r>
              <a:rPr lang="en-US" altLang="zh-TW" dirty="0" smtClean="0"/>
              <a:t>2.4~2.5GHz </a:t>
            </a:r>
            <a:r>
              <a:rPr lang="en-US" altLang="zh-TW" dirty="0"/>
              <a:t>global </a:t>
            </a:r>
            <a:r>
              <a:rPr lang="en-US" altLang="zh-TW" dirty="0" smtClean="0"/>
              <a:t>band compatibility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• 9dBi high gain performance without </a:t>
            </a:r>
            <a:r>
              <a:rPr lang="en-US" altLang="zh-TW" dirty="0" err="1" smtClean="0"/>
              <a:t>downtilt</a:t>
            </a:r>
            <a:r>
              <a:rPr lang="en-US" altLang="zh-TW" dirty="0" smtClean="0"/>
              <a:t> radiation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• Low profile, easy to install with </a:t>
            </a:r>
            <a:r>
              <a:rPr lang="en-US" altLang="zh-TW" dirty="0" smtClean="0"/>
              <a:t>IP65 waterproof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• Rugged pole mounting hardware or N </a:t>
            </a:r>
            <a:r>
              <a:rPr lang="en-US" altLang="zh-TW" dirty="0" smtClean="0"/>
              <a:t>Jack (female</a:t>
            </a:r>
            <a:r>
              <a:rPr lang="en-US" altLang="zh-TW" dirty="0"/>
              <a:t>) straight connector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• Suit for long-range BWA (</a:t>
            </a:r>
            <a:r>
              <a:rPr lang="en-US" altLang="zh-TW" dirty="0" smtClean="0"/>
              <a:t>Broadband Wireless </a:t>
            </a:r>
            <a:r>
              <a:rPr lang="en-US" altLang="zh-TW" dirty="0"/>
              <a:t>Access) or Wireless ISP </a:t>
            </a:r>
            <a:r>
              <a:rPr lang="en-US" altLang="zh-TW" dirty="0" smtClean="0"/>
              <a:t>P2P coverage</a:t>
            </a:r>
            <a:endParaRPr lang="en-US" altLang="zh-TW" dirty="0"/>
          </a:p>
          <a:p>
            <a:r>
              <a:rPr lang="en-US" altLang="zh-TW" dirty="0"/>
              <a:t>• For any 802.11b/g/n enterprise AP/ </a:t>
            </a:r>
            <a:r>
              <a:rPr lang="en-US" altLang="zh-TW" dirty="0" smtClean="0"/>
              <a:t>Bridge/client </a:t>
            </a:r>
            <a:r>
              <a:rPr lang="en-US" altLang="zh-TW" dirty="0"/>
              <a:t>modes </a:t>
            </a:r>
            <a:r>
              <a:rPr lang="en-US" altLang="zh-TW" dirty="0" smtClean="0"/>
              <a:t>devices</a:t>
            </a:r>
            <a:endParaRPr lang="en-US" altLang="zh-TW" dirty="0"/>
          </a:p>
          <a:p>
            <a:r>
              <a:rPr lang="en-US" altLang="zh-TW" dirty="0"/>
              <a:t>• Suit for broad/far area campus, </a:t>
            </a:r>
            <a:r>
              <a:rPr lang="en-US" altLang="zh-TW" dirty="0" smtClean="0"/>
              <a:t>healthcare, enterprise </a:t>
            </a:r>
            <a:r>
              <a:rPr lang="en-US" altLang="zh-TW" dirty="0"/>
              <a:t>projects.</a:t>
            </a:r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353" y="2426085"/>
            <a:ext cx="1285036" cy="378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73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Reception Unit BLE Antenna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609" y="1591503"/>
            <a:ext cx="1438780" cy="56935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07505" y="1758177"/>
            <a:ext cx="3816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Electrical Specification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Frequency </a:t>
            </a:r>
            <a:r>
              <a:rPr lang="en-US" altLang="zh-TW" dirty="0"/>
              <a:t>Range: 2400~2500 MHz</a:t>
            </a:r>
          </a:p>
          <a:p>
            <a:r>
              <a:rPr lang="en-US" altLang="zh-TW" dirty="0"/>
              <a:t>Gain: 9 </a:t>
            </a:r>
            <a:r>
              <a:rPr lang="en-US" altLang="zh-TW" dirty="0" err="1"/>
              <a:t>dBi</a:t>
            </a:r>
            <a:endParaRPr lang="en-US" altLang="zh-TW" dirty="0"/>
          </a:p>
          <a:p>
            <a:r>
              <a:rPr lang="en-US" altLang="zh-TW" dirty="0"/>
              <a:t>VSWR: 2.0:1 max.</a:t>
            </a:r>
          </a:p>
          <a:p>
            <a:r>
              <a:rPr lang="en-US" altLang="zh-TW" dirty="0"/>
              <a:t>Impedance: 50 </a:t>
            </a:r>
            <a:r>
              <a:rPr lang="el-GR" altLang="zh-TW" dirty="0"/>
              <a:t>Ω</a:t>
            </a:r>
          </a:p>
          <a:p>
            <a:r>
              <a:rPr lang="en-US" altLang="zh-TW" dirty="0"/>
              <a:t>Polarization: Linear, Vertical</a:t>
            </a:r>
          </a:p>
          <a:p>
            <a:r>
              <a:rPr lang="en-US" altLang="zh-TW" dirty="0"/>
              <a:t>BW/Azimuth: 360 °</a:t>
            </a:r>
          </a:p>
          <a:p>
            <a:r>
              <a:rPr lang="en-US" altLang="zh-TW" dirty="0"/>
              <a:t>BW/Elevation: 12 °</a:t>
            </a:r>
          </a:p>
          <a:p>
            <a:r>
              <a:rPr lang="en-US" altLang="zh-TW" dirty="0" smtClean="0"/>
              <a:t>Front </a:t>
            </a:r>
            <a:r>
              <a:rPr lang="en-US" altLang="zh-TW" dirty="0"/>
              <a:t>to Back Ratio: none</a:t>
            </a:r>
          </a:p>
          <a:p>
            <a:endParaRPr lang="en-US" altLang="zh-TW" dirty="0"/>
          </a:p>
          <a:p>
            <a:r>
              <a:rPr lang="en-US" altLang="zh-TW" dirty="0" smtClean="0"/>
              <a:t>Max</a:t>
            </a:r>
            <a:r>
              <a:rPr lang="en-US" altLang="zh-TW" dirty="0"/>
              <a:t>. Power Input: 10 W</a:t>
            </a:r>
          </a:p>
          <a:p>
            <a:r>
              <a:rPr lang="en-US" altLang="zh-TW" dirty="0" smtClean="0"/>
              <a:t>Connector</a:t>
            </a:r>
            <a:r>
              <a:rPr lang="en-US" altLang="zh-TW" dirty="0"/>
              <a:t>: N Jack (female)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353" y="2426085"/>
            <a:ext cx="1285036" cy="378554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923928" y="1591503"/>
            <a:ext cx="33086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Mechanical Specification</a:t>
            </a:r>
          </a:p>
          <a:p>
            <a:endParaRPr lang="en-US" altLang="zh-TW" dirty="0"/>
          </a:p>
          <a:p>
            <a:r>
              <a:rPr lang="en-US" altLang="zh-TW" dirty="0" smtClean="0"/>
              <a:t>Dimension: </a:t>
            </a:r>
            <a:r>
              <a:rPr lang="el-GR" altLang="zh-TW" dirty="0"/>
              <a:t>φ0.98”</a:t>
            </a:r>
            <a:r>
              <a:rPr lang="en-US" altLang="zh-TW" dirty="0"/>
              <a:t>x18.6”/</a:t>
            </a:r>
            <a:r>
              <a:rPr lang="el-GR" altLang="zh-TW" dirty="0"/>
              <a:t>φ25</a:t>
            </a:r>
            <a:r>
              <a:rPr lang="en-US" altLang="zh-TW" dirty="0"/>
              <a:t>x480 mm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Weight: </a:t>
            </a:r>
            <a:r>
              <a:rPr lang="en-US" altLang="zh-TW" dirty="0" smtClean="0"/>
              <a:t>0.5lb/230g</a:t>
            </a:r>
          </a:p>
          <a:p>
            <a:r>
              <a:rPr lang="en-US" altLang="zh-TW" dirty="0"/>
              <a:t>Color: </a:t>
            </a:r>
            <a:r>
              <a:rPr lang="en-US" altLang="zh-TW" dirty="0" smtClean="0"/>
              <a:t>White</a:t>
            </a:r>
          </a:p>
          <a:p>
            <a:r>
              <a:rPr lang="en-US" altLang="zh-TW" dirty="0"/>
              <a:t>Mounting: Wall/Pole mount</a:t>
            </a:r>
            <a:endParaRPr lang="en-US" altLang="zh-TW" dirty="0" smtClean="0"/>
          </a:p>
          <a:p>
            <a:r>
              <a:rPr lang="en-US" altLang="zh-TW" dirty="0" smtClean="0"/>
              <a:t>Accessories</a:t>
            </a:r>
            <a:r>
              <a:rPr lang="en-US" altLang="zh-TW" dirty="0"/>
              <a:t>: L bracket with U-bolt screw </a:t>
            </a:r>
            <a:r>
              <a:rPr lang="en-US" altLang="zh-TW" dirty="0" smtClean="0"/>
              <a:t>kits</a:t>
            </a:r>
          </a:p>
          <a:p>
            <a:r>
              <a:rPr lang="en-US" altLang="zh-TW" dirty="0"/>
              <a:t>Wind Speed Load: 216 </a:t>
            </a:r>
            <a:r>
              <a:rPr lang="en-US" altLang="zh-TW" dirty="0" smtClean="0"/>
              <a:t>km/</a:t>
            </a:r>
            <a:r>
              <a:rPr lang="en-US" altLang="zh-TW" dirty="0" err="1" smtClean="0"/>
              <a:t>hr</a:t>
            </a:r>
            <a:endParaRPr lang="en-US" altLang="zh-TW" dirty="0" smtClean="0"/>
          </a:p>
          <a:p>
            <a:r>
              <a:rPr lang="en-US" altLang="zh-TW" dirty="0"/>
              <a:t>Temperature: -40℃~ +80</a:t>
            </a:r>
            <a:r>
              <a:rPr lang="en-US" altLang="zh-TW" dirty="0" smtClean="0"/>
              <a:t>℃</a:t>
            </a:r>
          </a:p>
          <a:p>
            <a:r>
              <a:rPr lang="en-US" altLang="zh-TW" dirty="0"/>
              <a:t>Waterproof: </a:t>
            </a:r>
            <a:r>
              <a:rPr lang="en-US" altLang="zh-TW" dirty="0" smtClean="0"/>
              <a:t>IP65</a:t>
            </a:r>
          </a:p>
          <a:p>
            <a:r>
              <a:rPr lang="en-US" altLang="zh-TW" dirty="0" err="1"/>
              <a:t>Radome</a:t>
            </a:r>
            <a:r>
              <a:rPr lang="en-US" altLang="zh-TW" dirty="0"/>
              <a:t> Material: Fiber </a:t>
            </a:r>
            <a:r>
              <a:rPr lang="en-US" altLang="zh-TW" dirty="0" smtClean="0"/>
              <a:t>Glass</a:t>
            </a:r>
          </a:p>
          <a:p>
            <a:r>
              <a:rPr lang="en-US" altLang="zh-TW" dirty="0"/>
              <a:t>Warranty: 1 </a:t>
            </a:r>
            <a:r>
              <a:rPr lang="en-US" altLang="zh-TW" dirty="0" smtClean="0"/>
              <a:t>Year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094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Reception Unit </a:t>
            </a:r>
            <a:r>
              <a:rPr kumimoji="1" lang="en-US" altLang="zh-TW" dirty="0" err="1" smtClean="0"/>
              <a:t>WiFi</a:t>
            </a:r>
            <a:r>
              <a:rPr kumimoji="1" lang="en-US" altLang="zh-TW" dirty="0" smtClean="0"/>
              <a:t> Antenna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8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Omni-directional Wireless LAN Antenna (OA-24-04)</a:t>
            </a:r>
            <a:endParaRPr lang="en-US" altLang="zh-TW" sz="2400" b="1" dirty="0" smtClean="0"/>
          </a:p>
          <a:p>
            <a:pPr marL="0" indent="0">
              <a:buNone/>
            </a:pPr>
            <a:r>
              <a:rPr lang="en-US" altLang="zh-TW" sz="2400" dirty="0" smtClean="0"/>
              <a:t>Frequency : 2400-2500 MHz</a:t>
            </a:r>
          </a:p>
          <a:p>
            <a:pPr marL="0" indent="0">
              <a:buNone/>
            </a:pPr>
            <a:r>
              <a:rPr lang="en-US" altLang="zh-TW" sz="2400" dirty="0" smtClean="0"/>
              <a:t>Gain : 12 </a:t>
            </a:r>
            <a:r>
              <a:rPr lang="en-US" altLang="zh-TW" sz="2400" dirty="0" err="1" smtClean="0"/>
              <a:t>dBi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nn-NO" sz="2400" dirty="0" smtClean="0"/>
              <a:t>Beamwidth deg.  : Horz. 360° Vert 20°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sz="2400" dirty="0" smtClean="0"/>
              <a:t>SWR  :  1.8 : 1 max </a:t>
            </a:r>
          </a:p>
          <a:p>
            <a:pPr marL="0" indent="0">
              <a:buNone/>
            </a:pPr>
            <a:r>
              <a:rPr lang="en-US" altLang="zh-TW" sz="2400" dirty="0" smtClean="0"/>
              <a:t>Connector : </a:t>
            </a:r>
            <a:r>
              <a:rPr lang="en-US" sz="2400" dirty="0" smtClean="0"/>
              <a:t>N-Female</a:t>
            </a:r>
          </a:p>
          <a:p>
            <a:pPr marL="0" indent="0">
              <a:buNone/>
            </a:pPr>
            <a:r>
              <a:rPr lang="en-US" sz="2400" dirty="0" smtClean="0"/>
              <a:t>Polarization : Linear Vertical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altLang="zh-TW" sz="2400" dirty="0" smtClean="0"/>
              <a:t>https://www.aircable.net/support/legacy/support-industrial-antenna.php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xmlns="" val="690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Reception Unit Battery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8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b="1" dirty="0" smtClean="0"/>
          </a:p>
          <a:p>
            <a:pPr marL="0" indent="0">
              <a:buNone/>
            </a:pPr>
            <a:r>
              <a:rPr lang="en-US" altLang="zh-TW" sz="4300" dirty="0" smtClean="0"/>
              <a:t>Power Consumption :2.5W</a:t>
            </a:r>
          </a:p>
          <a:p>
            <a:pPr marL="0" indent="0">
              <a:buNone/>
            </a:pPr>
            <a:r>
              <a:rPr lang="en-US" altLang="zh-TW" sz="4300" dirty="0" smtClean="0"/>
              <a:t>Power source : 12V</a:t>
            </a:r>
          </a:p>
          <a:p>
            <a:pPr marL="0" indent="0">
              <a:buNone/>
            </a:pPr>
            <a:r>
              <a:rPr lang="en-US" altLang="zh-TW" sz="4300" dirty="0" smtClean="0"/>
              <a:t>Battery : 12V, 15Ah</a:t>
            </a:r>
          </a:p>
          <a:p>
            <a:pPr marL="0" indent="0">
              <a:buNone/>
            </a:pPr>
            <a:endParaRPr lang="en-US" altLang="zh-TW" sz="4300" dirty="0" smtClean="0"/>
          </a:p>
          <a:p>
            <a:pPr marL="0" indent="0">
              <a:buNone/>
            </a:pPr>
            <a:r>
              <a:rPr lang="en-US" altLang="zh-TW" sz="4300" dirty="0" smtClean="0"/>
              <a:t>System run time : 15Ah/0.21A= 71H</a:t>
            </a:r>
            <a:endParaRPr lang="en-US" altLang="zh-TW" sz="4300" dirty="0"/>
          </a:p>
        </p:txBody>
      </p:sp>
    </p:spTree>
    <p:extLst>
      <p:ext uri="{BB962C8B-B14F-4D97-AF65-F5344CB8AC3E}">
        <p14:creationId xmlns:p14="http://schemas.microsoft.com/office/powerpoint/2010/main" xmlns="" val="32809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920880" cy="720080"/>
          </a:xfrm>
        </p:spPr>
        <p:txBody>
          <a:bodyPr>
            <a:normAutofit fontScale="90000"/>
          </a:bodyPr>
          <a:lstStyle/>
          <a:p>
            <a:r>
              <a:rPr kumimoji="1" lang="en-US" altLang="zh-TW" dirty="0" smtClean="0"/>
              <a:t>Reception Unit GPS Receiver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8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b="1" dirty="0" smtClean="0"/>
          </a:p>
          <a:p>
            <a:pPr marL="0" indent="0">
              <a:buNone/>
            </a:pPr>
            <a:r>
              <a:rPr lang="en-US" altLang="zh-TW" sz="4900" b="1" dirty="0" smtClean="0"/>
              <a:t>XX</a:t>
            </a:r>
            <a:endParaRPr lang="en-US" altLang="zh-TW" sz="4300" dirty="0"/>
          </a:p>
        </p:txBody>
      </p:sp>
    </p:spTree>
    <p:extLst>
      <p:ext uri="{BB962C8B-B14F-4D97-AF65-F5344CB8AC3E}">
        <p14:creationId xmlns:p14="http://schemas.microsoft.com/office/powerpoint/2010/main" xmlns="" val="54356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Reception Unit Camera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8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b="1" dirty="0" smtClean="0"/>
          </a:p>
          <a:p>
            <a:pPr marL="0" indent="0">
              <a:buNone/>
            </a:pPr>
            <a:r>
              <a:rPr lang="en-US" altLang="zh-TW" sz="4900" b="1" dirty="0" smtClean="0"/>
              <a:t>XX</a:t>
            </a:r>
            <a:endParaRPr lang="en-US" altLang="zh-TW" sz="4300" dirty="0"/>
          </a:p>
        </p:txBody>
      </p:sp>
    </p:spTree>
    <p:extLst>
      <p:ext uri="{BB962C8B-B14F-4D97-AF65-F5344CB8AC3E}">
        <p14:creationId xmlns:p14="http://schemas.microsoft.com/office/powerpoint/2010/main" xmlns="" val="271837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Reception Unit  ALL Sensors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800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AutoNum type="arabicPeriod"/>
            </a:pPr>
            <a:r>
              <a:rPr lang="en-US" altLang="zh-TW" sz="4300" dirty="0" smtClean="0"/>
              <a:t>Temperature Sensor</a:t>
            </a:r>
          </a:p>
          <a:p>
            <a:pPr marL="742950" indent="-742950">
              <a:buAutoNum type="arabicPeriod" startAt="2"/>
            </a:pPr>
            <a:r>
              <a:rPr lang="en-US" altLang="zh-TW" sz="4300" b="1" dirty="0" smtClean="0"/>
              <a:t>Moisture Sensor</a:t>
            </a:r>
          </a:p>
          <a:p>
            <a:pPr marL="742950" indent="-742950">
              <a:buAutoNum type="arabicPeriod" startAt="3"/>
            </a:pPr>
            <a:r>
              <a:rPr lang="en-US" altLang="zh-TW" sz="4300" b="1" dirty="0" smtClean="0"/>
              <a:t>Light Intensity Sensor</a:t>
            </a:r>
          </a:p>
          <a:p>
            <a:pPr marL="742950" indent="-742950">
              <a:buAutoNum type="arabicPeriod" startAt="4"/>
            </a:pPr>
            <a:r>
              <a:rPr lang="en-US" altLang="zh-TW" sz="4300" b="1" dirty="0" smtClean="0"/>
              <a:t>Ultra Violet UV Sensor</a:t>
            </a:r>
          </a:p>
          <a:p>
            <a:pPr marL="742950" indent="-742950">
              <a:buAutoNum type="arabicPeriod" startAt="4"/>
            </a:pPr>
            <a:r>
              <a:rPr lang="en-US" altLang="zh-TW" sz="4300" b="1" dirty="0" smtClean="0"/>
              <a:t>Rain Gauge Sensor</a:t>
            </a:r>
          </a:p>
          <a:p>
            <a:pPr marL="742950" indent="-742950">
              <a:buAutoNum type="arabicPeriod" startAt="4"/>
            </a:pPr>
            <a:r>
              <a:rPr lang="en-US" altLang="zh-TW" sz="4300" b="1" dirty="0" smtClean="0"/>
              <a:t>Wind Strength Sensor</a:t>
            </a:r>
          </a:p>
          <a:p>
            <a:pPr marL="742950" indent="-742950">
              <a:buAutoNum type="arabicPeriod" startAt="4"/>
            </a:pPr>
            <a:r>
              <a:rPr lang="en-US" altLang="zh-TW" sz="4300" b="1" dirty="0" smtClean="0"/>
              <a:t>Sound Strength Sensor</a:t>
            </a:r>
          </a:p>
        </p:txBody>
      </p:sp>
    </p:spTree>
    <p:extLst>
      <p:ext uri="{BB962C8B-B14F-4D97-AF65-F5344CB8AC3E}">
        <p14:creationId xmlns:p14="http://schemas.microsoft.com/office/powerpoint/2010/main" xmlns="" val="277016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Smart Tag Solar panel Specification: </a:t>
            </a:r>
            <a:endParaRPr lang="zh-TW" altLang="en-US" dirty="0"/>
          </a:p>
        </p:txBody>
      </p:sp>
      <p:sp>
        <p:nvSpPr>
          <p:cNvPr id="5" name="日期版面配置區 1"/>
          <p:cNvSpPr>
            <a:spLocks noGrp="1"/>
          </p:cNvSpPr>
          <p:nvPr>
            <p:ph type="dt" sz="quarter" idx="10"/>
          </p:nvPr>
        </p:nvSpPr>
        <p:spPr>
          <a:xfrm>
            <a:off x="323528" y="6492875"/>
            <a:ext cx="2133600" cy="365125"/>
          </a:xfrm>
          <a:noFill/>
        </p:spPr>
        <p:txBody>
          <a:bodyPr/>
          <a:lstStyle/>
          <a:p>
            <a:fld id="{7C6E4221-650E-434A-BAB0-CBB71D7478C3}" type="datetime1">
              <a:rPr lang="zh-TW" altLang="en-US" smtClean="0"/>
              <a:pPr/>
              <a:t>2015/12/10</a:t>
            </a:fld>
            <a:endParaRPr lang="en-US" altLang="zh-TW" dirty="0" smtClean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508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000" b="1" dirty="0" smtClean="0"/>
          </a:p>
          <a:p>
            <a:pPr marL="0" indent="0">
              <a:buNone/>
            </a:pPr>
            <a:r>
              <a:rPr lang="en-US" altLang="zh-TW" sz="4900" b="1" dirty="0" smtClean="0"/>
              <a:t>XX</a:t>
            </a:r>
            <a:endParaRPr lang="en-US" altLang="zh-TW" sz="4300" dirty="0"/>
          </a:p>
        </p:txBody>
      </p:sp>
    </p:spTree>
    <p:extLst>
      <p:ext uri="{BB962C8B-B14F-4D97-AF65-F5344CB8AC3E}">
        <p14:creationId xmlns:p14="http://schemas.microsoft.com/office/powerpoint/2010/main" xmlns="" val="2964573529"/>
      </p:ext>
    </p:extLst>
  </p:cSld>
  <p:clrMapOvr>
    <a:masterClrMapping/>
  </p:clrMapOvr>
</p:sld>
</file>

<file path=ppt/theme/theme1.xml><?xml version="1.0" encoding="utf-8"?>
<a:theme xmlns:a="http://schemas.openxmlformats.org/drawingml/2006/main" name="CSD Staff Present 2011-1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CSD Staff Present 2011-1-4</Template>
  <TotalTime>15998</TotalTime>
  <Words>424</Words>
  <Application>Microsoft Office PowerPoint</Application>
  <PresentationFormat>如螢幕大小 (4:3)</PresentationFormat>
  <Paragraphs>120</Paragraphs>
  <Slides>13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CSD Staff Present 2011-1-4</vt:lpstr>
      <vt:lpstr>Reception Unit Solar panel Specification: </vt:lpstr>
      <vt:lpstr>Reception Unit BLE Antenna Specification: </vt:lpstr>
      <vt:lpstr>Reception Unit BLE Antenna Specification: </vt:lpstr>
      <vt:lpstr>Reception Unit WiFi Antenna Specification: </vt:lpstr>
      <vt:lpstr>Reception Unit Battery Specification: </vt:lpstr>
      <vt:lpstr>Reception Unit GPS Receiver Specification: </vt:lpstr>
      <vt:lpstr>Reception Unit Camera Specification: </vt:lpstr>
      <vt:lpstr>Reception Unit  ALL Sensors Specification: </vt:lpstr>
      <vt:lpstr>Smart Tag Solar panel Specification: </vt:lpstr>
      <vt:lpstr>Smart Tag BLE Antenna Specification: </vt:lpstr>
      <vt:lpstr>Smart Tag battery Specification: </vt:lpstr>
      <vt:lpstr>YY Specification: </vt:lpstr>
      <vt:lpstr>Tag Outline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</dc:creator>
  <cp:lastModifiedBy>Eric</cp:lastModifiedBy>
  <cp:revision>2175</cp:revision>
  <dcterms:created xsi:type="dcterms:W3CDTF">2001-06-20T05:42:53Z</dcterms:created>
  <dcterms:modified xsi:type="dcterms:W3CDTF">2015-12-10T11:35:19Z</dcterms:modified>
</cp:coreProperties>
</file>