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62" r:id="rId22"/>
    <p:sldId id="284" r:id="rId23"/>
    <p:sldId id="285" r:id="rId24"/>
    <p:sldId id="287" r:id="rId25"/>
    <p:sldId id="286" r:id="rId26"/>
    <p:sldId id="288" r:id="rId27"/>
    <p:sldId id="283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397AC-EF13-4877-B0B1-3328C5E1DF9F}" type="datetimeFigureOut">
              <a:rPr lang="zh-CN" altLang="en-US" smtClean="0"/>
              <a:t>2014/12/10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9EB89-4ADC-4D5A-AD98-F7CF6EA7F6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242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F9129B5-3D95-4DE2-A5D9-8533D0AD680E}" type="slidenum">
              <a:rPr lang="en-US" altLang="zh-CN" smtClean="0"/>
              <a:pPr>
                <a:spcBef>
                  <a:spcPct val="0"/>
                </a:spcBef>
              </a:pPr>
              <a:t>1</a:t>
            </a:fld>
            <a:endParaRPr lang="en-US" altLang="zh-CN" smtClean="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7979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DA54989-2314-448F-B495-D22A7B9751B4}" type="slidenum">
              <a:rPr lang="en-US" altLang="zh-CN" smtClean="0"/>
              <a:pPr>
                <a:spcBef>
                  <a:spcPct val="0"/>
                </a:spcBef>
              </a:pPr>
              <a:t>20</a:t>
            </a:fld>
            <a:endParaRPr lang="en-US" altLang="zh-CN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9591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DBD2-5A99-41B5-A98E-04B6486AF301}" type="datetimeFigureOut">
              <a:rPr lang="zh-CN" altLang="en-US" smtClean="0"/>
              <a:t>2014/12/10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A207-3CA4-4819-ADC5-0BB2C49A7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457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DBD2-5A99-41B5-A98E-04B6486AF301}" type="datetimeFigureOut">
              <a:rPr lang="zh-CN" altLang="en-US" smtClean="0"/>
              <a:t>2014/12/10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A207-3CA4-4819-ADC5-0BB2C49A7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264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DBD2-5A99-41B5-A98E-04B6486AF301}" type="datetimeFigureOut">
              <a:rPr lang="zh-CN" altLang="en-US" smtClean="0"/>
              <a:t>2014/12/10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A207-3CA4-4819-ADC5-0BB2C49A7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573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DBD2-5A99-41B5-A98E-04B6486AF301}" type="datetimeFigureOut">
              <a:rPr lang="zh-CN" altLang="en-US" smtClean="0"/>
              <a:t>2014/12/10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A207-3CA4-4819-ADC5-0BB2C49A7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127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DBD2-5A99-41B5-A98E-04B6486AF301}" type="datetimeFigureOut">
              <a:rPr lang="zh-CN" altLang="en-US" smtClean="0"/>
              <a:t>2014/12/10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A207-3CA4-4819-ADC5-0BB2C49A7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603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DBD2-5A99-41B5-A98E-04B6486AF301}" type="datetimeFigureOut">
              <a:rPr lang="zh-CN" altLang="en-US" smtClean="0"/>
              <a:t>2014/12/10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A207-3CA4-4819-ADC5-0BB2C49A7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882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DBD2-5A99-41B5-A98E-04B6486AF301}" type="datetimeFigureOut">
              <a:rPr lang="zh-CN" altLang="en-US" smtClean="0"/>
              <a:t>2014/12/10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A207-3CA4-4819-ADC5-0BB2C49A7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268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DBD2-5A99-41B5-A98E-04B6486AF301}" type="datetimeFigureOut">
              <a:rPr lang="zh-CN" altLang="en-US" smtClean="0"/>
              <a:t>2014/12/10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A207-3CA4-4819-ADC5-0BB2C49A7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437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DBD2-5A99-41B5-A98E-04B6486AF301}" type="datetimeFigureOut">
              <a:rPr lang="zh-CN" altLang="en-US" smtClean="0"/>
              <a:t>2014/12/10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A207-3CA4-4819-ADC5-0BB2C49A7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044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DBD2-5A99-41B5-A98E-04B6486AF301}" type="datetimeFigureOut">
              <a:rPr lang="zh-CN" altLang="en-US" smtClean="0"/>
              <a:t>2014/12/10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A207-3CA4-4819-ADC5-0BB2C49A7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24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DBD2-5A99-41B5-A98E-04B6486AF301}" type="datetimeFigureOut">
              <a:rPr lang="zh-CN" altLang="en-US" smtClean="0"/>
              <a:t>2014/12/10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A207-3CA4-4819-ADC5-0BB2C49A7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637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4DBD2-5A99-41B5-A98E-04B6486AF301}" type="datetimeFigureOut">
              <a:rPr lang="zh-CN" altLang="en-US" smtClean="0"/>
              <a:t>2014/12/10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1A207-3CA4-4819-ADC5-0BB2C49A7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87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google-styleguide.googlecode.com/svn/trunk/cppguide.x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143000"/>
            <a:ext cx="9144000" cy="1143000"/>
          </a:xfrm>
        </p:spPr>
        <p:txBody>
          <a:bodyPr/>
          <a:lstStyle/>
          <a:p>
            <a:r>
              <a:rPr lang="en-US" altLang="zh-CN" sz="6000" dirty="0" smtClean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Project</a:t>
            </a:r>
          </a:p>
        </p:txBody>
      </p:sp>
      <p:sp>
        <p:nvSpPr>
          <p:cNvPr id="3075" name="Text Box 40"/>
          <p:cNvSpPr txBox="1">
            <a:spLocks noChangeArrowheads="1"/>
          </p:cNvSpPr>
          <p:nvPr/>
        </p:nvSpPr>
        <p:spPr bwMode="auto">
          <a:xfrm>
            <a:off x="0" y="4456113"/>
            <a:ext cx="91440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b="0"/>
              <a:t>Zhengwei QI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1600" b="0"/>
              <a:t> 2014.12</a:t>
            </a:r>
          </a:p>
        </p:txBody>
      </p:sp>
    </p:spTree>
    <p:extLst>
      <p:ext uri="{BB962C8B-B14F-4D97-AF65-F5344CB8AC3E}">
        <p14:creationId xmlns:p14="http://schemas.microsoft.com/office/powerpoint/2010/main" val="64784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性能测试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428206"/>
            <a:ext cx="7772400" cy="5280025"/>
          </a:xfrm>
        </p:spPr>
        <p:txBody>
          <a:bodyPr>
            <a:noAutofit/>
          </a:bodyPr>
          <a:lstStyle/>
          <a:p>
            <a:pPr marL="0" indent="0">
              <a:buFontTx/>
              <a:buNone/>
              <a:defRPr/>
            </a:pPr>
            <a:r>
              <a:rPr lang="zh-CN" altLang="zh-CN" sz="2400" dirty="0">
                <a:latin typeface="微软雅黑" pitchFamily="34" charset="-122"/>
                <a:ea typeface="微软雅黑" pitchFamily="34" charset="-122"/>
              </a:rPr>
              <a:t>(1) 向数据库写nrec条记录。</a:t>
            </a:r>
          </a:p>
          <a:p>
            <a:pPr marL="0" indent="0">
              <a:buFontTx/>
              <a:buNone/>
              <a:defRPr/>
            </a:pPr>
            <a:r>
              <a:rPr lang="zh-CN" altLang="zh-CN" sz="2400" dirty="0">
                <a:latin typeface="微软雅黑" pitchFamily="34" charset="-122"/>
                <a:ea typeface="微软雅黑" pitchFamily="34" charset="-122"/>
              </a:rPr>
              <a:t>(2) 通过关键字读回nrec条记录。</a:t>
            </a:r>
          </a:p>
          <a:p>
            <a:pPr marL="0" indent="0">
              <a:buFontTx/>
              <a:buNone/>
              <a:defRPr/>
            </a:pPr>
            <a:r>
              <a:rPr lang="zh-CN" altLang="zh-CN" sz="2400" dirty="0">
                <a:latin typeface="微软雅黑" pitchFamily="34" charset="-122"/>
                <a:ea typeface="微软雅黑" pitchFamily="34" charset="-122"/>
              </a:rPr>
              <a:t>(3) 执行下面的循环nrec×5次。</a:t>
            </a:r>
          </a:p>
          <a:p>
            <a:pPr marL="457200" lvl="1" indent="0">
              <a:buFontTx/>
              <a:buNone/>
              <a:defRPr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(a) 随机读一条记录。</a:t>
            </a:r>
          </a:p>
          <a:p>
            <a:pPr marL="457200" lvl="1" indent="0">
              <a:buFontTx/>
              <a:buNone/>
              <a:defRPr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(b) 每循环37次，随机删除一条记录。</a:t>
            </a:r>
          </a:p>
          <a:p>
            <a:pPr marL="457200" lvl="1" indent="0">
              <a:buFontTx/>
              <a:buNone/>
              <a:defRPr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(c) 每循环11次，随机添加一条记录并读取这条记录。</a:t>
            </a:r>
          </a:p>
          <a:p>
            <a:pPr marL="457200" lvl="1" indent="0">
              <a:buFontTx/>
              <a:buNone/>
              <a:defRPr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(d) 每循环17次，随机替换一条记录为新记录。在连续两次替换中，一次用同样大小的记录替换，一次用比以前更长的记录替换。</a:t>
            </a:r>
          </a:p>
          <a:p>
            <a:pPr marL="0" indent="0">
              <a:buFontTx/>
              <a:buNone/>
              <a:defRPr/>
            </a:pPr>
            <a:r>
              <a:rPr lang="zh-CN" altLang="zh-CN" sz="2400" dirty="0">
                <a:latin typeface="微软雅黑" pitchFamily="34" charset="-122"/>
                <a:ea typeface="微软雅黑" pitchFamily="34" charset="-122"/>
              </a:rPr>
              <a:t>(4) 将此进程写的所有记录删除。每删除一条记录，随机地寻找10条记录。</a:t>
            </a:r>
          </a:p>
          <a:p>
            <a:pPr>
              <a:defRPr/>
            </a:pP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308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Benchmark</a:t>
            </a:r>
            <a:endParaRPr lang="zh-CN" altLang="en-US" dirty="0" smtClean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0"/>
            <a:ext cx="8410575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704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Values for advisory fine-grained locking</a:t>
            </a:r>
            <a:endParaRPr lang="zh-CN" altLang="en-US" dirty="0" smtClean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05000"/>
            <a:ext cx="6505575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751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代码风格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FontTx/>
              <a:buNone/>
              <a:defRPr/>
            </a:pPr>
            <a:r>
              <a:rPr lang="en-US" altLang="zh-CN" sz="11100" dirty="0" err="1">
                <a:latin typeface="新宋体" pitchFamily="49" charset="-122"/>
                <a:ea typeface="新宋体" pitchFamily="49" charset="-122"/>
              </a:rPr>
              <a:t>Bjarne</a:t>
            </a:r>
            <a:r>
              <a:rPr lang="en-US" altLang="zh-CN" sz="11100" dirty="0">
                <a:latin typeface="新宋体" pitchFamily="49" charset="-122"/>
                <a:ea typeface="新宋体" pitchFamily="49" charset="-122"/>
              </a:rPr>
              <a:t> </a:t>
            </a:r>
            <a:r>
              <a:rPr lang="en-US" altLang="zh-CN" sz="11100" dirty="0" err="1">
                <a:latin typeface="新宋体" pitchFamily="49" charset="-122"/>
                <a:ea typeface="新宋体" pitchFamily="49" charset="-122"/>
              </a:rPr>
              <a:t>Stroustrup</a:t>
            </a:r>
            <a:r>
              <a:rPr lang="zh-CN" altLang="en-US" sz="11100" dirty="0">
                <a:latin typeface="新宋体" pitchFamily="49" charset="-122"/>
                <a:ea typeface="新宋体" pitchFamily="49" charset="-122"/>
              </a:rPr>
              <a:t>，</a:t>
            </a:r>
            <a:r>
              <a:rPr lang="en-US" altLang="zh-CN" sz="11100" dirty="0">
                <a:latin typeface="新宋体" pitchFamily="49" charset="-122"/>
                <a:ea typeface="新宋体" pitchFamily="49" charset="-122"/>
              </a:rPr>
              <a:t>C++</a:t>
            </a:r>
            <a:r>
              <a:rPr lang="zh-CN" altLang="en-US" sz="11100" dirty="0">
                <a:latin typeface="新宋体" pitchFamily="49" charset="-122"/>
                <a:ea typeface="新宋体" pitchFamily="49" charset="-122"/>
              </a:rPr>
              <a:t>之父</a:t>
            </a:r>
            <a:r>
              <a:rPr lang="zh-CN" altLang="en-US" sz="11100" dirty="0" smtClean="0">
                <a:latin typeface="新宋体" pitchFamily="49" charset="-122"/>
                <a:ea typeface="新宋体" pitchFamily="49" charset="-122"/>
              </a:rPr>
              <a:t>：</a:t>
            </a:r>
            <a:endParaRPr lang="zh-CN" altLang="en-US" dirty="0">
              <a:latin typeface="新宋体" pitchFamily="49" charset="-122"/>
              <a:ea typeface="新宋体" pitchFamily="49" charset="-122"/>
            </a:endParaRPr>
          </a:p>
          <a:p>
            <a:pPr marL="0" indent="0">
              <a:buFontTx/>
              <a:buNone/>
              <a:defRPr/>
            </a:pPr>
            <a:r>
              <a:rPr lang="zh-CN" altLang="en-US" dirty="0">
                <a:latin typeface="新宋体" pitchFamily="49" charset="-122"/>
                <a:ea typeface="新宋体" pitchFamily="49" charset="-122"/>
              </a:rPr>
              <a:t> </a:t>
            </a:r>
          </a:p>
          <a:p>
            <a:pPr marL="0" indent="0">
              <a:buFontTx/>
              <a:buNone/>
              <a:defRPr/>
            </a:pPr>
            <a:r>
              <a:rPr lang="zh-CN" altLang="en-US" sz="8000" dirty="0">
                <a:latin typeface="新宋体" pitchFamily="49" charset="-122"/>
                <a:ea typeface="新宋体" pitchFamily="49" charset="-122"/>
              </a:rPr>
              <a:t>我喜欢优雅、高效的代码：</a:t>
            </a:r>
          </a:p>
          <a:p>
            <a:pPr marL="0" indent="0">
              <a:buFontTx/>
              <a:buNone/>
              <a:defRPr/>
            </a:pPr>
            <a:r>
              <a:rPr lang="zh-CN" altLang="en-US" sz="8000" dirty="0">
                <a:latin typeface="新宋体" pitchFamily="49" charset="-122"/>
                <a:ea typeface="新宋体" pitchFamily="49" charset="-122"/>
              </a:rPr>
              <a:t> </a:t>
            </a:r>
          </a:p>
          <a:p>
            <a:pPr marL="0" indent="0">
              <a:buFontTx/>
              <a:buNone/>
              <a:defRPr/>
            </a:pPr>
            <a:r>
              <a:rPr lang="zh-CN" altLang="en-US" sz="8000" dirty="0">
                <a:latin typeface="新宋体" pitchFamily="49" charset="-122"/>
                <a:ea typeface="新宋体" pitchFamily="49" charset="-122"/>
              </a:rPr>
              <a:t>● 逻辑应该是清晰的，</a:t>
            </a:r>
            <a:r>
              <a:rPr lang="en-US" altLang="zh-CN" sz="8000" dirty="0">
                <a:latin typeface="新宋体" pitchFamily="49" charset="-122"/>
                <a:ea typeface="新宋体" pitchFamily="49" charset="-122"/>
              </a:rPr>
              <a:t>bug</a:t>
            </a:r>
            <a:r>
              <a:rPr lang="zh-CN" altLang="en-US" sz="8000" dirty="0">
                <a:latin typeface="新宋体" pitchFamily="49" charset="-122"/>
                <a:ea typeface="新宋体" pitchFamily="49" charset="-122"/>
              </a:rPr>
              <a:t>难以隐藏；</a:t>
            </a:r>
          </a:p>
          <a:p>
            <a:pPr marL="0" indent="0">
              <a:buFontTx/>
              <a:buNone/>
              <a:defRPr/>
            </a:pPr>
            <a:r>
              <a:rPr lang="zh-CN" altLang="en-US" sz="8000" dirty="0">
                <a:latin typeface="新宋体" pitchFamily="49" charset="-122"/>
                <a:ea typeface="新宋体" pitchFamily="49" charset="-122"/>
              </a:rPr>
              <a:t> </a:t>
            </a:r>
          </a:p>
          <a:p>
            <a:pPr marL="0" indent="0">
              <a:buFontTx/>
              <a:buNone/>
              <a:defRPr/>
            </a:pPr>
            <a:r>
              <a:rPr lang="zh-CN" altLang="en-US" sz="8000" dirty="0">
                <a:latin typeface="新宋体" pitchFamily="49" charset="-122"/>
                <a:ea typeface="新宋体" pitchFamily="49" charset="-122"/>
              </a:rPr>
              <a:t>●依赖最少，易于维护；</a:t>
            </a:r>
          </a:p>
          <a:p>
            <a:pPr marL="0" indent="0">
              <a:buFontTx/>
              <a:buNone/>
              <a:defRPr/>
            </a:pPr>
            <a:r>
              <a:rPr lang="zh-CN" altLang="en-US" sz="8000" dirty="0">
                <a:latin typeface="新宋体" pitchFamily="49" charset="-122"/>
                <a:ea typeface="新宋体" pitchFamily="49" charset="-122"/>
              </a:rPr>
              <a:t> </a:t>
            </a:r>
          </a:p>
          <a:p>
            <a:pPr marL="0" indent="0">
              <a:buFontTx/>
              <a:buNone/>
              <a:defRPr/>
            </a:pPr>
            <a:r>
              <a:rPr lang="zh-CN" altLang="en-US" sz="8000" dirty="0">
                <a:latin typeface="新宋体" pitchFamily="49" charset="-122"/>
                <a:ea typeface="新宋体" pitchFamily="49" charset="-122"/>
              </a:rPr>
              <a:t>●错误处理完全根据一个明确的策略；</a:t>
            </a:r>
          </a:p>
          <a:p>
            <a:pPr marL="0" indent="0">
              <a:buFontTx/>
              <a:buNone/>
              <a:defRPr/>
            </a:pPr>
            <a:r>
              <a:rPr lang="zh-CN" altLang="en-US" sz="8000" dirty="0">
                <a:latin typeface="新宋体" pitchFamily="49" charset="-122"/>
                <a:ea typeface="新宋体" pitchFamily="49" charset="-122"/>
              </a:rPr>
              <a:t> </a:t>
            </a:r>
          </a:p>
          <a:p>
            <a:pPr marL="0" indent="0">
              <a:buFontTx/>
              <a:buNone/>
              <a:defRPr/>
            </a:pPr>
            <a:r>
              <a:rPr lang="zh-CN" altLang="en-US" sz="8000" dirty="0">
                <a:latin typeface="新宋体" pitchFamily="49" charset="-122"/>
                <a:ea typeface="新宋体" pitchFamily="49" charset="-122"/>
              </a:rPr>
              <a:t>●性能接近最佳化，避免代码混乱和无原则的优化；</a:t>
            </a:r>
          </a:p>
          <a:p>
            <a:pPr marL="0" indent="0">
              <a:buFontTx/>
              <a:buNone/>
              <a:defRPr/>
            </a:pPr>
            <a:r>
              <a:rPr lang="zh-CN" altLang="en-US" sz="8000" dirty="0">
                <a:latin typeface="新宋体" pitchFamily="49" charset="-122"/>
                <a:ea typeface="新宋体" pitchFamily="49" charset="-122"/>
              </a:rPr>
              <a:t> </a:t>
            </a:r>
          </a:p>
          <a:p>
            <a:pPr marL="0" indent="0">
              <a:buFontTx/>
              <a:buNone/>
              <a:defRPr/>
            </a:pPr>
            <a:r>
              <a:rPr lang="zh-CN" altLang="en-US" sz="8000" dirty="0">
                <a:latin typeface="新宋体" pitchFamily="49" charset="-122"/>
                <a:ea typeface="新宋体" pitchFamily="49" charset="-122"/>
              </a:rPr>
              <a:t>●整洁的代码只做一件事。</a:t>
            </a:r>
          </a:p>
        </p:txBody>
      </p:sp>
    </p:spTree>
    <p:extLst>
      <p:ext uri="{BB962C8B-B14F-4D97-AF65-F5344CB8AC3E}">
        <p14:creationId xmlns:p14="http://schemas.microsoft.com/office/powerpoint/2010/main" val="258372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代码风格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  <a:defRPr/>
            </a:pPr>
            <a:r>
              <a:rPr lang="en-US" altLang="zh-CN" sz="2300" dirty="0">
                <a:latin typeface="新宋体" pitchFamily="49" charset="-122"/>
                <a:ea typeface="新宋体" pitchFamily="49" charset="-122"/>
              </a:rPr>
              <a:t>Grady </a:t>
            </a:r>
            <a:r>
              <a:rPr lang="en-US" altLang="zh-CN" sz="2300" dirty="0" err="1">
                <a:latin typeface="新宋体" pitchFamily="49" charset="-122"/>
                <a:ea typeface="新宋体" pitchFamily="49" charset="-122"/>
              </a:rPr>
              <a:t>Booch</a:t>
            </a:r>
            <a:r>
              <a:rPr lang="zh-CN" altLang="en-US" sz="2300" dirty="0">
                <a:latin typeface="新宋体" pitchFamily="49" charset="-122"/>
                <a:ea typeface="新宋体" pitchFamily="49" charset="-122"/>
              </a:rPr>
              <a:t>，</a:t>
            </a:r>
            <a:r>
              <a:rPr lang="en-US" altLang="zh-CN" sz="2300" dirty="0">
                <a:latin typeface="新宋体" pitchFamily="49" charset="-122"/>
                <a:ea typeface="新宋体" pitchFamily="49" charset="-122"/>
              </a:rPr>
              <a:t>《</a:t>
            </a:r>
            <a:r>
              <a:rPr lang="zh-CN" altLang="en-US" sz="2300" dirty="0">
                <a:latin typeface="新宋体" pitchFamily="49" charset="-122"/>
                <a:ea typeface="新宋体" pitchFamily="49" charset="-122"/>
              </a:rPr>
              <a:t>面向对象分析与设计</a:t>
            </a:r>
            <a:r>
              <a:rPr lang="en-US" altLang="zh-CN" sz="2300" dirty="0">
                <a:latin typeface="新宋体" pitchFamily="49" charset="-122"/>
                <a:ea typeface="新宋体" pitchFamily="49" charset="-122"/>
              </a:rPr>
              <a:t>》</a:t>
            </a:r>
            <a:r>
              <a:rPr lang="zh-CN" altLang="en-US" sz="2300" dirty="0">
                <a:latin typeface="新宋体" pitchFamily="49" charset="-122"/>
                <a:ea typeface="新宋体" pitchFamily="49" charset="-122"/>
              </a:rPr>
              <a:t>作者：</a:t>
            </a:r>
          </a:p>
          <a:p>
            <a:pPr marL="0" indent="0">
              <a:buFontTx/>
              <a:buNone/>
              <a:defRPr/>
            </a:pPr>
            <a:r>
              <a:rPr lang="zh-CN" altLang="en-US" sz="2300" dirty="0">
                <a:latin typeface="新宋体" pitchFamily="49" charset="-122"/>
                <a:ea typeface="新宋体" pitchFamily="49" charset="-122"/>
              </a:rPr>
              <a:t> </a:t>
            </a:r>
          </a:p>
          <a:p>
            <a:pPr marL="0" indent="0">
              <a:buFontTx/>
              <a:buNone/>
              <a:defRPr/>
            </a:pPr>
            <a:r>
              <a:rPr lang="zh-CN" altLang="en-US" sz="2300" dirty="0">
                <a:latin typeface="新宋体" pitchFamily="49" charset="-122"/>
                <a:ea typeface="新宋体" pitchFamily="49" charset="-122"/>
              </a:rPr>
              <a:t>●整洁的代码是简单、直接的；</a:t>
            </a:r>
          </a:p>
          <a:p>
            <a:pPr marL="0" indent="0">
              <a:buFontTx/>
              <a:buNone/>
              <a:defRPr/>
            </a:pPr>
            <a:r>
              <a:rPr lang="zh-CN" altLang="en-US" sz="2300" dirty="0">
                <a:latin typeface="新宋体" pitchFamily="49" charset="-122"/>
                <a:ea typeface="新宋体" pitchFamily="49" charset="-122"/>
              </a:rPr>
              <a:t> </a:t>
            </a:r>
          </a:p>
          <a:p>
            <a:pPr marL="0" indent="0">
              <a:buFontTx/>
              <a:buNone/>
              <a:defRPr/>
            </a:pPr>
            <a:r>
              <a:rPr lang="zh-CN" altLang="en-US" sz="2300" dirty="0">
                <a:latin typeface="新宋体" pitchFamily="49" charset="-122"/>
                <a:ea typeface="新宋体" pitchFamily="49" charset="-122"/>
              </a:rPr>
              <a:t>●整洁的代码，读起来像是一篇写得很好的散文；</a:t>
            </a:r>
          </a:p>
          <a:p>
            <a:pPr marL="0" indent="0">
              <a:buFontTx/>
              <a:buNone/>
              <a:defRPr/>
            </a:pPr>
            <a:r>
              <a:rPr lang="zh-CN" altLang="en-US" sz="2300" dirty="0">
                <a:latin typeface="新宋体" pitchFamily="49" charset="-122"/>
                <a:ea typeface="新宋体" pitchFamily="49" charset="-122"/>
              </a:rPr>
              <a:t> </a:t>
            </a:r>
          </a:p>
          <a:p>
            <a:pPr marL="0" indent="0">
              <a:buFontTx/>
              <a:buNone/>
              <a:defRPr/>
            </a:pPr>
            <a:r>
              <a:rPr lang="zh-CN" altLang="en-US" sz="2300" dirty="0">
                <a:latin typeface="新宋体" pitchFamily="49" charset="-122"/>
                <a:ea typeface="新宋体" pitchFamily="49" charset="-122"/>
              </a:rPr>
              <a:t>●整洁的代码永远不会掩盖设计者的意图，而是具有少量的抽象和清晰的控制行。</a:t>
            </a:r>
          </a:p>
        </p:txBody>
      </p:sp>
    </p:spTree>
    <p:extLst>
      <p:ext uri="{BB962C8B-B14F-4D97-AF65-F5344CB8AC3E}">
        <p14:creationId xmlns:p14="http://schemas.microsoft.com/office/powerpoint/2010/main" val="77281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代码风格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  <a:defRPr/>
            </a:pPr>
            <a:r>
              <a:rPr lang="en-US" altLang="zh-CN" sz="2300" dirty="0">
                <a:latin typeface="新宋体" pitchFamily="49" charset="-122"/>
                <a:ea typeface="新宋体" pitchFamily="49" charset="-122"/>
              </a:rPr>
              <a:t>Dave Thomas</a:t>
            </a:r>
            <a:r>
              <a:rPr lang="zh-CN" altLang="en-US" sz="2300" dirty="0">
                <a:latin typeface="新宋体" pitchFamily="49" charset="-122"/>
                <a:ea typeface="新宋体" pitchFamily="49" charset="-122"/>
              </a:rPr>
              <a:t>，</a:t>
            </a:r>
            <a:r>
              <a:rPr lang="en-US" altLang="zh-CN" sz="2300" dirty="0">
                <a:latin typeface="新宋体" pitchFamily="49" charset="-122"/>
                <a:ea typeface="新宋体" pitchFamily="49" charset="-122"/>
              </a:rPr>
              <a:t>OTI</a:t>
            </a:r>
            <a:r>
              <a:rPr lang="zh-CN" altLang="en-US" sz="2300" dirty="0">
                <a:latin typeface="新宋体" pitchFamily="49" charset="-122"/>
                <a:ea typeface="新宋体" pitchFamily="49" charset="-122"/>
              </a:rPr>
              <a:t>公司创始人，</a:t>
            </a:r>
            <a:r>
              <a:rPr lang="en-US" altLang="zh-CN" sz="2300" dirty="0">
                <a:latin typeface="新宋体" pitchFamily="49" charset="-122"/>
                <a:ea typeface="新宋体" pitchFamily="49" charset="-122"/>
              </a:rPr>
              <a:t>Eclipse</a:t>
            </a:r>
            <a:r>
              <a:rPr lang="zh-CN" altLang="en-US" sz="2300" dirty="0">
                <a:latin typeface="新宋体" pitchFamily="49" charset="-122"/>
                <a:ea typeface="新宋体" pitchFamily="49" charset="-122"/>
              </a:rPr>
              <a:t>战略教父：</a:t>
            </a:r>
          </a:p>
          <a:p>
            <a:pPr marL="0" indent="0">
              <a:buFontTx/>
              <a:buNone/>
              <a:defRPr/>
            </a:pPr>
            <a:r>
              <a:rPr lang="zh-CN" altLang="en-US" sz="2300" dirty="0">
                <a:latin typeface="新宋体" pitchFamily="49" charset="-122"/>
                <a:ea typeface="新宋体" pitchFamily="49" charset="-122"/>
              </a:rPr>
              <a:t> </a:t>
            </a:r>
            <a:r>
              <a:rPr lang="zh-CN" altLang="en-US" sz="2300" dirty="0" smtClean="0">
                <a:latin typeface="新宋体" pitchFamily="49" charset="-122"/>
                <a:ea typeface="新宋体" pitchFamily="49" charset="-122"/>
              </a:rPr>
              <a:t>●</a:t>
            </a:r>
            <a:r>
              <a:rPr lang="zh-CN" altLang="en-US" sz="2300" dirty="0">
                <a:latin typeface="新宋体" pitchFamily="49" charset="-122"/>
                <a:ea typeface="新宋体" pitchFamily="49" charset="-122"/>
              </a:rPr>
              <a:t>整洁的代码可以被除了原作者之外的其他开发者阅读和改善；</a:t>
            </a:r>
          </a:p>
          <a:p>
            <a:pPr marL="0" indent="0">
              <a:buFontTx/>
              <a:buNone/>
              <a:defRPr/>
            </a:pPr>
            <a:r>
              <a:rPr lang="zh-CN" altLang="en-US" sz="2300" dirty="0">
                <a:latin typeface="新宋体" pitchFamily="49" charset="-122"/>
                <a:ea typeface="新宋体" pitchFamily="49" charset="-122"/>
              </a:rPr>
              <a:t> </a:t>
            </a:r>
            <a:r>
              <a:rPr lang="zh-CN" altLang="en-US" sz="2300" dirty="0" smtClean="0">
                <a:latin typeface="新宋体" pitchFamily="49" charset="-122"/>
                <a:ea typeface="新宋体" pitchFamily="49" charset="-122"/>
              </a:rPr>
              <a:t>●</a:t>
            </a:r>
            <a:r>
              <a:rPr lang="zh-CN" altLang="en-US" sz="2300" dirty="0">
                <a:latin typeface="新宋体" pitchFamily="49" charset="-122"/>
                <a:ea typeface="新宋体" pitchFamily="49" charset="-122"/>
              </a:rPr>
              <a:t>具备单元测试和验收测试；</a:t>
            </a:r>
          </a:p>
          <a:p>
            <a:pPr marL="0" indent="0">
              <a:buFontTx/>
              <a:buNone/>
              <a:defRPr/>
            </a:pPr>
            <a:r>
              <a:rPr lang="zh-CN" altLang="en-US" sz="2300" dirty="0">
                <a:latin typeface="新宋体" pitchFamily="49" charset="-122"/>
                <a:ea typeface="新宋体" pitchFamily="49" charset="-122"/>
              </a:rPr>
              <a:t> </a:t>
            </a:r>
            <a:r>
              <a:rPr lang="zh-CN" altLang="en-US" sz="2300" dirty="0" smtClean="0">
                <a:latin typeface="新宋体" pitchFamily="49" charset="-122"/>
                <a:ea typeface="新宋体" pitchFamily="49" charset="-122"/>
              </a:rPr>
              <a:t>●</a:t>
            </a:r>
            <a:r>
              <a:rPr lang="zh-CN" altLang="en-US" sz="2300" dirty="0">
                <a:latin typeface="新宋体" pitchFamily="49" charset="-122"/>
                <a:ea typeface="新宋体" pitchFamily="49" charset="-122"/>
              </a:rPr>
              <a:t>有一个有意义的名字；</a:t>
            </a:r>
          </a:p>
          <a:p>
            <a:pPr marL="0" indent="0">
              <a:buFontTx/>
              <a:buNone/>
              <a:defRPr/>
            </a:pPr>
            <a:r>
              <a:rPr lang="zh-CN" altLang="en-US" sz="2300" dirty="0">
                <a:latin typeface="新宋体" pitchFamily="49" charset="-122"/>
                <a:ea typeface="新宋体" pitchFamily="49" charset="-122"/>
              </a:rPr>
              <a:t> </a:t>
            </a:r>
            <a:r>
              <a:rPr lang="zh-CN" altLang="en-US" sz="2300" dirty="0" smtClean="0">
                <a:latin typeface="新宋体" pitchFamily="49" charset="-122"/>
                <a:ea typeface="新宋体" pitchFamily="49" charset="-122"/>
              </a:rPr>
              <a:t>●</a:t>
            </a:r>
            <a:r>
              <a:rPr lang="zh-CN" altLang="en-US" sz="2300" dirty="0">
                <a:latin typeface="新宋体" pitchFamily="49" charset="-122"/>
                <a:ea typeface="新宋体" pitchFamily="49" charset="-122"/>
              </a:rPr>
              <a:t>使用一种方式来做一件事情；</a:t>
            </a:r>
          </a:p>
          <a:p>
            <a:pPr marL="0" indent="0">
              <a:buFontTx/>
              <a:buNone/>
              <a:defRPr/>
            </a:pPr>
            <a:r>
              <a:rPr lang="zh-CN" altLang="en-US" sz="2300" dirty="0">
                <a:latin typeface="新宋体" pitchFamily="49" charset="-122"/>
                <a:ea typeface="新宋体" pitchFamily="49" charset="-122"/>
              </a:rPr>
              <a:t> </a:t>
            </a:r>
            <a:r>
              <a:rPr lang="zh-CN" altLang="en-US" sz="2300" dirty="0" smtClean="0">
                <a:latin typeface="新宋体" pitchFamily="49" charset="-122"/>
                <a:ea typeface="新宋体" pitchFamily="49" charset="-122"/>
              </a:rPr>
              <a:t>●</a:t>
            </a:r>
            <a:r>
              <a:rPr lang="zh-CN" altLang="en-US" sz="2300" dirty="0">
                <a:latin typeface="新宋体" pitchFamily="49" charset="-122"/>
                <a:ea typeface="新宋体" pitchFamily="49" charset="-122"/>
              </a:rPr>
              <a:t>最少的依赖，并明确定义；</a:t>
            </a:r>
          </a:p>
          <a:p>
            <a:pPr marL="0" indent="0">
              <a:buFontTx/>
              <a:buNone/>
              <a:defRPr/>
            </a:pPr>
            <a:r>
              <a:rPr lang="zh-CN" altLang="en-US" sz="2300" dirty="0">
                <a:latin typeface="新宋体" pitchFamily="49" charset="-122"/>
                <a:ea typeface="新宋体" pitchFamily="49" charset="-122"/>
              </a:rPr>
              <a:t> </a:t>
            </a:r>
            <a:r>
              <a:rPr lang="zh-CN" altLang="en-US" sz="2300" dirty="0" smtClean="0">
                <a:latin typeface="新宋体" pitchFamily="49" charset="-122"/>
                <a:ea typeface="新宋体" pitchFamily="49" charset="-122"/>
              </a:rPr>
              <a:t>●</a:t>
            </a:r>
            <a:r>
              <a:rPr lang="zh-CN" altLang="en-US" sz="2300" dirty="0">
                <a:latin typeface="新宋体" pitchFamily="49" charset="-122"/>
                <a:ea typeface="新宋体" pitchFamily="49" charset="-122"/>
              </a:rPr>
              <a:t>提供了一个清晰的、最小的</a:t>
            </a:r>
            <a:r>
              <a:rPr lang="en-US" altLang="zh-CN" sz="2300" dirty="0">
                <a:latin typeface="新宋体" pitchFamily="49" charset="-122"/>
                <a:ea typeface="新宋体" pitchFamily="49" charset="-122"/>
              </a:rPr>
              <a:t>API</a:t>
            </a:r>
            <a:r>
              <a:rPr lang="zh-CN" altLang="en-US" sz="2300" dirty="0">
                <a:latin typeface="新宋体" pitchFamily="49" charset="-122"/>
                <a:ea typeface="新宋体" pitchFamily="49" charset="-122"/>
              </a:rPr>
              <a:t>；</a:t>
            </a:r>
          </a:p>
          <a:p>
            <a:pPr marL="0" indent="0">
              <a:buFontTx/>
              <a:buNone/>
              <a:defRPr/>
            </a:pPr>
            <a:r>
              <a:rPr lang="zh-CN" altLang="en-US" sz="2300" dirty="0">
                <a:latin typeface="新宋体" pitchFamily="49" charset="-122"/>
                <a:ea typeface="新宋体" pitchFamily="49" charset="-122"/>
              </a:rPr>
              <a:t> </a:t>
            </a:r>
            <a:r>
              <a:rPr lang="zh-CN" altLang="en-US" sz="2300" dirty="0" smtClean="0">
                <a:latin typeface="新宋体" pitchFamily="49" charset="-122"/>
                <a:ea typeface="新宋体" pitchFamily="49" charset="-122"/>
              </a:rPr>
              <a:t>●</a:t>
            </a:r>
            <a:r>
              <a:rPr lang="zh-CN" altLang="en-US" sz="2300" dirty="0">
                <a:latin typeface="新宋体" pitchFamily="49" charset="-122"/>
                <a:ea typeface="新宋体" pitchFamily="49" charset="-122"/>
              </a:rPr>
              <a:t>应该根据语言特性，在代码中单独显示必要的信息，而不是所有的信息。</a:t>
            </a:r>
          </a:p>
        </p:txBody>
      </p:sp>
    </p:spTree>
    <p:extLst>
      <p:ext uri="{BB962C8B-B14F-4D97-AF65-F5344CB8AC3E}">
        <p14:creationId xmlns:p14="http://schemas.microsoft.com/office/powerpoint/2010/main" val="302775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代码风格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  <a:defRPr/>
            </a:pPr>
            <a:r>
              <a:rPr lang="en-US" altLang="zh-CN" sz="2300" dirty="0">
                <a:latin typeface="新宋体" pitchFamily="49" charset="-122"/>
                <a:ea typeface="新宋体" pitchFamily="49" charset="-122"/>
              </a:rPr>
              <a:t>Michael Feathers</a:t>
            </a:r>
            <a:r>
              <a:rPr lang="zh-CN" altLang="en-US" sz="2300" dirty="0">
                <a:latin typeface="新宋体" pitchFamily="49" charset="-122"/>
                <a:ea typeface="新宋体" pitchFamily="49" charset="-122"/>
              </a:rPr>
              <a:t>，</a:t>
            </a:r>
            <a:r>
              <a:rPr lang="en-US" altLang="zh-CN" sz="2300" dirty="0">
                <a:latin typeface="新宋体" pitchFamily="49" charset="-122"/>
                <a:ea typeface="新宋体" pitchFamily="49" charset="-122"/>
              </a:rPr>
              <a:t>《</a:t>
            </a:r>
            <a:r>
              <a:rPr lang="zh-CN" altLang="en-US" sz="2300" dirty="0">
                <a:latin typeface="新宋体" pitchFamily="49" charset="-122"/>
                <a:ea typeface="新宋体" pitchFamily="49" charset="-122"/>
              </a:rPr>
              <a:t>修改代码的艺术</a:t>
            </a:r>
            <a:r>
              <a:rPr lang="en-US" altLang="zh-CN" sz="2300" dirty="0">
                <a:latin typeface="新宋体" pitchFamily="49" charset="-122"/>
                <a:ea typeface="新宋体" pitchFamily="49" charset="-122"/>
              </a:rPr>
              <a:t>》</a:t>
            </a:r>
            <a:r>
              <a:rPr lang="zh-CN" altLang="en-US" sz="2300" dirty="0">
                <a:latin typeface="新宋体" pitchFamily="49" charset="-122"/>
                <a:ea typeface="新宋体" pitchFamily="49" charset="-122"/>
              </a:rPr>
              <a:t>作者：</a:t>
            </a:r>
          </a:p>
          <a:p>
            <a:pPr marL="0" indent="0">
              <a:buFontTx/>
              <a:buNone/>
              <a:defRPr/>
            </a:pPr>
            <a:endParaRPr lang="zh-CN" altLang="en-US" sz="2300" dirty="0">
              <a:latin typeface="新宋体" pitchFamily="49" charset="-122"/>
              <a:ea typeface="新宋体" pitchFamily="49" charset="-122"/>
            </a:endParaRPr>
          </a:p>
          <a:p>
            <a:pPr marL="0" indent="0">
              <a:buFontTx/>
              <a:buNone/>
              <a:defRPr/>
            </a:pPr>
            <a:r>
              <a:rPr lang="zh-CN" altLang="en-US" sz="2300" dirty="0">
                <a:latin typeface="新宋体" pitchFamily="49" charset="-122"/>
                <a:ea typeface="新宋体" pitchFamily="49" charset="-122"/>
              </a:rPr>
              <a:t>●整洁的代码看起来总是像很在乎代码质量的人写的；</a:t>
            </a:r>
          </a:p>
          <a:p>
            <a:pPr marL="0" indent="0">
              <a:buFontTx/>
              <a:buNone/>
              <a:defRPr/>
            </a:pPr>
            <a:r>
              <a:rPr lang="zh-CN" altLang="en-US" sz="2300" dirty="0">
                <a:latin typeface="新宋体" pitchFamily="49" charset="-122"/>
                <a:ea typeface="新宋体" pitchFamily="49" charset="-122"/>
              </a:rPr>
              <a:t> </a:t>
            </a:r>
          </a:p>
          <a:p>
            <a:pPr marL="0" indent="0">
              <a:buFontTx/>
              <a:buNone/>
              <a:defRPr/>
            </a:pPr>
            <a:r>
              <a:rPr lang="zh-CN" altLang="en-US" sz="2300" dirty="0">
                <a:latin typeface="新宋体" pitchFamily="49" charset="-122"/>
                <a:ea typeface="新宋体" pitchFamily="49" charset="-122"/>
              </a:rPr>
              <a:t>●没有明显的需要改善的地方；</a:t>
            </a:r>
          </a:p>
          <a:p>
            <a:pPr marL="0" indent="0">
              <a:buFontTx/>
              <a:buNone/>
              <a:defRPr/>
            </a:pPr>
            <a:r>
              <a:rPr lang="zh-CN" altLang="en-US" sz="2300" dirty="0">
                <a:latin typeface="新宋体" pitchFamily="49" charset="-122"/>
                <a:ea typeface="新宋体" pitchFamily="49" charset="-122"/>
              </a:rPr>
              <a:t> </a:t>
            </a:r>
          </a:p>
          <a:p>
            <a:pPr marL="0" indent="0">
              <a:buFontTx/>
              <a:buNone/>
              <a:defRPr/>
            </a:pPr>
            <a:r>
              <a:rPr lang="zh-CN" altLang="en-US" sz="2300" dirty="0">
                <a:latin typeface="新宋体" pitchFamily="49" charset="-122"/>
                <a:ea typeface="新宋体" pitchFamily="49" charset="-122"/>
              </a:rPr>
              <a:t>●代码的作者似乎考虑到了所有的事情。</a:t>
            </a:r>
          </a:p>
        </p:txBody>
      </p:sp>
    </p:spTree>
    <p:extLst>
      <p:ext uri="{BB962C8B-B14F-4D97-AF65-F5344CB8AC3E}">
        <p14:creationId xmlns:p14="http://schemas.microsoft.com/office/powerpoint/2010/main" val="357042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代码风格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  <a:defRPr/>
            </a:pPr>
            <a:r>
              <a:rPr lang="en-US" altLang="zh-CN" sz="2300" dirty="0">
                <a:latin typeface="新宋体" pitchFamily="49" charset="-122"/>
                <a:ea typeface="新宋体" pitchFamily="49" charset="-122"/>
              </a:rPr>
              <a:t>Ward Cunningham</a:t>
            </a:r>
            <a:r>
              <a:rPr lang="zh-CN" altLang="en-US" sz="2300" dirty="0">
                <a:latin typeface="新宋体" pitchFamily="49" charset="-122"/>
                <a:ea typeface="新宋体" pitchFamily="49" charset="-122"/>
              </a:rPr>
              <a:t>，</a:t>
            </a:r>
            <a:r>
              <a:rPr lang="en-US" altLang="zh-CN" sz="2300" dirty="0">
                <a:latin typeface="新宋体" pitchFamily="49" charset="-122"/>
                <a:ea typeface="新宋体" pitchFamily="49" charset="-122"/>
              </a:rPr>
              <a:t>Wiki</a:t>
            </a:r>
            <a:r>
              <a:rPr lang="zh-CN" altLang="en-US" sz="2300" dirty="0">
                <a:latin typeface="新宋体" pitchFamily="49" charset="-122"/>
                <a:ea typeface="新宋体" pitchFamily="49" charset="-122"/>
              </a:rPr>
              <a:t>和</a:t>
            </a:r>
            <a:r>
              <a:rPr lang="en-US" altLang="zh-CN" sz="2300" dirty="0">
                <a:latin typeface="新宋体" pitchFamily="49" charset="-122"/>
                <a:ea typeface="新宋体" pitchFamily="49" charset="-122"/>
              </a:rPr>
              <a:t>Fit</a:t>
            </a:r>
            <a:r>
              <a:rPr lang="zh-CN" altLang="en-US" sz="2300" dirty="0">
                <a:latin typeface="新宋体" pitchFamily="49" charset="-122"/>
                <a:ea typeface="新宋体" pitchFamily="49" charset="-122"/>
              </a:rPr>
              <a:t>创始人，极限编程联合创始人，</a:t>
            </a:r>
            <a:r>
              <a:rPr lang="en-US" altLang="zh-CN" sz="2300" dirty="0">
                <a:latin typeface="新宋体" pitchFamily="49" charset="-122"/>
                <a:ea typeface="新宋体" pitchFamily="49" charset="-122"/>
              </a:rPr>
              <a:t>Smalltalk</a:t>
            </a:r>
            <a:r>
              <a:rPr lang="zh-CN" altLang="en-US" sz="2300" dirty="0">
                <a:latin typeface="新宋体" pitchFamily="49" charset="-122"/>
                <a:ea typeface="新宋体" pitchFamily="49" charset="-122"/>
              </a:rPr>
              <a:t>和面向对象的思想领袖：</a:t>
            </a:r>
          </a:p>
          <a:p>
            <a:pPr marL="0" indent="0">
              <a:buFontTx/>
              <a:buNone/>
              <a:defRPr/>
            </a:pPr>
            <a:r>
              <a:rPr lang="zh-CN" altLang="en-US" sz="2300" dirty="0">
                <a:latin typeface="新宋体" pitchFamily="49" charset="-122"/>
                <a:ea typeface="新宋体" pitchFamily="49" charset="-122"/>
              </a:rPr>
              <a:t> </a:t>
            </a:r>
          </a:p>
          <a:p>
            <a:pPr marL="0" indent="0">
              <a:buFontTx/>
              <a:buNone/>
              <a:defRPr/>
            </a:pPr>
            <a:r>
              <a:rPr lang="zh-CN" altLang="en-US" sz="2300" dirty="0">
                <a:latin typeface="新宋体" pitchFamily="49" charset="-122"/>
                <a:ea typeface="新宋体" pitchFamily="49" charset="-122"/>
              </a:rPr>
              <a:t>●当你读代码时，你发现每个程序都如你期待的那样</a:t>
            </a:r>
          </a:p>
          <a:p>
            <a:pPr marL="0" indent="0">
              <a:buFontTx/>
              <a:buNone/>
              <a:defRPr/>
            </a:pPr>
            <a:r>
              <a:rPr lang="zh-CN" altLang="en-US" sz="2300" dirty="0">
                <a:latin typeface="新宋体" pitchFamily="49" charset="-122"/>
                <a:ea typeface="新宋体" pitchFamily="49" charset="-122"/>
              </a:rPr>
              <a:t> </a:t>
            </a:r>
          </a:p>
          <a:p>
            <a:pPr marL="0" indent="0">
              <a:buFontTx/>
              <a:buNone/>
              <a:defRPr/>
            </a:pPr>
            <a:r>
              <a:rPr lang="zh-CN" altLang="en-US" sz="2300" dirty="0">
                <a:latin typeface="新宋体" pitchFamily="49" charset="-122"/>
                <a:ea typeface="新宋体" pitchFamily="49" charset="-122"/>
              </a:rPr>
              <a:t>●你可以称之为漂亮的代码</a:t>
            </a:r>
          </a:p>
          <a:p>
            <a:pPr marL="0" indent="0">
              <a:buFontTx/>
              <a:buNone/>
              <a:defRPr/>
            </a:pPr>
            <a:r>
              <a:rPr lang="zh-CN" altLang="en-US" sz="2300" dirty="0">
                <a:latin typeface="新宋体" pitchFamily="49" charset="-122"/>
                <a:ea typeface="新宋体" pitchFamily="49" charset="-122"/>
              </a:rPr>
              <a:t> </a:t>
            </a:r>
          </a:p>
          <a:p>
            <a:pPr marL="0" indent="0">
              <a:buFontTx/>
              <a:buNone/>
              <a:defRPr/>
            </a:pPr>
            <a:r>
              <a:rPr lang="zh-CN" altLang="en-US" sz="2300" dirty="0">
                <a:latin typeface="新宋体" pitchFamily="49" charset="-122"/>
                <a:ea typeface="新宋体" pitchFamily="49" charset="-122"/>
              </a:rPr>
              <a:t>●代码完美展现了该编程语言的设计目的</a:t>
            </a:r>
          </a:p>
        </p:txBody>
      </p:sp>
    </p:spTree>
    <p:extLst>
      <p:ext uri="{BB962C8B-B14F-4D97-AF65-F5344CB8AC3E}">
        <p14:creationId xmlns:p14="http://schemas.microsoft.com/office/powerpoint/2010/main" val="314024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代码风格参考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981200"/>
            <a:ext cx="8763000" cy="4114800"/>
          </a:xfrm>
        </p:spPr>
        <p:txBody>
          <a:bodyPr>
            <a:normAutofit fontScale="32500" lnSpcReduction="20000"/>
          </a:bodyPr>
          <a:lstStyle/>
          <a:p>
            <a:pPr marL="1371600" indent="-1371600">
              <a:buFontTx/>
              <a:buAutoNum type="arabicPeriod"/>
              <a:defRPr/>
            </a:pPr>
            <a:r>
              <a:rPr lang="en-US" altLang="zh-CN" sz="8000" dirty="0" smtClean="0">
                <a:latin typeface="新宋体" pitchFamily="49" charset="-122"/>
                <a:ea typeface="新宋体" pitchFamily="49" charset="-122"/>
              </a:rPr>
              <a:t>Google </a:t>
            </a:r>
            <a:r>
              <a:rPr lang="en-US" altLang="zh-CN" sz="8000" dirty="0">
                <a:latin typeface="新宋体" pitchFamily="49" charset="-122"/>
                <a:ea typeface="新宋体" pitchFamily="49" charset="-122"/>
              </a:rPr>
              <a:t>C++ Style </a:t>
            </a:r>
            <a:r>
              <a:rPr lang="en-US" altLang="zh-CN" sz="8000" dirty="0" smtClean="0">
                <a:latin typeface="新宋体" pitchFamily="49" charset="-122"/>
                <a:ea typeface="新宋体" pitchFamily="49" charset="-122"/>
              </a:rPr>
              <a:t>Guide</a:t>
            </a:r>
            <a:r>
              <a:rPr lang="zh-CN" altLang="en-US" sz="8000" dirty="0" smtClean="0">
                <a:latin typeface="新宋体" pitchFamily="49" charset="-122"/>
                <a:ea typeface="新宋体" pitchFamily="49" charset="-122"/>
              </a:rPr>
              <a:t>：</a:t>
            </a:r>
            <a:endParaRPr lang="en-US" altLang="zh-CN" sz="8000" dirty="0" smtClean="0">
              <a:latin typeface="新宋体" pitchFamily="49" charset="-122"/>
              <a:ea typeface="新宋体" pitchFamily="49" charset="-122"/>
            </a:endParaRPr>
          </a:p>
          <a:p>
            <a:pPr marL="0" indent="0">
              <a:buNone/>
              <a:defRPr/>
            </a:pPr>
            <a:r>
              <a:rPr lang="en-US" altLang="zh-CN" sz="8000" dirty="0" smtClean="0">
                <a:latin typeface="新宋体" pitchFamily="49" charset="-122"/>
                <a:ea typeface="新宋体" pitchFamily="49" charset="-122"/>
                <a:hlinkClick r:id="rId2"/>
              </a:rPr>
              <a:t>http</a:t>
            </a:r>
            <a:r>
              <a:rPr lang="en-US" altLang="zh-CN" sz="8000" dirty="0">
                <a:latin typeface="新宋体" pitchFamily="49" charset="-122"/>
                <a:ea typeface="新宋体" pitchFamily="49" charset="-122"/>
                <a:hlinkClick r:id="rId2"/>
              </a:rPr>
              <a:t>://</a:t>
            </a:r>
            <a:r>
              <a:rPr lang="en-US" altLang="zh-CN" sz="8000" dirty="0" smtClean="0">
                <a:latin typeface="新宋体" pitchFamily="49" charset="-122"/>
                <a:ea typeface="新宋体" pitchFamily="49" charset="-122"/>
                <a:hlinkClick r:id="rId2"/>
              </a:rPr>
              <a:t>google-styleguide.googlecode.com/svn/trunk/cppguide.xml</a:t>
            </a:r>
            <a:endParaRPr lang="en-US" altLang="zh-CN" sz="8000" dirty="0" smtClean="0">
              <a:latin typeface="新宋体" pitchFamily="49" charset="-122"/>
              <a:ea typeface="新宋体" pitchFamily="49" charset="-122"/>
            </a:endParaRPr>
          </a:p>
          <a:p>
            <a:pPr marL="0" indent="0">
              <a:buNone/>
              <a:defRPr/>
            </a:pPr>
            <a:endParaRPr lang="en-US" altLang="zh-CN" sz="8000" dirty="0">
              <a:latin typeface="新宋体" pitchFamily="49" charset="-122"/>
              <a:ea typeface="新宋体" pitchFamily="49" charset="-122"/>
            </a:endParaRPr>
          </a:p>
          <a:p>
            <a:pPr marL="1371600" indent="-1371600">
              <a:buFontTx/>
              <a:buAutoNum type="arabicPeriod" startAt="2"/>
              <a:defRPr/>
            </a:pPr>
            <a:r>
              <a:rPr lang="en-US" altLang="zh-CN" sz="8000" dirty="0" smtClean="0">
                <a:latin typeface="新宋体" pitchFamily="49" charset="-122"/>
                <a:ea typeface="新宋体" pitchFamily="49" charset="-122"/>
              </a:rPr>
              <a:t>JPL </a:t>
            </a:r>
            <a:r>
              <a:rPr lang="en-US" altLang="zh-CN" sz="8000" dirty="0">
                <a:latin typeface="新宋体" pitchFamily="49" charset="-122"/>
                <a:ea typeface="新宋体" pitchFamily="49" charset="-122"/>
              </a:rPr>
              <a:t>Coding </a:t>
            </a:r>
            <a:r>
              <a:rPr lang="en-US" altLang="zh-CN" sz="8000" dirty="0" smtClean="0">
                <a:latin typeface="新宋体" pitchFamily="49" charset="-122"/>
                <a:ea typeface="新宋体" pitchFamily="49" charset="-122"/>
              </a:rPr>
              <a:t>Standard</a:t>
            </a:r>
          </a:p>
          <a:p>
            <a:pPr marL="0" indent="0">
              <a:buNone/>
              <a:defRPr/>
            </a:pPr>
            <a:endParaRPr lang="en-US" altLang="zh-CN" sz="8000" dirty="0">
              <a:latin typeface="新宋体" pitchFamily="49" charset="-122"/>
              <a:ea typeface="新宋体" pitchFamily="49" charset="-122"/>
            </a:endParaRPr>
          </a:p>
          <a:p>
            <a:pPr marL="0" indent="0">
              <a:buFontTx/>
              <a:buNone/>
              <a:defRPr/>
            </a:pPr>
            <a:r>
              <a:rPr lang="en-US" altLang="zh-CN" sz="8000" dirty="0" smtClean="0">
                <a:latin typeface="新宋体" pitchFamily="49" charset="-122"/>
                <a:ea typeface="新宋体" pitchFamily="49" charset="-122"/>
              </a:rPr>
              <a:t>3.	   </a:t>
            </a:r>
            <a:r>
              <a:rPr lang="zh-CN" altLang="en-US" sz="8000" dirty="0" smtClean="0">
                <a:latin typeface="新宋体" pitchFamily="49" charset="-122"/>
                <a:ea typeface="新宋体" pitchFamily="49" charset="-122"/>
              </a:rPr>
              <a:t>华</a:t>
            </a:r>
            <a:r>
              <a:rPr lang="zh-CN" altLang="en-US" sz="8000" dirty="0">
                <a:latin typeface="新宋体" pitchFamily="49" charset="-122"/>
                <a:ea typeface="新宋体" pitchFamily="49" charset="-122"/>
              </a:rPr>
              <a:t>为编程</a:t>
            </a:r>
            <a:r>
              <a:rPr lang="zh-CN" altLang="en-US" sz="8000" dirty="0" smtClean="0">
                <a:latin typeface="新宋体" pitchFamily="49" charset="-122"/>
                <a:ea typeface="新宋体" pitchFamily="49" charset="-122"/>
              </a:rPr>
              <a:t>规范</a:t>
            </a:r>
            <a:endParaRPr lang="zh-CN" altLang="en-US" sz="8000" dirty="0">
              <a:latin typeface="新宋体" pitchFamily="49" charset="-122"/>
              <a:ea typeface="新宋体" pitchFamily="49" charset="-122"/>
            </a:endParaRPr>
          </a:p>
          <a:p>
            <a:pPr marL="0" indent="0">
              <a:buFontTx/>
              <a:buNone/>
              <a:defRPr/>
            </a:pPr>
            <a:endParaRPr lang="en-US" altLang="zh-CN" sz="9000" dirty="0" smtClean="0">
              <a:latin typeface="新宋体" pitchFamily="49" charset="-122"/>
              <a:ea typeface="新宋体" pitchFamily="49" charset="-122"/>
            </a:endParaRPr>
          </a:p>
          <a:p>
            <a:pPr marL="0" indent="0">
              <a:buFontTx/>
              <a:buNone/>
              <a:defRPr/>
            </a:pPr>
            <a:endParaRPr lang="zh-CN" altLang="en-US" sz="9000" dirty="0" smtClean="0">
              <a:latin typeface="新宋体" pitchFamily="49" charset="-122"/>
              <a:ea typeface="新宋体" pitchFamily="49" charset="-122"/>
            </a:endParaRPr>
          </a:p>
          <a:p>
            <a:pPr marL="0" indent="0">
              <a:buFontTx/>
              <a:buNone/>
              <a:defRPr/>
            </a:pPr>
            <a:r>
              <a:rPr lang="zh-CN" altLang="en-US" sz="9000" dirty="0" smtClean="0">
                <a:latin typeface="新宋体" pitchFamily="49" charset="-122"/>
                <a:ea typeface="新宋体" pitchFamily="49" charset="-122"/>
              </a:rPr>
              <a:t> </a:t>
            </a:r>
            <a:endParaRPr lang="zh-CN" altLang="en-US" sz="9000" dirty="0">
              <a:latin typeface="新宋体" pitchFamily="49" charset="-122"/>
              <a:ea typeface="新宋体" pitchFamily="49" charset="-122"/>
            </a:endParaRPr>
          </a:p>
          <a:p>
            <a:pPr marL="0" indent="0">
              <a:buFontTx/>
              <a:buNone/>
              <a:defRPr/>
            </a:pPr>
            <a:endParaRPr lang="zh-CN" altLang="en-US" sz="9000" dirty="0">
              <a:latin typeface="新宋体" pitchFamily="49" charset="-122"/>
              <a:ea typeface="新宋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395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答辩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总体架构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数据结构设计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功能设计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性能分析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212316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668338" y="483325"/>
            <a:ext cx="7772400" cy="1143000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淘宝大数据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628650" y="2156550"/>
            <a:ext cx="7886700" cy="4351338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年天猫双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购物狂欢节成交额创下了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571.12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亿元的纪录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! </a:t>
            </a:r>
          </a:p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交易创建峰值能力达到每秒钟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万笔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支付宝的支付峰值突破了每分钟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285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万笔</a:t>
            </a:r>
          </a:p>
        </p:txBody>
      </p:sp>
    </p:spTree>
    <p:extLst>
      <p:ext uri="{BB962C8B-B14F-4D97-AF65-F5344CB8AC3E}">
        <p14:creationId xmlns:p14="http://schemas.microsoft.com/office/powerpoint/2010/main" val="402524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66700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08727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0205" y="2516144"/>
            <a:ext cx="7886700" cy="1325563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大作业：简易数据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存储系统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4205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8040"/>
            <a:ext cx="7886700" cy="1325563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836432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满分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存储系统实现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测试和文档  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自行实现关键数据结构和算法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例如：哈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树，排序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非关键数据结构和算法可以任意使用库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C/C++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单机程序，无需多线程、网络通讯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75412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功能要求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完成对一定数量的“数据”的存储和增删改查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“数据”包含一个名字和内容。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存储系统包含两大部分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索引文件（如散列表，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树）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数据文件（自行设计，可单个文件或多个文件）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不能一个数据建一个文件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一致性刷新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部分数据同时存在内存和硬盘中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主要权衡同步的粒度和效率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37743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系统测试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62558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自行书写测试，直接调用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，不需要外部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IO</a:t>
            </a: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正确性测试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测试符合预期功能，涵盖每个操作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没有内存泄露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测试数据不少于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万的数量级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性能测试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测试不同操作，不同数量级的数据所耗费时间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画散点图或拟合图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解释性能测试结果符合设计的数据结构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测试数据不少于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万的数量级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不会根据性能高低直接打分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2851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评分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19015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满分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存储系统实现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测试和文档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系统实现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树索引，或者使用了其他较为高级的数据结构或者算法，且程序设计正确合理，能够获得满分。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测试和文档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根据测试的覆盖面和完整性评分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根据文档对系统实现的介绍，对性能和数据结构之间的分析进行评分。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55977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提示和建议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060756"/>
            <a:ext cx="7886700" cy="4351338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尽早开始，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调试和测试会占掉大半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使用二进制读写，而非文本读写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参考附录得到有价值的设计方式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设计好再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coding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，以免大量返工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71824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检查时间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781050" y="19780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发布日期：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期末检查：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日（第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周周六）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最终检查：视考试安排而定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（全部考试结束后的晚上和第二天）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8819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流程</a:t>
            </a:r>
          </a:p>
        </p:txBody>
      </p:sp>
      <p:pic>
        <p:nvPicPr>
          <p:cNvPr id="6147" name="Picture 2" descr="C:\Users\qizhengwei\Downloads\52c26dfec09d7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988" y="973138"/>
            <a:ext cx="6804025" cy="587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1286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algn="ctr"/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弹性云平台</a:t>
            </a:r>
          </a:p>
        </p:txBody>
      </p:sp>
      <p:pic>
        <p:nvPicPr>
          <p:cNvPr id="7171" name="Picture 2" descr="http://img01.taobaocdn.com/top/i1/T1YAD_FLXaXXaCwpj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009650"/>
            <a:ext cx="8153400" cy="583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684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文件型数据库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52600"/>
            <a:ext cx="2859088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6" name="矩形 4"/>
          <p:cNvSpPr>
            <a:spLocks noChangeArrowheads="1"/>
          </p:cNvSpPr>
          <p:nvPr/>
        </p:nvSpPr>
        <p:spPr bwMode="auto">
          <a:xfrm>
            <a:off x="3200400" y="1981200"/>
            <a:ext cx="56388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dbm</a:t>
            </a:r>
            <a:r>
              <a: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）是一个在</a:t>
            </a:r>
            <a:r>
              <a:rPr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r>
              <a: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系统中很流行的数据库函数库，它由</a:t>
            </a:r>
            <a:r>
              <a:rPr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Ken Thompson</a:t>
            </a:r>
            <a:r>
              <a: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开发，使用了动态散列结构。</a:t>
            </a:r>
            <a:endParaRPr lang="en-US" altLang="zh-CN" sz="24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BSD</a:t>
            </a:r>
            <a:r>
              <a: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的开发者扩充了</a:t>
            </a:r>
            <a:r>
              <a:rPr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dbm</a:t>
            </a:r>
            <a:r>
              <a: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函数库，并将它称为</a:t>
            </a:r>
            <a:r>
              <a:rPr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ndbm</a:t>
            </a:r>
            <a:r>
              <a: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4.4BSD</a:t>
            </a:r>
            <a:r>
              <a: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提供了一个新的库</a:t>
            </a:r>
            <a:r>
              <a:rPr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--db(3)</a:t>
            </a:r>
            <a:r>
              <a: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，该库支持三种不同的访问方式：面向记录、散列和</a:t>
            </a:r>
            <a:r>
              <a:rPr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B-</a:t>
            </a:r>
            <a:r>
              <a: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树。</a:t>
            </a:r>
          </a:p>
        </p:txBody>
      </p:sp>
    </p:spTree>
    <p:extLst>
      <p:ext uri="{BB962C8B-B14F-4D97-AF65-F5344CB8AC3E}">
        <p14:creationId xmlns:p14="http://schemas.microsoft.com/office/powerpoint/2010/main" val="349102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xfrm>
            <a:off x="684213" y="0"/>
            <a:ext cx="7772400" cy="1143000"/>
          </a:xfrm>
        </p:spPr>
        <p:txBody>
          <a:bodyPr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SQLite </a:t>
            </a:r>
            <a:endParaRPr lang="zh-CN" altLang="en-US" dirty="0" smtClean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9219" name="Picture 2" descr="http://hi.csdn.net/attachment/201110/18/0_131892328371a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90600"/>
            <a:ext cx="8763000" cy="549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592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647700" y="0"/>
            <a:ext cx="7772400" cy="1143000"/>
          </a:xfrm>
        </p:spPr>
        <p:txBody>
          <a:bodyPr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SQLite</a:t>
            </a:r>
            <a:endParaRPr lang="zh-CN" altLang="en-US" dirty="0" smtClean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077913"/>
            <a:ext cx="4953000" cy="578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394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682625" y="174168"/>
            <a:ext cx="7772400" cy="1143000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接口定义</a:t>
            </a:r>
          </a:p>
        </p:txBody>
      </p:sp>
      <p:pic>
        <p:nvPicPr>
          <p:cNvPr id="11267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81200"/>
            <a:ext cx="860742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934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6363"/>
            <a:ext cx="7391400" cy="675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200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</TotalTime>
  <Words>968</Words>
  <Application>Microsoft Office PowerPoint</Application>
  <PresentationFormat>全屏显示(4:3)</PresentationFormat>
  <Paragraphs>152</Paragraphs>
  <Slides>27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ＭＳ Ｐゴシック</vt:lpstr>
      <vt:lpstr>宋体</vt:lpstr>
      <vt:lpstr>微软雅黑</vt:lpstr>
      <vt:lpstr>微软雅黑 Light</vt:lpstr>
      <vt:lpstr>新宋体</vt:lpstr>
      <vt:lpstr>Arial</vt:lpstr>
      <vt:lpstr>Calibri</vt:lpstr>
      <vt:lpstr>Calibri Light</vt:lpstr>
      <vt:lpstr>Times New Roman</vt:lpstr>
      <vt:lpstr>Office 主题</vt:lpstr>
      <vt:lpstr>Project</vt:lpstr>
      <vt:lpstr>淘宝大数据</vt:lpstr>
      <vt:lpstr>流程</vt:lpstr>
      <vt:lpstr>弹性云平台</vt:lpstr>
      <vt:lpstr>文件型数据库</vt:lpstr>
      <vt:lpstr>SQLite </vt:lpstr>
      <vt:lpstr>SQLite</vt:lpstr>
      <vt:lpstr>接口定义</vt:lpstr>
      <vt:lpstr>PowerPoint 演示文稿</vt:lpstr>
      <vt:lpstr>性能测试</vt:lpstr>
      <vt:lpstr>Benchmark</vt:lpstr>
      <vt:lpstr>Values for advisory fine-grained locking</vt:lpstr>
      <vt:lpstr>代码风格</vt:lpstr>
      <vt:lpstr>代码风格</vt:lpstr>
      <vt:lpstr>代码风格</vt:lpstr>
      <vt:lpstr>代码风格</vt:lpstr>
      <vt:lpstr>代码风格</vt:lpstr>
      <vt:lpstr>代码风格参考</vt:lpstr>
      <vt:lpstr>答辩PPT目录</vt:lpstr>
      <vt:lpstr>Thanks</vt:lpstr>
      <vt:lpstr>大作业：简易数据存储系统</vt:lpstr>
      <vt:lpstr>概述</vt:lpstr>
      <vt:lpstr>功能要求</vt:lpstr>
      <vt:lpstr>系统测试</vt:lpstr>
      <vt:lpstr>评分</vt:lpstr>
      <vt:lpstr>提示和建议</vt:lpstr>
      <vt:lpstr>检查时间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SE106 Exercise Class 4</dc:title>
  <dc:creator>Frank Fu</dc:creator>
  <cp:lastModifiedBy>Azard</cp:lastModifiedBy>
  <cp:revision>116</cp:revision>
  <dcterms:created xsi:type="dcterms:W3CDTF">2014-12-09T09:48:46Z</dcterms:created>
  <dcterms:modified xsi:type="dcterms:W3CDTF">2014-12-10T09:26:47Z</dcterms:modified>
</cp:coreProperties>
</file>