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4630400" cy="8229600"/>
  <p:notesSz cx="14630400" cy="8229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80D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0355" y="1589913"/>
            <a:ext cx="8949689" cy="548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3620" y="2395727"/>
            <a:ext cx="7909559" cy="4244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" y="1438655"/>
              <a:ext cx="5337048" cy="5372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59397" y="1716404"/>
            <a:ext cx="6279515" cy="19443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7709"/>
              </a:lnSpc>
            </a:pPr>
            <a:r>
              <a:rPr dirty="0" sz="6150" spc="5"/>
              <a:t>Phishing</a:t>
            </a:r>
            <a:r>
              <a:rPr dirty="0" sz="6150" spc="-380"/>
              <a:t> </a:t>
            </a:r>
            <a:r>
              <a:rPr dirty="0" sz="6150" spc="-560"/>
              <a:t>A</a:t>
            </a:r>
            <a:r>
              <a:rPr dirty="0" sz="6150" spc="5"/>
              <a:t>wareness  </a:t>
            </a:r>
            <a:r>
              <a:rPr dirty="0" sz="6150" spc="-20"/>
              <a:t>Training</a:t>
            </a:r>
            <a:endParaRPr sz="615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7355" y="6112764"/>
            <a:ext cx="370331" cy="3703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359397" y="4016197"/>
            <a:ext cx="7321550" cy="24955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55880">
              <a:lnSpc>
                <a:spcPct val="137300"/>
              </a:lnSpc>
              <a:spcBef>
                <a:spcPts val="110"/>
              </a:spcBef>
            </a:pP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Phishing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is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a </a:t>
            </a:r>
            <a:r>
              <a:rPr dirty="0" sz="1750" spc="20">
                <a:solidFill>
                  <a:srgbClr val="EBEBEE"/>
                </a:solidFill>
                <a:latin typeface="Times New Roman"/>
                <a:cs typeface="Times New Roman"/>
              </a:rPr>
              <a:t>type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of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cybercrime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where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attackers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use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fraudulent emails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or </a:t>
            </a:r>
            <a:r>
              <a:rPr dirty="0" sz="1750" spc="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messages </a:t>
            </a:r>
            <a:r>
              <a:rPr dirty="0" sz="1750" spc="5">
                <a:solidFill>
                  <a:srgbClr val="EBEBEE"/>
                </a:solidFill>
                <a:latin typeface="Times New Roman"/>
                <a:cs typeface="Times New Roman"/>
              </a:rPr>
              <a:t>to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trick victims into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revealing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sensitive information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or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downloading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 malware.</a:t>
            </a:r>
            <a:r>
              <a:rPr dirty="0" sz="1750" spc="-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This</a:t>
            </a:r>
            <a:r>
              <a:rPr dirty="0" sz="175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training</a:t>
            </a:r>
            <a:r>
              <a:rPr dirty="0" sz="175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module</a:t>
            </a:r>
            <a:r>
              <a:rPr dirty="0" sz="1750" spc="-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will</a:t>
            </a:r>
            <a:r>
              <a:rPr dirty="0" sz="1750" spc="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provide</a:t>
            </a:r>
            <a:r>
              <a:rPr dirty="0" sz="1750" spc="-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20">
                <a:solidFill>
                  <a:srgbClr val="EBEBEE"/>
                </a:solidFill>
                <a:latin typeface="Times New Roman"/>
                <a:cs typeface="Times New Roman"/>
              </a:rPr>
              <a:t>you</a:t>
            </a:r>
            <a:r>
              <a:rPr dirty="0" sz="175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with</a:t>
            </a:r>
            <a:r>
              <a:rPr dirty="0" sz="175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the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 knowledge</a:t>
            </a:r>
            <a:r>
              <a:rPr dirty="0" sz="1750" spc="-3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and</a:t>
            </a:r>
            <a:r>
              <a:rPr dirty="0" sz="175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tools</a:t>
            </a:r>
            <a:r>
              <a:rPr dirty="0" sz="175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to </a:t>
            </a:r>
            <a:r>
              <a:rPr dirty="0" sz="1750" spc="-4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EBEBEE"/>
                </a:solidFill>
                <a:latin typeface="Times New Roman"/>
                <a:cs typeface="Times New Roman"/>
              </a:rPr>
              <a:t>identify</a:t>
            </a:r>
            <a:r>
              <a:rPr dirty="0" sz="180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EBEBEE"/>
                </a:solidFill>
                <a:latin typeface="Times New Roman"/>
                <a:cs typeface="Times New Roman"/>
              </a:rPr>
              <a:t>and</a:t>
            </a:r>
            <a:r>
              <a:rPr dirty="0" sz="1800" spc="-4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EBEBEE"/>
                </a:solidFill>
                <a:latin typeface="Times New Roman"/>
                <a:cs typeface="Times New Roman"/>
              </a:rPr>
              <a:t>protect</a:t>
            </a:r>
            <a:r>
              <a:rPr dirty="0" sz="1800" spc="-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EBEBEE"/>
                </a:solidFill>
                <a:latin typeface="Times New Roman"/>
                <a:cs typeface="Times New Roman"/>
              </a:rPr>
              <a:t>against</a:t>
            </a:r>
            <a:r>
              <a:rPr dirty="0" sz="1800" spc="-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EBEBEE"/>
                </a:solidFill>
                <a:latin typeface="Times New Roman"/>
                <a:cs typeface="Times New Roman"/>
              </a:rPr>
              <a:t>phishing</a:t>
            </a:r>
            <a:r>
              <a:rPr dirty="0" sz="1800" spc="-3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EBEBEE"/>
                </a:solidFill>
                <a:latin typeface="Times New Roman"/>
                <a:cs typeface="Times New Roman"/>
              </a:rPr>
              <a:t>attempts.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553085">
              <a:lnSpc>
                <a:spcPct val="100000"/>
              </a:lnSpc>
            </a:pPr>
            <a:r>
              <a:rPr dirty="0" sz="2200" spc="35" b="1">
                <a:solidFill>
                  <a:srgbClr val="EBEBEE"/>
                </a:solidFill>
                <a:latin typeface="Calibri"/>
                <a:cs typeface="Calibri"/>
              </a:rPr>
              <a:t>Garv</a:t>
            </a:r>
            <a:r>
              <a:rPr dirty="0" sz="2200" spc="-25" b="1">
                <a:solidFill>
                  <a:srgbClr val="EBEBEE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EBEBEE"/>
                </a:solidFill>
                <a:latin typeface="Calibri"/>
                <a:cs typeface="Calibri"/>
              </a:rPr>
              <a:t>Pankaj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7463" y="2270760"/>
              <a:ext cx="4919472" cy="3688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2744" y="1097736"/>
            <a:ext cx="4152265" cy="70612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450" spc="5"/>
              <a:t>What</a:t>
            </a:r>
            <a:r>
              <a:rPr dirty="0" sz="4450" spc="-45"/>
              <a:t> </a:t>
            </a:r>
            <a:r>
              <a:rPr dirty="0" sz="4450" spc="5"/>
              <a:t>is</a:t>
            </a:r>
            <a:r>
              <a:rPr dirty="0" sz="4450" spc="-35"/>
              <a:t> </a:t>
            </a:r>
            <a:r>
              <a:rPr dirty="0" sz="4450" spc="5"/>
              <a:t>Phishing?</a:t>
            </a:r>
            <a:endParaRPr sz="4450"/>
          </a:p>
        </p:txBody>
      </p:sp>
      <p:grpSp>
        <p:nvGrpSpPr>
          <p:cNvPr id="6" name="object 6"/>
          <p:cNvGrpSpPr/>
          <p:nvPr/>
        </p:nvGrpSpPr>
        <p:grpSpPr>
          <a:xfrm>
            <a:off x="790955" y="2398776"/>
            <a:ext cx="518159" cy="518159"/>
            <a:chOff x="790955" y="2398776"/>
            <a:chExt cx="518159" cy="518159"/>
          </a:xfrm>
        </p:grpSpPr>
        <p:sp>
          <p:nvSpPr>
            <p:cNvPr id="7" name="object 7"/>
            <p:cNvSpPr/>
            <p:nvPr/>
          </p:nvSpPr>
          <p:spPr>
            <a:xfrm>
              <a:off x="794765" y="240258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08419" y="0"/>
                  </a:moveTo>
                  <a:lnTo>
                    <a:pt x="102120" y="0"/>
                  </a:lnTo>
                  <a:lnTo>
                    <a:pt x="62370" y="8024"/>
                  </a:lnTo>
                  <a:lnTo>
                    <a:pt x="29910" y="29908"/>
                  </a:lnTo>
                  <a:lnTo>
                    <a:pt x="8025" y="62364"/>
                  </a:lnTo>
                  <a:lnTo>
                    <a:pt x="0" y="102108"/>
                  </a:lnTo>
                  <a:lnTo>
                    <a:pt x="0" y="408431"/>
                  </a:lnTo>
                  <a:lnTo>
                    <a:pt x="8025" y="448175"/>
                  </a:lnTo>
                  <a:lnTo>
                    <a:pt x="29910" y="480631"/>
                  </a:lnTo>
                  <a:lnTo>
                    <a:pt x="62370" y="502515"/>
                  </a:lnTo>
                  <a:lnTo>
                    <a:pt x="102120" y="510539"/>
                  </a:lnTo>
                  <a:lnTo>
                    <a:pt x="408419" y="510539"/>
                  </a:lnTo>
                  <a:lnTo>
                    <a:pt x="448169" y="502515"/>
                  </a:lnTo>
                  <a:lnTo>
                    <a:pt x="480629" y="480631"/>
                  </a:lnTo>
                  <a:lnTo>
                    <a:pt x="502514" y="448175"/>
                  </a:lnTo>
                  <a:lnTo>
                    <a:pt x="510540" y="408431"/>
                  </a:lnTo>
                  <a:lnTo>
                    <a:pt x="510540" y="102108"/>
                  </a:lnTo>
                  <a:lnTo>
                    <a:pt x="502514" y="62364"/>
                  </a:lnTo>
                  <a:lnTo>
                    <a:pt x="480629" y="29908"/>
                  </a:lnTo>
                  <a:lnTo>
                    <a:pt x="448169" y="8024"/>
                  </a:lnTo>
                  <a:lnTo>
                    <a:pt x="408419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4765" y="240258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102108"/>
                  </a:moveTo>
                  <a:lnTo>
                    <a:pt x="8025" y="62364"/>
                  </a:lnTo>
                  <a:lnTo>
                    <a:pt x="29910" y="29908"/>
                  </a:lnTo>
                  <a:lnTo>
                    <a:pt x="62370" y="8024"/>
                  </a:lnTo>
                  <a:lnTo>
                    <a:pt x="102120" y="0"/>
                  </a:lnTo>
                  <a:lnTo>
                    <a:pt x="408419" y="0"/>
                  </a:lnTo>
                  <a:lnTo>
                    <a:pt x="448169" y="8024"/>
                  </a:lnTo>
                  <a:lnTo>
                    <a:pt x="480629" y="29908"/>
                  </a:lnTo>
                  <a:lnTo>
                    <a:pt x="502514" y="62364"/>
                  </a:lnTo>
                  <a:lnTo>
                    <a:pt x="510540" y="102108"/>
                  </a:lnTo>
                  <a:lnTo>
                    <a:pt x="510540" y="408431"/>
                  </a:lnTo>
                  <a:lnTo>
                    <a:pt x="502514" y="448175"/>
                  </a:lnTo>
                  <a:lnTo>
                    <a:pt x="480629" y="480631"/>
                  </a:lnTo>
                  <a:lnTo>
                    <a:pt x="448169" y="502515"/>
                  </a:lnTo>
                  <a:lnTo>
                    <a:pt x="408419" y="510539"/>
                  </a:lnTo>
                  <a:lnTo>
                    <a:pt x="102120" y="510539"/>
                  </a:lnTo>
                  <a:lnTo>
                    <a:pt x="62370" y="502515"/>
                  </a:lnTo>
                  <a:lnTo>
                    <a:pt x="29910" y="480631"/>
                  </a:lnTo>
                  <a:lnTo>
                    <a:pt x="8025" y="448175"/>
                  </a:lnTo>
                  <a:lnTo>
                    <a:pt x="0" y="408431"/>
                  </a:lnTo>
                  <a:lnTo>
                    <a:pt x="0" y="102108"/>
                  </a:lnTo>
                  <a:close/>
                </a:path>
              </a:pathLst>
            </a:custGeom>
            <a:ln w="7620">
              <a:solidFill>
                <a:srgbClr val="4149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51077" y="2444623"/>
            <a:ext cx="19558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10">
                <a:solidFill>
                  <a:srgbClr val="EBEBEE"/>
                </a:solidFill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9725" y="2418664"/>
            <a:ext cx="2562860" cy="2697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00" spc="15">
                <a:solidFill>
                  <a:srgbClr val="EBEBEE"/>
                </a:solidFill>
                <a:latin typeface="Times New Roman"/>
                <a:cs typeface="Times New Roman"/>
              </a:rPr>
              <a:t>Deceptive</a:t>
            </a:r>
            <a:r>
              <a:rPr dirty="0" sz="2200" spc="-8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EBEBEE"/>
                </a:solidFill>
                <a:latin typeface="Times New Roman"/>
                <a:cs typeface="Times New Roman"/>
              </a:rPr>
              <a:t>Tactics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38200"/>
              </a:lnSpc>
              <a:spcBef>
                <a:spcPts val="940"/>
              </a:spcBef>
            </a:pP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Phishing scams use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social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 engineering techniques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to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manipulate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people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into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disclosing</a:t>
            </a:r>
            <a:r>
              <a:rPr dirty="0" sz="1750" spc="-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login</a:t>
            </a:r>
            <a:r>
              <a:rPr dirty="0" sz="1750" spc="-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credentials, </a:t>
            </a:r>
            <a:r>
              <a:rPr dirty="0" sz="1750" spc="-4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financial information,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or </a:t>
            </a:r>
            <a:r>
              <a:rPr dirty="0" sz="1750" spc="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downloading</a:t>
            </a:r>
            <a:r>
              <a:rPr dirty="0" sz="1750" spc="-4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malware.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81728" y="2398776"/>
            <a:ext cx="518159" cy="518159"/>
            <a:chOff x="4681728" y="2398776"/>
            <a:chExt cx="518159" cy="518159"/>
          </a:xfrm>
        </p:grpSpPr>
        <p:sp>
          <p:nvSpPr>
            <p:cNvPr id="12" name="object 12"/>
            <p:cNvSpPr/>
            <p:nvPr/>
          </p:nvSpPr>
          <p:spPr>
            <a:xfrm>
              <a:off x="4685538" y="240258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408432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8"/>
                  </a:lnTo>
                  <a:lnTo>
                    <a:pt x="0" y="408431"/>
                  </a:lnTo>
                  <a:lnTo>
                    <a:pt x="8024" y="448175"/>
                  </a:lnTo>
                  <a:lnTo>
                    <a:pt x="29908" y="480631"/>
                  </a:lnTo>
                  <a:lnTo>
                    <a:pt x="62364" y="502515"/>
                  </a:lnTo>
                  <a:lnTo>
                    <a:pt x="102108" y="510539"/>
                  </a:lnTo>
                  <a:lnTo>
                    <a:pt x="408432" y="510539"/>
                  </a:lnTo>
                  <a:lnTo>
                    <a:pt x="448175" y="502515"/>
                  </a:lnTo>
                  <a:lnTo>
                    <a:pt x="480631" y="480631"/>
                  </a:lnTo>
                  <a:lnTo>
                    <a:pt x="502515" y="448175"/>
                  </a:lnTo>
                  <a:lnTo>
                    <a:pt x="510539" y="408431"/>
                  </a:lnTo>
                  <a:lnTo>
                    <a:pt x="510539" y="102108"/>
                  </a:lnTo>
                  <a:lnTo>
                    <a:pt x="502515" y="62364"/>
                  </a:lnTo>
                  <a:lnTo>
                    <a:pt x="480631" y="29908"/>
                  </a:lnTo>
                  <a:lnTo>
                    <a:pt x="448175" y="8024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85538" y="240258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102108"/>
                  </a:move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8" y="0"/>
                  </a:lnTo>
                  <a:lnTo>
                    <a:pt x="408432" y="0"/>
                  </a:lnTo>
                  <a:lnTo>
                    <a:pt x="448175" y="8024"/>
                  </a:lnTo>
                  <a:lnTo>
                    <a:pt x="480631" y="29908"/>
                  </a:lnTo>
                  <a:lnTo>
                    <a:pt x="502515" y="62364"/>
                  </a:lnTo>
                  <a:lnTo>
                    <a:pt x="510539" y="102108"/>
                  </a:lnTo>
                  <a:lnTo>
                    <a:pt x="510539" y="408431"/>
                  </a:lnTo>
                  <a:lnTo>
                    <a:pt x="502515" y="448175"/>
                  </a:lnTo>
                  <a:lnTo>
                    <a:pt x="480631" y="480631"/>
                  </a:lnTo>
                  <a:lnTo>
                    <a:pt x="448175" y="502515"/>
                  </a:lnTo>
                  <a:lnTo>
                    <a:pt x="408432" y="510539"/>
                  </a:lnTo>
                  <a:lnTo>
                    <a:pt x="102108" y="510539"/>
                  </a:lnTo>
                  <a:lnTo>
                    <a:pt x="62364" y="502515"/>
                  </a:lnTo>
                  <a:lnTo>
                    <a:pt x="29908" y="480631"/>
                  </a:lnTo>
                  <a:lnTo>
                    <a:pt x="8024" y="448175"/>
                  </a:lnTo>
                  <a:lnTo>
                    <a:pt x="0" y="408431"/>
                  </a:lnTo>
                  <a:lnTo>
                    <a:pt x="0" y="102108"/>
                  </a:lnTo>
                  <a:close/>
                </a:path>
              </a:pathLst>
            </a:custGeom>
            <a:ln w="7620">
              <a:solidFill>
                <a:srgbClr val="4149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844034" y="2444623"/>
            <a:ext cx="19558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10">
                <a:solidFill>
                  <a:srgbClr val="EBEBEE"/>
                </a:solidFill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1766" y="2418664"/>
            <a:ext cx="2500630" cy="2328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00" spc="10">
                <a:solidFill>
                  <a:srgbClr val="EBEBEE"/>
                </a:solidFill>
                <a:latin typeface="Times New Roman"/>
                <a:cs typeface="Times New Roman"/>
              </a:rPr>
              <a:t>Impersonation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38200"/>
              </a:lnSpc>
              <a:spcBef>
                <a:spcPts val="940"/>
              </a:spcBef>
            </a:pP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Phishers often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impersonate </a:t>
            </a:r>
            <a:r>
              <a:rPr dirty="0" sz="1750" spc="-4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trusted organizations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or </a:t>
            </a:r>
            <a:r>
              <a:rPr dirty="0" sz="1750" spc="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individuals to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make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their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 messages</a:t>
            </a:r>
            <a:r>
              <a:rPr dirty="0" sz="175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appear</a:t>
            </a:r>
            <a:r>
              <a:rPr dirty="0" sz="1750" spc="-4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5">
                <a:solidFill>
                  <a:srgbClr val="EBEBEE"/>
                </a:solidFill>
                <a:latin typeface="Times New Roman"/>
                <a:cs typeface="Times New Roman"/>
              </a:rPr>
              <a:t>legitimate </a:t>
            </a:r>
            <a:r>
              <a:rPr dirty="0" sz="1750" spc="-4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and</a:t>
            </a:r>
            <a:r>
              <a:rPr dirty="0" sz="1750" spc="-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gain</a:t>
            </a:r>
            <a:r>
              <a:rPr dirty="0" sz="1750" spc="-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the</a:t>
            </a:r>
            <a:r>
              <a:rPr dirty="0" sz="1750" spc="-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victim's</a:t>
            </a:r>
            <a:r>
              <a:rPr dirty="0" sz="1750" spc="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trust.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0955" y="5911596"/>
            <a:ext cx="518159" cy="518159"/>
            <a:chOff x="790955" y="5911596"/>
            <a:chExt cx="518159" cy="518159"/>
          </a:xfrm>
        </p:grpSpPr>
        <p:sp>
          <p:nvSpPr>
            <p:cNvPr id="17" name="object 17"/>
            <p:cNvSpPr/>
            <p:nvPr/>
          </p:nvSpPr>
          <p:spPr>
            <a:xfrm>
              <a:off x="794765" y="591540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08419" y="0"/>
                  </a:moveTo>
                  <a:lnTo>
                    <a:pt x="102120" y="0"/>
                  </a:lnTo>
                  <a:lnTo>
                    <a:pt x="62370" y="8024"/>
                  </a:lnTo>
                  <a:lnTo>
                    <a:pt x="29910" y="29908"/>
                  </a:lnTo>
                  <a:lnTo>
                    <a:pt x="8025" y="62364"/>
                  </a:lnTo>
                  <a:lnTo>
                    <a:pt x="0" y="102108"/>
                  </a:lnTo>
                  <a:lnTo>
                    <a:pt x="0" y="408432"/>
                  </a:lnTo>
                  <a:lnTo>
                    <a:pt x="8025" y="448175"/>
                  </a:lnTo>
                  <a:lnTo>
                    <a:pt x="29910" y="480631"/>
                  </a:lnTo>
                  <a:lnTo>
                    <a:pt x="62370" y="502515"/>
                  </a:lnTo>
                  <a:lnTo>
                    <a:pt x="102120" y="510540"/>
                  </a:lnTo>
                  <a:lnTo>
                    <a:pt x="408419" y="510540"/>
                  </a:lnTo>
                  <a:lnTo>
                    <a:pt x="448169" y="502515"/>
                  </a:lnTo>
                  <a:lnTo>
                    <a:pt x="480629" y="480631"/>
                  </a:lnTo>
                  <a:lnTo>
                    <a:pt x="502514" y="448175"/>
                  </a:lnTo>
                  <a:lnTo>
                    <a:pt x="510540" y="408432"/>
                  </a:lnTo>
                  <a:lnTo>
                    <a:pt x="510540" y="102108"/>
                  </a:lnTo>
                  <a:lnTo>
                    <a:pt x="502514" y="62364"/>
                  </a:lnTo>
                  <a:lnTo>
                    <a:pt x="480629" y="29908"/>
                  </a:lnTo>
                  <a:lnTo>
                    <a:pt x="448169" y="8024"/>
                  </a:lnTo>
                  <a:lnTo>
                    <a:pt x="408419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94765" y="591540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102108"/>
                  </a:moveTo>
                  <a:lnTo>
                    <a:pt x="8025" y="62364"/>
                  </a:lnTo>
                  <a:lnTo>
                    <a:pt x="29910" y="29908"/>
                  </a:lnTo>
                  <a:lnTo>
                    <a:pt x="62370" y="8024"/>
                  </a:lnTo>
                  <a:lnTo>
                    <a:pt x="102120" y="0"/>
                  </a:lnTo>
                  <a:lnTo>
                    <a:pt x="408419" y="0"/>
                  </a:lnTo>
                  <a:lnTo>
                    <a:pt x="448169" y="8024"/>
                  </a:lnTo>
                  <a:lnTo>
                    <a:pt x="480629" y="29908"/>
                  </a:lnTo>
                  <a:lnTo>
                    <a:pt x="502514" y="62364"/>
                  </a:lnTo>
                  <a:lnTo>
                    <a:pt x="510540" y="102108"/>
                  </a:lnTo>
                  <a:lnTo>
                    <a:pt x="510540" y="408432"/>
                  </a:lnTo>
                  <a:lnTo>
                    <a:pt x="502514" y="448175"/>
                  </a:lnTo>
                  <a:lnTo>
                    <a:pt x="480629" y="480631"/>
                  </a:lnTo>
                  <a:lnTo>
                    <a:pt x="448169" y="502515"/>
                  </a:lnTo>
                  <a:lnTo>
                    <a:pt x="408419" y="510540"/>
                  </a:lnTo>
                  <a:lnTo>
                    <a:pt x="102120" y="510540"/>
                  </a:lnTo>
                  <a:lnTo>
                    <a:pt x="62370" y="502515"/>
                  </a:lnTo>
                  <a:lnTo>
                    <a:pt x="29910" y="480631"/>
                  </a:lnTo>
                  <a:lnTo>
                    <a:pt x="8025" y="448175"/>
                  </a:lnTo>
                  <a:lnTo>
                    <a:pt x="0" y="408432"/>
                  </a:lnTo>
                  <a:lnTo>
                    <a:pt x="0" y="102108"/>
                  </a:lnTo>
                  <a:close/>
                </a:path>
              </a:pathLst>
            </a:custGeom>
            <a:ln w="7620">
              <a:solidFill>
                <a:srgbClr val="4149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51687" y="5958077"/>
            <a:ext cx="19558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10">
                <a:solidFill>
                  <a:srgbClr val="EBEBEE"/>
                </a:solidFill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9725" y="5932423"/>
            <a:ext cx="6645909" cy="12230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 spc="5">
                <a:solidFill>
                  <a:srgbClr val="EBEBEE"/>
                </a:solidFill>
                <a:latin typeface="Times New Roman"/>
                <a:cs typeface="Times New Roman"/>
              </a:rPr>
              <a:t>Widespread</a:t>
            </a:r>
            <a:r>
              <a:rPr dirty="0" sz="2200" spc="-7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2200" spc="10">
                <a:solidFill>
                  <a:srgbClr val="EBEBEE"/>
                </a:solidFill>
                <a:latin typeface="Times New Roman"/>
                <a:cs typeface="Times New Roman"/>
              </a:rPr>
              <a:t>Threat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dirty="0" sz="1800" spc="-5">
                <a:solidFill>
                  <a:srgbClr val="EBEBEE"/>
                </a:solidFill>
                <a:latin typeface="Times New Roman"/>
                <a:cs typeface="Times New Roman"/>
              </a:rPr>
              <a:t>Phishing</a:t>
            </a:r>
            <a:r>
              <a:rPr dirty="0" sz="1800" spc="-3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EBEBEE"/>
                </a:solidFill>
                <a:latin typeface="Times New Roman"/>
                <a:cs typeface="Times New Roman"/>
              </a:rPr>
              <a:t>attacks</a:t>
            </a:r>
            <a:r>
              <a:rPr dirty="0" sz="18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EBEBEE"/>
                </a:solidFill>
                <a:latin typeface="Times New Roman"/>
                <a:cs typeface="Times New Roman"/>
              </a:rPr>
              <a:t>are</a:t>
            </a:r>
            <a:r>
              <a:rPr dirty="0" sz="18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EBEBEE"/>
                </a:solidFill>
                <a:latin typeface="Times New Roman"/>
                <a:cs typeface="Times New Roman"/>
              </a:rPr>
              <a:t>a </a:t>
            </a:r>
            <a:r>
              <a:rPr dirty="0" sz="1800" spc="-15">
                <a:solidFill>
                  <a:srgbClr val="EBEBEE"/>
                </a:solidFill>
                <a:latin typeface="Times New Roman"/>
                <a:cs typeface="Times New Roman"/>
              </a:rPr>
              <a:t>common</a:t>
            </a:r>
            <a:r>
              <a:rPr dirty="0" sz="1800" spc="-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EBEBEE"/>
                </a:solidFill>
                <a:latin typeface="Times New Roman"/>
                <a:cs typeface="Times New Roman"/>
              </a:rPr>
              <a:t>and</a:t>
            </a:r>
            <a:r>
              <a:rPr dirty="0" sz="1800" spc="-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EBEBEE"/>
                </a:solidFill>
                <a:latin typeface="Times New Roman"/>
                <a:cs typeface="Times New Roman"/>
              </a:rPr>
              <a:t>growing </a:t>
            </a:r>
            <a:r>
              <a:rPr dirty="0" sz="1800" spc="-10">
                <a:solidFill>
                  <a:srgbClr val="EBEBEE"/>
                </a:solidFill>
                <a:latin typeface="Times New Roman"/>
                <a:cs typeface="Times New Roman"/>
              </a:rPr>
              <a:t>threat,</a:t>
            </a:r>
            <a:r>
              <a:rPr dirty="0" sz="1800" spc="-3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EBEBEE"/>
                </a:solidFill>
                <a:latin typeface="Times New Roman"/>
                <a:cs typeface="Times New Roman"/>
              </a:rPr>
              <a:t>affecting</a:t>
            </a:r>
            <a:r>
              <a:rPr dirty="0" sz="1800" spc="-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EBEBEE"/>
                </a:solidFill>
                <a:latin typeface="Times New Roman"/>
                <a:cs typeface="Times New Roman"/>
              </a:rPr>
              <a:t>individuals,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businesses,</a:t>
            </a:r>
            <a:r>
              <a:rPr dirty="0" sz="1750" spc="-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and</a:t>
            </a:r>
            <a:r>
              <a:rPr dirty="0" sz="1750" spc="-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institutions</a:t>
            </a:r>
            <a:r>
              <a:rPr dirty="0" sz="175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worldwide.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744" y="2358643"/>
            <a:ext cx="5991860" cy="70612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450" spc="5"/>
              <a:t>Common</a:t>
            </a:r>
            <a:r>
              <a:rPr dirty="0" sz="4450" spc="-25"/>
              <a:t> </a:t>
            </a:r>
            <a:r>
              <a:rPr dirty="0" sz="4450" spc="5"/>
              <a:t>Phishing</a:t>
            </a:r>
            <a:r>
              <a:rPr dirty="0" sz="4450" spc="-90"/>
              <a:t> </a:t>
            </a:r>
            <a:r>
              <a:rPr dirty="0" sz="4450" spc="-45"/>
              <a:t>Tactics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872744" y="3651250"/>
            <a:ext cx="1901825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 spc="5">
                <a:solidFill>
                  <a:srgbClr val="FFFFFF"/>
                </a:solidFill>
                <a:latin typeface="Times New Roman"/>
                <a:cs typeface="Times New Roman"/>
              </a:rPr>
              <a:t>Urgent</a:t>
            </a:r>
            <a:r>
              <a:rPr dirty="0" sz="22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Times New Roman"/>
                <a:cs typeface="Times New Roman"/>
              </a:rPr>
              <a:t>Requests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744" y="4201743"/>
            <a:ext cx="3399154" cy="1132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90"/>
              </a:spcBef>
            </a:pP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Phishers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create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a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sense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of </a:t>
            </a:r>
            <a:r>
              <a:rPr dirty="0" sz="1750" spc="-5">
                <a:solidFill>
                  <a:srgbClr val="EBEBEE"/>
                </a:solidFill>
                <a:latin typeface="Times New Roman"/>
                <a:cs typeface="Times New Roman"/>
              </a:rPr>
              <a:t>urgency, </a:t>
            </a:r>
            <a:r>
              <a:rPr dirty="0" sz="175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claiming there's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an issue with your </a:t>
            </a:r>
            <a:r>
              <a:rPr dirty="0" sz="1750" spc="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account</a:t>
            </a:r>
            <a:r>
              <a:rPr dirty="0" sz="1750" spc="-3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or</a:t>
            </a:r>
            <a:r>
              <a:rPr dirty="0" sz="175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a</a:t>
            </a:r>
            <a:r>
              <a:rPr dirty="0" sz="1750" spc="-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need</a:t>
            </a:r>
            <a:r>
              <a:rPr dirty="0" sz="1750" spc="-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to</a:t>
            </a:r>
            <a:r>
              <a:rPr dirty="0" sz="175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act</a:t>
            </a:r>
            <a:r>
              <a:rPr dirty="0" sz="1750" spc="-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5">
                <a:solidFill>
                  <a:srgbClr val="EBEBEE"/>
                </a:solidFill>
                <a:latin typeface="Times New Roman"/>
                <a:cs typeface="Times New Roman"/>
              </a:rPr>
              <a:t>immediately.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2104" y="3651250"/>
            <a:ext cx="1362075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 spc="15">
                <a:solidFill>
                  <a:srgbClr val="FFFFFF"/>
                </a:solidFill>
                <a:latin typeface="Times New Roman"/>
                <a:cs typeface="Times New Roman"/>
              </a:rPr>
              <a:t>Fake</a:t>
            </a:r>
            <a:r>
              <a:rPr dirty="0" sz="22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Offers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2104" y="4201743"/>
            <a:ext cx="3778885" cy="1132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38300"/>
              </a:lnSpc>
              <a:spcBef>
                <a:spcPts val="90"/>
              </a:spcBef>
            </a:pP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Scammers</a:t>
            </a:r>
            <a:r>
              <a:rPr dirty="0" sz="175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5">
                <a:solidFill>
                  <a:srgbClr val="EBEBEE"/>
                </a:solidFill>
                <a:latin typeface="Times New Roman"/>
                <a:cs typeface="Times New Roman"/>
              </a:rPr>
              <a:t>offer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fake</a:t>
            </a:r>
            <a:r>
              <a:rPr dirty="0" sz="1750" spc="-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prizes,</a:t>
            </a:r>
            <a:r>
              <a:rPr dirty="0" sz="175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discounts,</a:t>
            </a:r>
            <a:r>
              <a:rPr dirty="0" sz="1750" spc="-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or </a:t>
            </a:r>
            <a:r>
              <a:rPr dirty="0" sz="1750" spc="-4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special deals </a:t>
            </a:r>
            <a:r>
              <a:rPr dirty="0" sz="1750" spc="5">
                <a:solidFill>
                  <a:srgbClr val="EBEBEE"/>
                </a:solidFill>
                <a:latin typeface="Times New Roman"/>
                <a:cs typeface="Times New Roman"/>
              </a:rPr>
              <a:t>to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entice victims to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provide </a:t>
            </a:r>
            <a:r>
              <a:rPr dirty="0" sz="1750" spc="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personal</a:t>
            </a:r>
            <a:r>
              <a:rPr dirty="0" sz="1750" spc="-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information.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51846" y="3651250"/>
            <a:ext cx="1878330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 spc="10">
                <a:solidFill>
                  <a:srgbClr val="FFFFFF"/>
                </a:solidFill>
                <a:latin typeface="Times New Roman"/>
                <a:cs typeface="Times New Roman"/>
              </a:rPr>
              <a:t>Malicious</a:t>
            </a: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Times New Roman"/>
                <a:cs typeface="Times New Roman"/>
              </a:rPr>
              <a:t>Links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51846" y="4201743"/>
            <a:ext cx="3752850" cy="1132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90"/>
              </a:spcBef>
            </a:pP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Phishing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emails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often contain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links that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lead to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fake websites designed </a:t>
            </a:r>
            <a:r>
              <a:rPr dirty="0" sz="1750" spc="5">
                <a:solidFill>
                  <a:srgbClr val="EBEBEE"/>
                </a:solidFill>
                <a:latin typeface="Times New Roman"/>
                <a:cs typeface="Times New Roman"/>
              </a:rPr>
              <a:t>to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steal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 your</a:t>
            </a:r>
            <a:r>
              <a:rPr dirty="0" sz="1750" spc="-3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login</a:t>
            </a:r>
            <a:r>
              <a:rPr dirty="0" sz="175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credentials</a:t>
            </a:r>
            <a:r>
              <a:rPr dirty="0" sz="175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or</a:t>
            </a:r>
            <a:r>
              <a:rPr dirty="0" sz="175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EBEBEE"/>
                </a:solidFill>
                <a:latin typeface="Times New Roman"/>
                <a:cs typeface="Times New Roman"/>
              </a:rPr>
              <a:t>install</a:t>
            </a:r>
            <a:r>
              <a:rPr dirty="0" sz="1750" spc="15">
                <a:solidFill>
                  <a:srgbClr val="EBEBEE"/>
                </a:solidFill>
                <a:latin typeface="Times New Roman"/>
                <a:cs typeface="Times New Roman"/>
              </a:rPr>
              <a:t> malware.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6929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2815" y="3285871"/>
            <a:ext cx="6519545" cy="6711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200" spc="15"/>
              <a:t>Identifying</a:t>
            </a:r>
            <a:r>
              <a:rPr dirty="0" sz="4200" spc="-35"/>
              <a:t> </a:t>
            </a:r>
            <a:r>
              <a:rPr dirty="0" sz="4200" spc="15"/>
              <a:t>Phishing</a:t>
            </a:r>
            <a:r>
              <a:rPr dirty="0" sz="4200" spc="-225"/>
              <a:t> </a:t>
            </a:r>
            <a:r>
              <a:rPr dirty="0" sz="4200" spc="15"/>
              <a:t>Attempts</a:t>
            </a:r>
            <a:endParaRPr sz="4200"/>
          </a:p>
        </p:txBody>
      </p:sp>
      <p:grpSp>
        <p:nvGrpSpPr>
          <p:cNvPr id="4" name="object 4"/>
          <p:cNvGrpSpPr/>
          <p:nvPr/>
        </p:nvGrpSpPr>
        <p:grpSpPr>
          <a:xfrm>
            <a:off x="751331" y="4521708"/>
            <a:ext cx="492759" cy="492759"/>
            <a:chOff x="751331" y="4521708"/>
            <a:chExt cx="492759" cy="492759"/>
          </a:xfrm>
        </p:grpSpPr>
        <p:sp>
          <p:nvSpPr>
            <p:cNvPr id="5" name="object 5"/>
            <p:cNvSpPr/>
            <p:nvPr/>
          </p:nvSpPr>
          <p:spPr>
            <a:xfrm>
              <a:off x="755141" y="4525518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39">
                  <a:moveTo>
                    <a:pt x="387692" y="0"/>
                  </a:moveTo>
                  <a:lnTo>
                    <a:pt x="96939" y="0"/>
                  </a:lnTo>
                  <a:lnTo>
                    <a:pt x="59203" y="7621"/>
                  </a:lnTo>
                  <a:lnTo>
                    <a:pt x="28390" y="28400"/>
                  </a:lnTo>
                  <a:lnTo>
                    <a:pt x="7617" y="59203"/>
                  </a:lnTo>
                  <a:lnTo>
                    <a:pt x="0" y="96901"/>
                  </a:lnTo>
                  <a:lnTo>
                    <a:pt x="0" y="387731"/>
                  </a:lnTo>
                  <a:lnTo>
                    <a:pt x="7617" y="425428"/>
                  </a:lnTo>
                  <a:lnTo>
                    <a:pt x="28390" y="456231"/>
                  </a:lnTo>
                  <a:lnTo>
                    <a:pt x="59203" y="477010"/>
                  </a:lnTo>
                  <a:lnTo>
                    <a:pt x="96939" y="484632"/>
                  </a:lnTo>
                  <a:lnTo>
                    <a:pt x="387692" y="484632"/>
                  </a:lnTo>
                  <a:lnTo>
                    <a:pt x="425428" y="477010"/>
                  </a:lnTo>
                  <a:lnTo>
                    <a:pt x="456241" y="456231"/>
                  </a:lnTo>
                  <a:lnTo>
                    <a:pt x="477014" y="425428"/>
                  </a:lnTo>
                  <a:lnTo>
                    <a:pt x="484632" y="387731"/>
                  </a:lnTo>
                  <a:lnTo>
                    <a:pt x="484632" y="96901"/>
                  </a:lnTo>
                  <a:lnTo>
                    <a:pt x="477014" y="59203"/>
                  </a:lnTo>
                  <a:lnTo>
                    <a:pt x="456241" y="28400"/>
                  </a:lnTo>
                  <a:lnTo>
                    <a:pt x="425428" y="7621"/>
                  </a:lnTo>
                  <a:lnTo>
                    <a:pt x="387692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5141" y="4525518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39">
                  <a:moveTo>
                    <a:pt x="0" y="96901"/>
                  </a:moveTo>
                  <a:lnTo>
                    <a:pt x="7617" y="59203"/>
                  </a:lnTo>
                  <a:lnTo>
                    <a:pt x="28390" y="28400"/>
                  </a:lnTo>
                  <a:lnTo>
                    <a:pt x="59203" y="7621"/>
                  </a:lnTo>
                  <a:lnTo>
                    <a:pt x="96939" y="0"/>
                  </a:lnTo>
                  <a:lnTo>
                    <a:pt x="387692" y="0"/>
                  </a:lnTo>
                  <a:lnTo>
                    <a:pt x="425428" y="7621"/>
                  </a:lnTo>
                  <a:lnTo>
                    <a:pt x="456241" y="28400"/>
                  </a:lnTo>
                  <a:lnTo>
                    <a:pt x="477014" y="59203"/>
                  </a:lnTo>
                  <a:lnTo>
                    <a:pt x="484632" y="96901"/>
                  </a:lnTo>
                  <a:lnTo>
                    <a:pt x="484632" y="387731"/>
                  </a:lnTo>
                  <a:lnTo>
                    <a:pt x="477014" y="425428"/>
                  </a:lnTo>
                  <a:lnTo>
                    <a:pt x="456241" y="456231"/>
                  </a:lnTo>
                  <a:lnTo>
                    <a:pt x="425428" y="477010"/>
                  </a:lnTo>
                  <a:lnTo>
                    <a:pt x="387692" y="484632"/>
                  </a:lnTo>
                  <a:lnTo>
                    <a:pt x="96939" y="484632"/>
                  </a:lnTo>
                  <a:lnTo>
                    <a:pt x="59203" y="477010"/>
                  </a:lnTo>
                  <a:lnTo>
                    <a:pt x="28390" y="456231"/>
                  </a:lnTo>
                  <a:lnTo>
                    <a:pt x="7617" y="425428"/>
                  </a:lnTo>
                  <a:lnTo>
                    <a:pt x="0" y="387731"/>
                  </a:lnTo>
                  <a:lnTo>
                    <a:pt x="0" y="96901"/>
                  </a:lnTo>
                  <a:close/>
                </a:path>
              </a:pathLst>
            </a:custGeom>
            <a:ln w="7619">
              <a:solidFill>
                <a:srgbClr val="4149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02919" y="4558410"/>
            <a:ext cx="18732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5">
                <a:solidFill>
                  <a:srgbClr val="EBEBEE"/>
                </a:solidFill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2889" y="4546219"/>
            <a:ext cx="4761865" cy="1146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10">
                <a:solidFill>
                  <a:srgbClr val="EBEBEE"/>
                </a:solidFill>
                <a:latin typeface="Times New Roman"/>
                <a:cs typeface="Times New Roman"/>
              </a:rPr>
              <a:t>Sender</a:t>
            </a:r>
            <a:r>
              <a:rPr dirty="0" sz="2100" spc="-8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2100" spc="-15">
                <a:solidFill>
                  <a:srgbClr val="EBEBEE"/>
                </a:solidFill>
                <a:latin typeface="Times New Roman"/>
                <a:cs typeface="Times New Roman"/>
              </a:rPr>
              <a:t>Verification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32400"/>
              </a:lnSpc>
              <a:spcBef>
                <a:spcPts val="885"/>
              </a:spcBef>
            </a:pP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Check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the sender's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email</a:t>
            </a:r>
            <a:r>
              <a:rPr dirty="0" sz="170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address</a:t>
            </a:r>
            <a:r>
              <a:rPr dirty="0" sz="1700" spc="-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and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ensure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it's</a:t>
            </a:r>
            <a:r>
              <a:rPr dirty="0" sz="170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from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a </a:t>
            </a:r>
            <a:r>
              <a:rPr dirty="0" sz="1700" spc="-409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legitimate</a:t>
            </a:r>
            <a:r>
              <a:rPr dirty="0" sz="1700" spc="3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source, not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a lookalike</a:t>
            </a:r>
            <a:r>
              <a:rPr dirty="0" sz="170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domain.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20356" y="4521708"/>
            <a:ext cx="492759" cy="492759"/>
            <a:chOff x="7420356" y="4521708"/>
            <a:chExt cx="492759" cy="492759"/>
          </a:xfrm>
        </p:grpSpPr>
        <p:sp>
          <p:nvSpPr>
            <p:cNvPr id="10" name="object 10"/>
            <p:cNvSpPr/>
            <p:nvPr/>
          </p:nvSpPr>
          <p:spPr>
            <a:xfrm>
              <a:off x="7424166" y="4525518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39">
                  <a:moveTo>
                    <a:pt x="387730" y="0"/>
                  </a:moveTo>
                  <a:lnTo>
                    <a:pt x="96900" y="0"/>
                  </a:lnTo>
                  <a:lnTo>
                    <a:pt x="59203" y="7621"/>
                  </a:lnTo>
                  <a:lnTo>
                    <a:pt x="28400" y="28400"/>
                  </a:lnTo>
                  <a:lnTo>
                    <a:pt x="7621" y="59203"/>
                  </a:lnTo>
                  <a:lnTo>
                    <a:pt x="0" y="96901"/>
                  </a:lnTo>
                  <a:lnTo>
                    <a:pt x="0" y="387731"/>
                  </a:lnTo>
                  <a:lnTo>
                    <a:pt x="7621" y="425428"/>
                  </a:lnTo>
                  <a:lnTo>
                    <a:pt x="28400" y="456231"/>
                  </a:lnTo>
                  <a:lnTo>
                    <a:pt x="59203" y="477010"/>
                  </a:lnTo>
                  <a:lnTo>
                    <a:pt x="96900" y="484632"/>
                  </a:lnTo>
                  <a:lnTo>
                    <a:pt x="387730" y="484632"/>
                  </a:lnTo>
                  <a:lnTo>
                    <a:pt x="425428" y="477010"/>
                  </a:lnTo>
                  <a:lnTo>
                    <a:pt x="456231" y="456231"/>
                  </a:lnTo>
                  <a:lnTo>
                    <a:pt x="477010" y="425428"/>
                  </a:lnTo>
                  <a:lnTo>
                    <a:pt x="484631" y="387731"/>
                  </a:lnTo>
                  <a:lnTo>
                    <a:pt x="484631" y="96901"/>
                  </a:lnTo>
                  <a:lnTo>
                    <a:pt x="477010" y="59203"/>
                  </a:lnTo>
                  <a:lnTo>
                    <a:pt x="456231" y="28400"/>
                  </a:lnTo>
                  <a:lnTo>
                    <a:pt x="425428" y="7621"/>
                  </a:lnTo>
                  <a:lnTo>
                    <a:pt x="387730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24166" y="4525518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39">
                  <a:moveTo>
                    <a:pt x="0" y="96901"/>
                  </a:moveTo>
                  <a:lnTo>
                    <a:pt x="7621" y="59203"/>
                  </a:lnTo>
                  <a:lnTo>
                    <a:pt x="28400" y="28400"/>
                  </a:lnTo>
                  <a:lnTo>
                    <a:pt x="59203" y="7621"/>
                  </a:lnTo>
                  <a:lnTo>
                    <a:pt x="96900" y="0"/>
                  </a:lnTo>
                  <a:lnTo>
                    <a:pt x="387730" y="0"/>
                  </a:lnTo>
                  <a:lnTo>
                    <a:pt x="425428" y="7621"/>
                  </a:lnTo>
                  <a:lnTo>
                    <a:pt x="456231" y="28400"/>
                  </a:lnTo>
                  <a:lnTo>
                    <a:pt x="477010" y="59203"/>
                  </a:lnTo>
                  <a:lnTo>
                    <a:pt x="484631" y="96901"/>
                  </a:lnTo>
                  <a:lnTo>
                    <a:pt x="484631" y="387731"/>
                  </a:lnTo>
                  <a:lnTo>
                    <a:pt x="477010" y="425428"/>
                  </a:lnTo>
                  <a:lnTo>
                    <a:pt x="456231" y="456231"/>
                  </a:lnTo>
                  <a:lnTo>
                    <a:pt x="425428" y="477010"/>
                  </a:lnTo>
                  <a:lnTo>
                    <a:pt x="387730" y="484632"/>
                  </a:lnTo>
                  <a:lnTo>
                    <a:pt x="96900" y="484632"/>
                  </a:lnTo>
                  <a:lnTo>
                    <a:pt x="59203" y="477010"/>
                  </a:lnTo>
                  <a:lnTo>
                    <a:pt x="28400" y="456231"/>
                  </a:lnTo>
                  <a:lnTo>
                    <a:pt x="7621" y="425428"/>
                  </a:lnTo>
                  <a:lnTo>
                    <a:pt x="0" y="387731"/>
                  </a:lnTo>
                  <a:lnTo>
                    <a:pt x="0" y="96901"/>
                  </a:lnTo>
                  <a:close/>
                </a:path>
              </a:pathLst>
            </a:custGeom>
            <a:ln w="7619">
              <a:solidFill>
                <a:srgbClr val="4149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572247" y="4558410"/>
            <a:ext cx="18732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5">
                <a:solidFill>
                  <a:srgbClr val="EBEBEE"/>
                </a:solidFill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02548" y="4546219"/>
            <a:ext cx="5502275" cy="1146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10">
                <a:solidFill>
                  <a:srgbClr val="EBEBEE"/>
                </a:solidFill>
                <a:latin typeface="Times New Roman"/>
                <a:cs typeface="Times New Roman"/>
              </a:rPr>
              <a:t>Suspicious</a:t>
            </a:r>
            <a:r>
              <a:rPr dirty="0" sz="2100" spc="-7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2100" spc="10">
                <a:solidFill>
                  <a:srgbClr val="EBEBEE"/>
                </a:solidFill>
                <a:latin typeface="Times New Roman"/>
                <a:cs typeface="Times New Roman"/>
              </a:rPr>
              <a:t>Links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32400"/>
              </a:lnSpc>
              <a:spcBef>
                <a:spcPts val="885"/>
              </a:spcBef>
            </a:pP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Hover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over</a:t>
            </a:r>
            <a:r>
              <a:rPr dirty="0" sz="1700" spc="-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any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links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in</a:t>
            </a:r>
            <a:r>
              <a:rPr dirty="0" sz="170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the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email</a:t>
            </a:r>
            <a:r>
              <a:rPr dirty="0" sz="1700" spc="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to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verify</a:t>
            </a:r>
            <a:r>
              <a:rPr dirty="0" sz="170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the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destination</a:t>
            </a:r>
            <a:r>
              <a:rPr dirty="0" sz="1700" spc="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URL </a:t>
            </a:r>
            <a:r>
              <a:rPr dirty="0" sz="1700" spc="-409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before clicking.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1331" y="6134100"/>
            <a:ext cx="492759" cy="492759"/>
            <a:chOff x="751331" y="6134100"/>
            <a:chExt cx="492759" cy="492759"/>
          </a:xfrm>
        </p:grpSpPr>
        <p:sp>
          <p:nvSpPr>
            <p:cNvPr id="15" name="object 15"/>
            <p:cNvSpPr/>
            <p:nvPr/>
          </p:nvSpPr>
          <p:spPr>
            <a:xfrm>
              <a:off x="755141" y="6137910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387692" y="0"/>
                  </a:moveTo>
                  <a:lnTo>
                    <a:pt x="96939" y="0"/>
                  </a:lnTo>
                  <a:lnTo>
                    <a:pt x="59203" y="7621"/>
                  </a:lnTo>
                  <a:lnTo>
                    <a:pt x="28390" y="28400"/>
                  </a:lnTo>
                  <a:lnTo>
                    <a:pt x="7617" y="59203"/>
                  </a:lnTo>
                  <a:lnTo>
                    <a:pt x="0" y="96900"/>
                  </a:lnTo>
                  <a:lnTo>
                    <a:pt x="0" y="387731"/>
                  </a:lnTo>
                  <a:lnTo>
                    <a:pt x="7617" y="425428"/>
                  </a:lnTo>
                  <a:lnTo>
                    <a:pt x="28390" y="456231"/>
                  </a:lnTo>
                  <a:lnTo>
                    <a:pt x="59203" y="477010"/>
                  </a:lnTo>
                  <a:lnTo>
                    <a:pt x="96939" y="484631"/>
                  </a:lnTo>
                  <a:lnTo>
                    <a:pt x="387692" y="484631"/>
                  </a:lnTo>
                  <a:lnTo>
                    <a:pt x="425428" y="477010"/>
                  </a:lnTo>
                  <a:lnTo>
                    <a:pt x="456241" y="456231"/>
                  </a:lnTo>
                  <a:lnTo>
                    <a:pt x="477014" y="425428"/>
                  </a:lnTo>
                  <a:lnTo>
                    <a:pt x="484632" y="387731"/>
                  </a:lnTo>
                  <a:lnTo>
                    <a:pt x="484632" y="96900"/>
                  </a:lnTo>
                  <a:lnTo>
                    <a:pt x="477014" y="59203"/>
                  </a:lnTo>
                  <a:lnTo>
                    <a:pt x="456241" y="28400"/>
                  </a:lnTo>
                  <a:lnTo>
                    <a:pt x="425428" y="7621"/>
                  </a:lnTo>
                  <a:lnTo>
                    <a:pt x="387692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5141" y="6137910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0" y="96900"/>
                  </a:moveTo>
                  <a:lnTo>
                    <a:pt x="7617" y="59203"/>
                  </a:lnTo>
                  <a:lnTo>
                    <a:pt x="28390" y="28400"/>
                  </a:lnTo>
                  <a:lnTo>
                    <a:pt x="59203" y="7621"/>
                  </a:lnTo>
                  <a:lnTo>
                    <a:pt x="96939" y="0"/>
                  </a:lnTo>
                  <a:lnTo>
                    <a:pt x="387692" y="0"/>
                  </a:lnTo>
                  <a:lnTo>
                    <a:pt x="425428" y="7621"/>
                  </a:lnTo>
                  <a:lnTo>
                    <a:pt x="456241" y="28400"/>
                  </a:lnTo>
                  <a:lnTo>
                    <a:pt x="477014" y="59203"/>
                  </a:lnTo>
                  <a:lnTo>
                    <a:pt x="484632" y="96900"/>
                  </a:lnTo>
                  <a:lnTo>
                    <a:pt x="484632" y="387731"/>
                  </a:lnTo>
                  <a:lnTo>
                    <a:pt x="477014" y="425428"/>
                  </a:lnTo>
                  <a:lnTo>
                    <a:pt x="456241" y="456231"/>
                  </a:lnTo>
                  <a:lnTo>
                    <a:pt x="425428" y="477010"/>
                  </a:lnTo>
                  <a:lnTo>
                    <a:pt x="387692" y="484631"/>
                  </a:lnTo>
                  <a:lnTo>
                    <a:pt x="96939" y="484631"/>
                  </a:lnTo>
                  <a:lnTo>
                    <a:pt x="59203" y="477010"/>
                  </a:lnTo>
                  <a:lnTo>
                    <a:pt x="28390" y="456231"/>
                  </a:lnTo>
                  <a:lnTo>
                    <a:pt x="7617" y="425428"/>
                  </a:lnTo>
                  <a:lnTo>
                    <a:pt x="0" y="387731"/>
                  </a:lnTo>
                  <a:lnTo>
                    <a:pt x="0" y="96900"/>
                  </a:lnTo>
                  <a:close/>
                </a:path>
              </a:pathLst>
            </a:custGeom>
            <a:ln w="7620">
              <a:solidFill>
                <a:srgbClr val="4149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02919" y="6171691"/>
            <a:ext cx="18732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5">
                <a:solidFill>
                  <a:srgbClr val="EBEBEE"/>
                </a:solidFill>
                <a:latin typeface="Times New Roman"/>
                <a:cs typeface="Times New Roman"/>
              </a:rPr>
              <a:t>3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2889" y="6159500"/>
            <a:ext cx="5486400" cy="1147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10">
                <a:solidFill>
                  <a:srgbClr val="EBEBEE"/>
                </a:solidFill>
                <a:latin typeface="Times New Roman"/>
                <a:cs typeface="Times New Roman"/>
              </a:rPr>
              <a:t>Unexpected</a:t>
            </a:r>
            <a:r>
              <a:rPr dirty="0" sz="2100" spc="-7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2100" spc="10">
                <a:solidFill>
                  <a:srgbClr val="EBEBEE"/>
                </a:solidFill>
                <a:latin typeface="Times New Roman"/>
                <a:cs typeface="Times New Roman"/>
              </a:rPr>
              <a:t>Requests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32500"/>
              </a:lnSpc>
              <a:spcBef>
                <a:spcPts val="880"/>
              </a:spcBef>
            </a:pP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Be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wary</a:t>
            </a:r>
            <a:r>
              <a:rPr dirty="0" sz="1700" spc="-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of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messages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asking</a:t>
            </a:r>
            <a:r>
              <a:rPr dirty="0" sz="170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for</a:t>
            </a:r>
            <a:r>
              <a:rPr dirty="0" sz="170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sensitive</a:t>
            </a:r>
            <a:r>
              <a:rPr dirty="0" sz="170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information</a:t>
            </a:r>
            <a:r>
              <a:rPr dirty="0" sz="1700" spc="3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or 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urgent </a:t>
            </a:r>
            <a:r>
              <a:rPr dirty="0" sz="1700" spc="-409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action that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seem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out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of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the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15">
                <a:solidFill>
                  <a:srgbClr val="EBEBEE"/>
                </a:solidFill>
                <a:latin typeface="Times New Roman"/>
                <a:cs typeface="Times New Roman"/>
              </a:rPr>
              <a:t>ordinary.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20356" y="6134100"/>
            <a:ext cx="492759" cy="492759"/>
            <a:chOff x="7420356" y="6134100"/>
            <a:chExt cx="492759" cy="492759"/>
          </a:xfrm>
        </p:grpSpPr>
        <p:sp>
          <p:nvSpPr>
            <p:cNvPr id="20" name="object 20"/>
            <p:cNvSpPr/>
            <p:nvPr/>
          </p:nvSpPr>
          <p:spPr>
            <a:xfrm>
              <a:off x="7424166" y="6137910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387730" y="0"/>
                  </a:moveTo>
                  <a:lnTo>
                    <a:pt x="96900" y="0"/>
                  </a:lnTo>
                  <a:lnTo>
                    <a:pt x="59203" y="7621"/>
                  </a:lnTo>
                  <a:lnTo>
                    <a:pt x="28400" y="28400"/>
                  </a:lnTo>
                  <a:lnTo>
                    <a:pt x="7621" y="59203"/>
                  </a:lnTo>
                  <a:lnTo>
                    <a:pt x="0" y="96900"/>
                  </a:lnTo>
                  <a:lnTo>
                    <a:pt x="0" y="387731"/>
                  </a:lnTo>
                  <a:lnTo>
                    <a:pt x="7621" y="425428"/>
                  </a:lnTo>
                  <a:lnTo>
                    <a:pt x="28400" y="456231"/>
                  </a:lnTo>
                  <a:lnTo>
                    <a:pt x="59203" y="477010"/>
                  </a:lnTo>
                  <a:lnTo>
                    <a:pt x="96900" y="484631"/>
                  </a:lnTo>
                  <a:lnTo>
                    <a:pt x="387730" y="484631"/>
                  </a:lnTo>
                  <a:lnTo>
                    <a:pt x="425428" y="477010"/>
                  </a:lnTo>
                  <a:lnTo>
                    <a:pt x="456231" y="456231"/>
                  </a:lnTo>
                  <a:lnTo>
                    <a:pt x="477010" y="425428"/>
                  </a:lnTo>
                  <a:lnTo>
                    <a:pt x="484631" y="387731"/>
                  </a:lnTo>
                  <a:lnTo>
                    <a:pt x="484631" y="96900"/>
                  </a:lnTo>
                  <a:lnTo>
                    <a:pt x="477010" y="59203"/>
                  </a:lnTo>
                  <a:lnTo>
                    <a:pt x="456231" y="28400"/>
                  </a:lnTo>
                  <a:lnTo>
                    <a:pt x="425428" y="7621"/>
                  </a:lnTo>
                  <a:lnTo>
                    <a:pt x="387730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24166" y="6137910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0" y="96900"/>
                  </a:moveTo>
                  <a:lnTo>
                    <a:pt x="7621" y="59203"/>
                  </a:lnTo>
                  <a:lnTo>
                    <a:pt x="28400" y="28400"/>
                  </a:lnTo>
                  <a:lnTo>
                    <a:pt x="59203" y="7621"/>
                  </a:lnTo>
                  <a:lnTo>
                    <a:pt x="96900" y="0"/>
                  </a:lnTo>
                  <a:lnTo>
                    <a:pt x="387730" y="0"/>
                  </a:lnTo>
                  <a:lnTo>
                    <a:pt x="425428" y="7621"/>
                  </a:lnTo>
                  <a:lnTo>
                    <a:pt x="456231" y="28400"/>
                  </a:lnTo>
                  <a:lnTo>
                    <a:pt x="477010" y="59203"/>
                  </a:lnTo>
                  <a:lnTo>
                    <a:pt x="484631" y="96900"/>
                  </a:lnTo>
                  <a:lnTo>
                    <a:pt x="484631" y="387731"/>
                  </a:lnTo>
                  <a:lnTo>
                    <a:pt x="477010" y="425428"/>
                  </a:lnTo>
                  <a:lnTo>
                    <a:pt x="456231" y="456231"/>
                  </a:lnTo>
                  <a:lnTo>
                    <a:pt x="425428" y="477010"/>
                  </a:lnTo>
                  <a:lnTo>
                    <a:pt x="387730" y="484631"/>
                  </a:lnTo>
                  <a:lnTo>
                    <a:pt x="96900" y="484631"/>
                  </a:lnTo>
                  <a:lnTo>
                    <a:pt x="59203" y="477010"/>
                  </a:lnTo>
                  <a:lnTo>
                    <a:pt x="28400" y="456231"/>
                  </a:lnTo>
                  <a:lnTo>
                    <a:pt x="7621" y="425428"/>
                  </a:lnTo>
                  <a:lnTo>
                    <a:pt x="0" y="387731"/>
                  </a:lnTo>
                  <a:lnTo>
                    <a:pt x="0" y="96900"/>
                  </a:lnTo>
                  <a:close/>
                </a:path>
              </a:pathLst>
            </a:custGeom>
            <a:ln w="7620">
              <a:solidFill>
                <a:srgbClr val="4149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572882" y="6171691"/>
            <a:ext cx="18732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5">
                <a:solidFill>
                  <a:srgbClr val="EBEBEE"/>
                </a:solidFill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02548" y="6159500"/>
            <a:ext cx="5354955" cy="1147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10">
                <a:solidFill>
                  <a:srgbClr val="EBEBEE"/>
                </a:solidFill>
                <a:latin typeface="Times New Roman"/>
                <a:cs typeface="Times New Roman"/>
              </a:rPr>
              <a:t>Poor</a:t>
            </a:r>
            <a:r>
              <a:rPr dirty="0" sz="2100" spc="-5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2100" spc="5">
                <a:solidFill>
                  <a:srgbClr val="EBEBEE"/>
                </a:solidFill>
                <a:latin typeface="Times New Roman"/>
                <a:cs typeface="Times New Roman"/>
              </a:rPr>
              <a:t>Grammar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32500"/>
              </a:lnSpc>
              <a:spcBef>
                <a:spcPts val="880"/>
              </a:spcBef>
            </a:pP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Phishing</a:t>
            </a:r>
            <a:r>
              <a:rPr dirty="0" sz="1700" spc="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emails</a:t>
            </a:r>
            <a:r>
              <a:rPr dirty="0" sz="170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often</a:t>
            </a:r>
            <a:r>
              <a:rPr dirty="0" sz="1700" spc="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have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grammatical</a:t>
            </a:r>
            <a:r>
              <a:rPr dirty="0" sz="170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errors, typos,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or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poor </a:t>
            </a:r>
            <a:r>
              <a:rPr dirty="0" sz="1700" spc="-409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formatting</a:t>
            </a:r>
            <a:r>
              <a:rPr dirty="0" sz="1700" spc="4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that</a:t>
            </a:r>
            <a:r>
              <a:rPr dirty="0" sz="170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indicate</a:t>
            </a:r>
            <a:r>
              <a:rPr dirty="0" sz="170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they're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not</a:t>
            </a:r>
            <a:r>
              <a:rPr dirty="0" sz="170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from</a:t>
            </a:r>
            <a:r>
              <a:rPr dirty="0" sz="170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a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reputable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source.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9175" y="1446275"/>
              <a:ext cx="4956047" cy="53400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3061" y="581405"/>
            <a:ext cx="7292975" cy="6642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150" spc="15"/>
              <a:t>Protecting</a:t>
            </a:r>
            <a:r>
              <a:rPr dirty="0" sz="4150" spc="-175"/>
              <a:t> </a:t>
            </a:r>
            <a:r>
              <a:rPr dirty="0" sz="4150" spc="-40"/>
              <a:t>Yourself</a:t>
            </a:r>
            <a:r>
              <a:rPr dirty="0" sz="4150" spc="-15"/>
              <a:t> </a:t>
            </a:r>
            <a:r>
              <a:rPr dirty="0" sz="4150" spc="15"/>
              <a:t>from</a:t>
            </a:r>
            <a:r>
              <a:rPr dirty="0" sz="4150" spc="-5"/>
              <a:t> </a:t>
            </a:r>
            <a:r>
              <a:rPr dirty="0" sz="4150" spc="15"/>
              <a:t>Phishing</a:t>
            </a:r>
            <a:endParaRPr sz="4150"/>
          </a:p>
        </p:txBody>
      </p:sp>
      <p:grpSp>
        <p:nvGrpSpPr>
          <p:cNvPr id="6" name="object 6"/>
          <p:cNvGrpSpPr/>
          <p:nvPr/>
        </p:nvGrpSpPr>
        <p:grpSpPr>
          <a:xfrm>
            <a:off x="740663" y="2229611"/>
            <a:ext cx="3729354" cy="2609215"/>
            <a:chOff x="740663" y="2229611"/>
            <a:chExt cx="3729354" cy="2609215"/>
          </a:xfrm>
        </p:grpSpPr>
        <p:sp>
          <p:nvSpPr>
            <p:cNvPr id="7" name="object 7"/>
            <p:cNvSpPr/>
            <p:nvPr/>
          </p:nvSpPr>
          <p:spPr>
            <a:xfrm>
              <a:off x="744473" y="2233421"/>
              <a:ext cx="3721735" cy="2601595"/>
            </a:xfrm>
            <a:custGeom>
              <a:avLst/>
              <a:gdLst/>
              <a:ahLst/>
              <a:cxnLst/>
              <a:rect l="l" t="t" r="r" b="b"/>
              <a:pathLst>
                <a:path w="3721735" h="2601595">
                  <a:moveTo>
                    <a:pt x="3625850" y="0"/>
                  </a:moveTo>
                  <a:lnTo>
                    <a:pt x="95707" y="0"/>
                  </a:lnTo>
                  <a:lnTo>
                    <a:pt x="58453" y="7514"/>
                  </a:lnTo>
                  <a:lnTo>
                    <a:pt x="28032" y="28019"/>
                  </a:lnTo>
                  <a:lnTo>
                    <a:pt x="7521" y="58453"/>
                  </a:lnTo>
                  <a:lnTo>
                    <a:pt x="0" y="95757"/>
                  </a:lnTo>
                  <a:lnTo>
                    <a:pt x="0" y="2505710"/>
                  </a:lnTo>
                  <a:lnTo>
                    <a:pt x="7521" y="2543014"/>
                  </a:lnTo>
                  <a:lnTo>
                    <a:pt x="28032" y="2573448"/>
                  </a:lnTo>
                  <a:lnTo>
                    <a:pt x="58453" y="2593953"/>
                  </a:lnTo>
                  <a:lnTo>
                    <a:pt x="95707" y="2601467"/>
                  </a:lnTo>
                  <a:lnTo>
                    <a:pt x="3625850" y="2601467"/>
                  </a:lnTo>
                  <a:lnTo>
                    <a:pt x="3663154" y="2593953"/>
                  </a:lnTo>
                  <a:lnTo>
                    <a:pt x="3693588" y="2573448"/>
                  </a:lnTo>
                  <a:lnTo>
                    <a:pt x="3714093" y="2543014"/>
                  </a:lnTo>
                  <a:lnTo>
                    <a:pt x="3721608" y="2505710"/>
                  </a:lnTo>
                  <a:lnTo>
                    <a:pt x="3721608" y="95757"/>
                  </a:lnTo>
                  <a:lnTo>
                    <a:pt x="3714093" y="58453"/>
                  </a:lnTo>
                  <a:lnTo>
                    <a:pt x="3693588" y="28019"/>
                  </a:lnTo>
                  <a:lnTo>
                    <a:pt x="3663154" y="7514"/>
                  </a:lnTo>
                  <a:lnTo>
                    <a:pt x="3625850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4473" y="2233421"/>
              <a:ext cx="3721735" cy="2601595"/>
            </a:xfrm>
            <a:custGeom>
              <a:avLst/>
              <a:gdLst/>
              <a:ahLst/>
              <a:cxnLst/>
              <a:rect l="l" t="t" r="r" b="b"/>
              <a:pathLst>
                <a:path w="3721735" h="2601595">
                  <a:moveTo>
                    <a:pt x="0" y="95757"/>
                  </a:moveTo>
                  <a:lnTo>
                    <a:pt x="7521" y="58453"/>
                  </a:lnTo>
                  <a:lnTo>
                    <a:pt x="28032" y="28019"/>
                  </a:lnTo>
                  <a:lnTo>
                    <a:pt x="58453" y="7514"/>
                  </a:lnTo>
                  <a:lnTo>
                    <a:pt x="95707" y="0"/>
                  </a:lnTo>
                  <a:lnTo>
                    <a:pt x="3625850" y="0"/>
                  </a:lnTo>
                  <a:lnTo>
                    <a:pt x="3663154" y="7514"/>
                  </a:lnTo>
                  <a:lnTo>
                    <a:pt x="3693588" y="28019"/>
                  </a:lnTo>
                  <a:lnTo>
                    <a:pt x="3714093" y="58453"/>
                  </a:lnTo>
                  <a:lnTo>
                    <a:pt x="3721608" y="95757"/>
                  </a:lnTo>
                  <a:lnTo>
                    <a:pt x="3721608" y="2505710"/>
                  </a:lnTo>
                  <a:lnTo>
                    <a:pt x="3714093" y="2543014"/>
                  </a:lnTo>
                  <a:lnTo>
                    <a:pt x="3693588" y="2573448"/>
                  </a:lnTo>
                  <a:lnTo>
                    <a:pt x="3663154" y="2593953"/>
                  </a:lnTo>
                  <a:lnTo>
                    <a:pt x="3625850" y="2601467"/>
                  </a:lnTo>
                  <a:lnTo>
                    <a:pt x="95707" y="2601467"/>
                  </a:lnTo>
                  <a:lnTo>
                    <a:pt x="58453" y="2593953"/>
                  </a:lnTo>
                  <a:lnTo>
                    <a:pt x="28032" y="2573448"/>
                  </a:lnTo>
                  <a:lnTo>
                    <a:pt x="7521" y="2543014"/>
                  </a:lnTo>
                  <a:lnTo>
                    <a:pt x="0" y="2505710"/>
                  </a:lnTo>
                  <a:lnTo>
                    <a:pt x="0" y="95757"/>
                  </a:lnTo>
                  <a:close/>
                </a:path>
              </a:pathLst>
            </a:custGeom>
            <a:ln w="7620">
              <a:solidFill>
                <a:srgbClr val="4149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43432" y="2469337"/>
            <a:ext cx="2960370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00" spc="-10">
                <a:solidFill>
                  <a:srgbClr val="EBEBEE"/>
                </a:solidFill>
                <a:latin typeface="Times New Roman"/>
                <a:cs typeface="Times New Roman"/>
              </a:rPr>
              <a:t>Be</a:t>
            </a:r>
            <a:r>
              <a:rPr dirty="0" sz="2100" spc="-4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2100" spc="-10">
                <a:solidFill>
                  <a:srgbClr val="EBEBEE"/>
                </a:solidFill>
                <a:latin typeface="Times New Roman"/>
                <a:cs typeface="Times New Roman"/>
              </a:rPr>
              <a:t>Cautious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36400"/>
              </a:lnSpc>
              <a:spcBef>
                <a:spcPts val="900"/>
              </a:spcBef>
            </a:pP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Approach</a:t>
            </a:r>
            <a:r>
              <a:rPr dirty="0" sz="165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all</a:t>
            </a:r>
            <a:r>
              <a:rPr dirty="0" sz="1650" spc="-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unsolicited</a:t>
            </a:r>
            <a:r>
              <a:rPr dirty="0" sz="1650" spc="-4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messages </a:t>
            </a:r>
            <a:r>
              <a:rPr dirty="0" sz="1650" spc="-4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and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requests </a:t>
            </a:r>
            <a:r>
              <a:rPr dirty="0" sz="1650">
                <a:solidFill>
                  <a:srgbClr val="EBEBEE"/>
                </a:solidFill>
                <a:latin typeface="Times New Roman"/>
                <a:cs typeface="Times New Roman"/>
              </a:rPr>
              <a:t>for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information with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skepticism.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75632" y="2229611"/>
            <a:ext cx="3729354" cy="2609215"/>
            <a:chOff x="4675632" y="2229611"/>
            <a:chExt cx="3729354" cy="2609215"/>
          </a:xfrm>
        </p:grpSpPr>
        <p:sp>
          <p:nvSpPr>
            <p:cNvPr id="11" name="object 11"/>
            <p:cNvSpPr/>
            <p:nvPr/>
          </p:nvSpPr>
          <p:spPr>
            <a:xfrm>
              <a:off x="4679442" y="2233421"/>
              <a:ext cx="3721735" cy="2601595"/>
            </a:xfrm>
            <a:custGeom>
              <a:avLst/>
              <a:gdLst/>
              <a:ahLst/>
              <a:cxnLst/>
              <a:rect l="l" t="t" r="r" b="b"/>
              <a:pathLst>
                <a:path w="3721734" h="2601595">
                  <a:moveTo>
                    <a:pt x="3625850" y="0"/>
                  </a:moveTo>
                  <a:lnTo>
                    <a:pt x="95758" y="0"/>
                  </a:lnTo>
                  <a:lnTo>
                    <a:pt x="58453" y="7514"/>
                  </a:lnTo>
                  <a:lnTo>
                    <a:pt x="28019" y="28019"/>
                  </a:lnTo>
                  <a:lnTo>
                    <a:pt x="7514" y="58453"/>
                  </a:lnTo>
                  <a:lnTo>
                    <a:pt x="0" y="95757"/>
                  </a:lnTo>
                  <a:lnTo>
                    <a:pt x="0" y="2505710"/>
                  </a:lnTo>
                  <a:lnTo>
                    <a:pt x="7514" y="2543014"/>
                  </a:lnTo>
                  <a:lnTo>
                    <a:pt x="28019" y="2573448"/>
                  </a:lnTo>
                  <a:lnTo>
                    <a:pt x="58453" y="2593953"/>
                  </a:lnTo>
                  <a:lnTo>
                    <a:pt x="95758" y="2601467"/>
                  </a:lnTo>
                  <a:lnTo>
                    <a:pt x="3625850" y="2601467"/>
                  </a:lnTo>
                  <a:lnTo>
                    <a:pt x="3663154" y="2593953"/>
                  </a:lnTo>
                  <a:lnTo>
                    <a:pt x="3693588" y="2573448"/>
                  </a:lnTo>
                  <a:lnTo>
                    <a:pt x="3714093" y="2543014"/>
                  </a:lnTo>
                  <a:lnTo>
                    <a:pt x="3721608" y="2505710"/>
                  </a:lnTo>
                  <a:lnTo>
                    <a:pt x="3721608" y="95757"/>
                  </a:lnTo>
                  <a:lnTo>
                    <a:pt x="3714093" y="58453"/>
                  </a:lnTo>
                  <a:lnTo>
                    <a:pt x="3693588" y="28019"/>
                  </a:lnTo>
                  <a:lnTo>
                    <a:pt x="3663154" y="7514"/>
                  </a:lnTo>
                  <a:lnTo>
                    <a:pt x="3625850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79442" y="2233421"/>
              <a:ext cx="3721735" cy="2601595"/>
            </a:xfrm>
            <a:custGeom>
              <a:avLst/>
              <a:gdLst/>
              <a:ahLst/>
              <a:cxnLst/>
              <a:rect l="l" t="t" r="r" b="b"/>
              <a:pathLst>
                <a:path w="3721734" h="2601595">
                  <a:moveTo>
                    <a:pt x="0" y="95757"/>
                  </a:moveTo>
                  <a:lnTo>
                    <a:pt x="7514" y="58453"/>
                  </a:lnTo>
                  <a:lnTo>
                    <a:pt x="28019" y="28019"/>
                  </a:lnTo>
                  <a:lnTo>
                    <a:pt x="58453" y="7514"/>
                  </a:lnTo>
                  <a:lnTo>
                    <a:pt x="95758" y="0"/>
                  </a:lnTo>
                  <a:lnTo>
                    <a:pt x="3625850" y="0"/>
                  </a:lnTo>
                  <a:lnTo>
                    <a:pt x="3663154" y="7514"/>
                  </a:lnTo>
                  <a:lnTo>
                    <a:pt x="3693588" y="28019"/>
                  </a:lnTo>
                  <a:lnTo>
                    <a:pt x="3714093" y="58453"/>
                  </a:lnTo>
                  <a:lnTo>
                    <a:pt x="3721608" y="95757"/>
                  </a:lnTo>
                  <a:lnTo>
                    <a:pt x="3721608" y="2505710"/>
                  </a:lnTo>
                  <a:lnTo>
                    <a:pt x="3714093" y="2543014"/>
                  </a:lnTo>
                  <a:lnTo>
                    <a:pt x="3693588" y="2573448"/>
                  </a:lnTo>
                  <a:lnTo>
                    <a:pt x="3663154" y="2593953"/>
                  </a:lnTo>
                  <a:lnTo>
                    <a:pt x="3625850" y="2601467"/>
                  </a:lnTo>
                  <a:lnTo>
                    <a:pt x="95758" y="2601467"/>
                  </a:lnTo>
                  <a:lnTo>
                    <a:pt x="58453" y="2593953"/>
                  </a:lnTo>
                  <a:lnTo>
                    <a:pt x="28019" y="2573448"/>
                  </a:lnTo>
                  <a:lnTo>
                    <a:pt x="7514" y="2543014"/>
                  </a:lnTo>
                  <a:lnTo>
                    <a:pt x="0" y="2505710"/>
                  </a:lnTo>
                  <a:lnTo>
                    <a:pt x="0" y="95757"/>
                  </a:lnTo>
                  <a:close/>
                </a:path>
              </a:pathLst>
            </a:custGeom>
            <a:ln w="7620">
              <a:solidFill>
                <a:srgbClr val="4149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977765" y="2469337"/>
            <a:ext cx="2984500" cy="183133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00" spc="-45">
                <a:solidFill>
                  <a:srgbClr val="EBEBEE"/>
                </a:solidFill>
                <a:latin typeface="Times New Roman"/>
                <a:cs typeface="Times New Roman"/>
              </a:rPr>
              <a:t>Verify</a:t>
            </a:r>
            <a:r>
              <a:rPr dirty="0" sz="2100" spc="-10">
                <a:solidFill>
                  <a:srgbClr val="EBEBEE"/>
                </a:solidFill>
                <a:latin typeface="Times New Roman"/>
                <a:cs typeface="Times New Roman"/>
              </a:rPr>
              <a:t> Sources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36400"/>
              </a:lnSpc>
              <a:spcBef>
                <a:spcPts val="900"/>
              </a:spcBef>
            </a:pP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Contact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the organization directly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using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known,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legitimate contact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information to confirm the validity </a:t>
            </a:r>
            <a:r>
              <a:rPr dirty="0" sz="1650" spc="-4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of</a:t>
            </a:r>
            <a:r>
              <a:rPr dirty="0" sz="1650" spc="-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any</a:t>
            </a:r>
            <a:r>
              <a:rPr dirty="0" sz="1650" spc="-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requests.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40663" y="5042915"/>
            <a:ext cx="3729354" cy="2609215"/>
            <a:chOff x="740663" y="5042915"/>
            <a:chExt cx="3729354" cy="2609215"/>
          </a:xfrm>
        </p:grpSpPr>
        <p:sp>
          <p:nvSpPr>
            <p:cNvPr id="15" name="object 15"/>
            <p:cNvSpPr/>
            <p:nvPr/>
          </p:nvSpPr>
          <p:spPr>
            <a:xfrm>
              <a:off x="744473" y="5046725"/>
              <a:ext cx="3721735" cy="2601595"/>
            </a:xfrm>
            <a:custGeom>
              <a:avLst/>
              <a:gdLst/>
              <a:ahLst/>
              <a:cxnLst/>
              <a:rect l="l" t="t" r="r" b="b"/>
              <a:pathLst>
                <a:path w="3721735" h="2601595">
                  <a:moveTo>
                    <a:pt x="3625850" y="0"/>
                  </a:moveTo>
                  <a:lnTo>
                    <a:pt x="95707" y="0"/>
                  </a:lnTo>
                  <a:lnTo>
                    <a:pt x="58453" y="7514"/>
                  </a:lnTo>
                  <a:lnTo>
                    <a:pt x="28032" y="28019"/>
                  </a:lnTo>
                  <a:lnTo>
                    <a:pt x="7521" y="58453"/>
                  </a:lnTo>
                  <a:lnTo>
                    <a:pt x="0" y="95757"/>
                  </a:lnTo>
                  <a:lnTo>
                    <a:pt x="0" y="2505760"/>
                  </a:lnTo>
                  <a:lnTo>
                    <a:pt x="7521" y="2543014"/>
                  </a:lnTo>
                  <a:lnTo>
                    <a:pt x="28032" y="2573435"/>
                  </a:lnTo>
                  <a:lnTo>
                    <a:pt x="58453" y="2593946"/>
                  </a:lnTo>
                  <a:lnTo>
                    <a:pt x="95707" y="2601468"/>
                  </a:lnTo>
                  <a:lnTo>
                    <a:pt x="3625850" y="2601468"/>
                  </a:lnTo>
                  <a:lnTo>
                    <a:pt x="3663154" y="2593946"/>
                  </a:lnTo>
                  <a:lnTo>
                    <a:pt x="3693588" y="2573435"/>
                  </a:lnTo>
                  <a:lnTo>
                    <a:pt x="3714093" y="2543014"/>
                  </a:lnTo>
                  <a:lnTo>
                    <a:pt x="3721608" y="2505760"/>
                  </a:lnTo>
                  <a:lnTo>
                    <a:pt x="3721608" y="95757"/>
                  </a:lnTo>
                  <a:lnTo>
                    <a:pt x="3714093" y="58453"/>
                  </a:lnTo>
                  <a:lnTo>
                    <a:pt x="3693588" y="28019"/>
                  </a:lnTo>
                  <a:lnTo>
                    <a:pt x="3663154" y="7514"/>
                  </a:lnTo>
                  <a:lnTo>
                    <a:pt x="3625850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44473" y="5046725"/>
              <a:ext cx="3721735" cy="2601595"/>
            </a:xfrm>
            <a:custGeom>
              <a:avLst/>
              <a:gdLst/>
              <a:ahLst/>
              <a:cxnLst/>
              <a:rect l="l" t="t" r="r" b="b"/>
              <a:pathLst>
                <a:path w="3721735" h="2601595">
                  <a:moveTo>
                    <a:pt x="0" y="95757"/>
                  </a:moveTo>
                  <a:lnTo>
                    <a:pt x="7521" y="58453"/>
                  </a:lnTo>
                  <a:lnTo>
                    <a:pt x="28032" y="28019"/>
                  </a:lnTo>
                  <a:lnTo>
                    <a:pt x="58453" y="7514"/>
                  </a:lnTo>
                  <a:lnTo>
                    <a:pt x="95707" y="0"/>
                  </a:lnTo>
                  <a:lnTo>
                    <a:pt x="3625850" y="0"/>
                  </a:lnTo>
                  <a:lnTo>
                    <a:pt x="3663154" y="7514"/>
                  </a:lnTo>
                  <a:lnTo>
                    <a:pt x="3693588" y="28019"/>
                  </a:lnTo>
                  <a:lnTo>
                    <a:pt x="3714093" y="58453"/>
                  </a:lnTo>
                  <a:lnTo>
                    <a:pt x="3721608" y="95757"/>
                  </a:lnTo>
                  <a:lnTo>
                    <a:pt x="3721608" y="2505760"/>
                  </a:lnTo>
                  <a:lnTo>
                    <a:pt x="3714093" y="2543014"/>
                  </a:lnTo>
                  <a:lnTo>
                    <a:pt x="3693588" y="2573435"/>
                  </a:lnTo>
                  <a:lnTo>
                    <a:pt x="3663154" y="2593946"/>
                  </a:lnTo>
                  <a:lnTo>
                    <a:pt x="3625850" y="2601468"/>
                  </a:lnTo>
                  <a:lnTo>
                    <a:pt x="95707" y="2601468"/>
                  </a:lnTo>
                  <a:lnTo>
                    <a:pt x="58453" y="2593946"/>
                  </a:lnTo>
                  <a:lnTo>
                    <a:pt x="28032" y="2573435"/>
                  </a:lnTo>
                  <a:lnTo>
                    <a:pt x="7521" y="2543014"/>
                  </a:lnTo>
                  <a:lnTo>
                    <a:pt x="0" y="2505760"/>
                  </a:lnTo>
                  <a:lnTo>
                    <a:pt x="0" y="95757"/>
                  </a:lnTo>
                  <a:close/>
                </a:path>
              </a:pathLst>
            </a:custGeom>
            <a:ln w="7620">
              <a:solidFill>
                <a:srgbClr val="4149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043432" y="5284089"/>
            <a:ext cx="2901315" cy="183133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20">
                <a:solidFill>
                  <a:srgbClr val="EBEBEE"/>
                </a:solidFill>
                <a:latin typeface="Times New Roman"/>
                <a:cs typeface="Times New Roman"/>
              </a:rPr>
              <a:t>Use</a:t>
            </a:r>
            <a:r>
              <a:rPr dirty="0" sz="205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2050" spc="10">
                <a:solidFill>
                  <a:srgbClr val="EBEBEE"/>
                </a:solidFill>
                <a:latin typeface="Times New Roman"/>
                <a:cs typeface="Times New Roman"/>
              </a:rPr>
              <a:t>Security</a:t>
            </a:r>
            <a:r>
              <a:rPr dirty="0" sz="2050" spc="-15">
                <a:solidFill>
                  <a:srgbClr val="EBEBEE"/>
                </a:solidFill>
                <a:latin typeface="Times New Roman"/>
                <a:cs typeface="Times New Roman"/>
              </a:rPr>
              <a:t> Tools</a:t>
            </a: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36400"/>
              </a:lnSpc>
              <a:spcBef>
                <a:spcPts val="915"/>
              </a:spcBef>
            </a:pP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Employ anti-virus software, spam </a:t>
            </a:r>
            <a:r>
              <a:rPr dirty="0" sz="1650" spc="-4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filters,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and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other cybersecurity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measures to detect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and block </a:t>
            </a:r>
            <a:r>
              <a:rPr dirty="0" sz="165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phishing</a:t>
            </a:r>
            <a:r>
              <a:rPr dirty="0" sz="1650" spc="-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attempts.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75632" y="5042915"/>
            <a:ext cx="3729354" cy="2609215"/>
            <a:chOff x="4675632" y="5042915"/>
            <a:chExt cx="3729354" cy="2609215"/>
          </a:xfrm>
        </p:grpSpPr>
        <p:sp>
          <p:nvSpPr>
            <p:cNvPr id="19" name="object 19"/>
            <p:cNvSpPr/>
            <p:nvPr/>
          </p:nvSpPr>
          <p:spPr>
            <a:xfrm>
              <a:off x="4679442" y="5046725"/>
              <a:ext cx="3721735" cy="2601595"/>
            </a:xfrm>
            <a:custGeom>
              <a:avLst/>
              <a:gdLst/>
              <a:ahLst/>
              <a:cxnLst/>
              <a:rect l="l" t="t" r="r" b="b"/>
              <a:pathLst>
                <a:path w="3721734" h="2601595">
                  <a:moveTo>
                    <a:pt x="3625850" y="0"/>
                  </a:moveTo>
                  <a:lnTo>
                    <a:pt x="95758" y="0"/>
                  </a:lnTo>
                  <a:lnTo>
                    <a:pt x="58453" y="7514"/>
                  </a:lnTo>
                  <a:lnTo>
                    <a:pt x="28019" y="28019"/>
                  </a:lnTo>
                  <a:lnTo>
                    <a:pt x="7514" y="58453"/>
                  </a:lnTo>
                  <a:lnTo>
                    <a:pt x="0" y="95757"/>
                  </a:lnTo>
                  <a:lnTo>
                    <a:pt x="0" y="2505760"/>
                  </a:lnTo>
                  <a:lnTo>
                    <a:pt x="7514" y="2543014"/>
                  </a:lnTo>
                  <a:lnTo>
                    <a:pt x="28019" y="2573435"/>
                  </a:lnTo>
                  <a:lnTo>
                    <a:pt x="58453" y="2593946"/>
                  </a:lnTo>
                  <a:lnTo>
                    <a:pt x="95758" y="2601468"/>
                  </a:lnTo>
                  <a:lnTo>
                    <a:pt x="3625850" y="2601468"/>
                  </a:lnTo>
                  <a:lnTo>
                    <a:pt x="3663154" y="2593946"/>
                  </a:lnTo>
                  <a:lnTo>
                    <a:pt x="3693588" y="2573435"/>
                  </a:lnTo>
                  <a:lnTo>
                    <a:pt x="3714093" y="2543014"/>
                  </a:lnTo>
                  <a:lnTo>
                    <a:pt x="3721608" y="2505760"/>
                  </a:lnTo>
                  <a:lnTo>
                    <a:pt x="3721608" y="95757"/>
                  </a:lnTo>
                  <a:lnTo>
                    <a:pt x="3714093" y="58453"/>
                  </a:lnTo>
                  <a:lnTo>
                    <a:pt x="3693588" y="28019"/>
                  </a:lnTo>
                  <a:lnTo>
                    <a:pt x="3663154" y="7514"/>
                  </a:lnTo>
                  <a:lnTo>
                    <a:pt x="3625850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679442" y="5046725"/>
              <a:ext cx="3721735" cy="2601595"/>
            </a:xfrm>
            <a:custGeom>
              <a:avLst/>
              <a:gdLst/>
              <a:ahLst/>
              <a:cxnLst/>
              <a:rect l="l" t="t" r="r" b="b"/>
              <a:pathLst>
                <a:path w="3721734" h="2601595">
                  <a:moveTo>
                    <a:pt x="0" y="95757"/>
                  </a:moveTo>
                  <a:lnTo>
                    <a:pt x="7514" y="58453"/>
                  </a:lnTo>
                  <a:lnTo>
                    <a:pt x="28019" y="28019"/>
                  </a:lnTo>
                  <a:lnTo>
                    <a:pt x="58453" y="7514"/>
                  </a:lnTo>
                  <a:lnTo>
                    <a:pt x="95758" y="0"/>
                  </a:lnTo>
                  <a:lnTo>
                    <a:pt x="3625850" y="0"/>
                  </a:lnTo>
                  <a:lnTo>
                    <a:pt x="3663154" y="7514"/>
                  </a:lnTo>
                  <a:lnTo>
                    <a:pt x="3693588" y="28019"/>
                  </a:lnTo>
                  <a:lnTo>
                    <a:pt x="3714093" y="58453"/>
                  </a:lnTo>
                  <a:lnTo>
                    <a:pt x="3721608" y="95757"/>
                  </a:lnTo>
                  <a:lnTo>
                    <a:pt x="3721608" y="2505760"/>
                  </a:lnTo>
                  <a:lnTo>
                    <a:pt x="3714093" y="2543014"/>
                  </a:lnTo>
                  <a:lnTo>
                    <a:pt x="3693588" y="2573435"/>
                  </a:lnTo>
                  <a:lnTo>
                    <a:pt x="3663154" y="2593946"/>
                  </a:lnTo>
                  <a:lnTo>
                    <a:pt x="3625850" y="2601468"/>
                  </a:lnTo>
                  <a:lnTo>
                    <a:pt x="95758" y="2601468"/>
                  </a:lnTo>
                  <a:lnTo>
                    <a:pt x="58453" y="2593946"/>
                  </a:lnTo>
                  <a:lnTo>
                    <a:pt x="28019" y="2573435"/>
                  </a:lnTo>
                  <a:lnTo>
                    <a:pt x="7514" y="2543014"/>
                  </a:lnTo>
                  <a:lnTo>
                    <a:pt x="0" y="2505760"/>
                  </a:lnTo>
                  <a:lnTo>
                    <a:pt x="0" y="95757"/>
                  </a:lnTo>
                  <a:close/>
                </a:path>
              </a:pathLst>
            </a:custGeom>
            <a:ln w="7620">
              <a:solidFill>
                <a:srgbClr val="4149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977765" y="5284089"/>
            <a:ext cx="2884805" cy="183133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15">
                <a:solidFill>
                  <a:srgbClr val="EBEBEE"/>
                </a:solidFill>
                <a:latin typeface="Times New Roman"/>
                <a:cs typeface="Times New Roman"/>
              </a:rPr>
              <a:t>Stay</a:t>
            </a:r>
            <a:r>
              <a:rPr dirty="0" sz="2050" spc="-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2050" spc="10">
                <a:solidFill>
                  <a:srgbClr val="EBEBEE"/>
                </a:solidFill>
                <a:latin typeface="Times New Roman"/>
                <a:cs typeface="Times New Roman"/>
              </a:rPr>
              <a:t>Informed</a:t>
            </a: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36400"/>
              </a:lnSpc>
              <a:spcBef>
                <a:spcPts val="915"/>
              </a:spcBef>
            </a:pP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Regularly</a:t>
            </a:r>
            <a:r>
              <a:rPr dirty="0" sz="1650" spc="-4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educate</a:t>
            </a:r>
            <a:r>
              <a:rPr dirty="0" sz="1650" spc="-4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yourself</a:t>
            </a:r>
            <a:r>
              <a:rPr dirty="0" sz="165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on</a:t>
            </a:r>
            <a:r>
              <a:rPr dirty="0" sz="1650" spc="-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the </a:t>
            </a:r>
            <a:r>
              <a:rPr dirty="0" sz="1650" spc="-4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latest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phishing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tactics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and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best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practices </a:t>
            </a:r>
            <a:r>
              <a:rPr dirty="0" sz="1650">
                <a:solidFill>
                  <a:srgbClr val="EBEBEE"/>
                </a:solidFill>
                <a:latin typeface="Times New Roman"/>
                <a:cs typeface="Times New Roman"/>
              </a:rPr>
              <a:t>for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keeping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your </a:t>
            </a:r>
            <a:r>
              <a:rPr dirty="0" sz="165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 spc="5">
                <a:solidFill>
                  <a:srgbClr val="EBEBEE"/>
                </a:solidFill>
                <a:latin typeface="Times New Roman"/>
                <a:cs typeface="Times New Roman"/>
              </a:rPr>
              <a:t>information</a:t>
            </a:r>
            <a:r>
              <a:rPr dirty="0" sz="165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EBEBEE"/>
                </a:solidFill>
                <a:latin typeface="Times New Roman"/>
                <a:cs typeface="Times New Roman"/>
              </a:rPr>
              <a:t>safe.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0408" y="2734055"/>
              <a:ext cx="5053584" cy="276148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901" y="625220"/>
            <a:ext cx="6956425" cy="5467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Reporting</a:t>
            </a:r>
            <a:r>
              <a:rPr dirty="0" spc="-5"/>
              <a:t> </a:t>
            </a:r>
            <a:r>
              <a:rPr dirty="0" spc="5"/>
              <a:t>Suspected</a:t>
            </a:r>
            <a:r>
              <a:rPr dirty="0" spc="-10"/>
              <a:t> </a:t>
            </a:r>
            <a:r>
              <a:rPr dirty="0" spc="5"/>
              <a:t>Phishing</a:t>
            </a:r>
            <a:r>
              <a:rPr dirty="0" spc="-5"/>
              <a:t> </a:t>
            </a:r>
            <a:r>
              <a:rPr dirty="0" spc="5"/>
              <a:t>Incidents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551" y="1961388"/>
            <a:ext cx="434340" cy="4328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5901" y="2584450"/>
            <a:ext cx="7158355" cy="662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Forward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 Email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Forward</a:t>
            </a:r>
            <a:r>
              <a:rPr dirty="0" sz="135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any suspected</a:t>
            </a:r>
            <a:r>
              <a:rPr dirty="0" sz="1350" spc="3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phishing</a:t>
            </a:r>
            <a:r>
              <a:rPr dirty="0" sz="1350" spc="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EBEBEE"/>
                </a:solidFill>
                <a:latin typeface="Times New Roman"/>
                <a:cs typeface="Times New Roman"/>
              </a:rPr>
              <a:t>emails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 to</a:t>
            </a:r>
            <a:r>
              <a:rPr dirty="0" sz="135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your organization's</a:t>
            </a:r>
            <a:r>
              <a:rPr dirty="0" sz="135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security team</a:t>
            </a:r>
            <a:r>
              <a:rPr dirty="0" sz="1350" spc="-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or</a:t>
            </a:r>
            <a:r>
              <a:rPr dirty="0" sz="1350" spc="-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the</a:t>
            </a:r>
            <a:r>
              <a:rPr dirty="0" sz="135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relevant</a:t>
            </a:r>
            <a:r>
              <a:rPr dirty="0" sz="135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authorities.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6551" y="4018788"/>
            <a:ext cx="434340" cy="432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5901" y="4642180"/>
            <a:ext cx="7457440" cy="941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Contact</a:t>
            </a:r>
            <a:r>
              <a:rPr dirty="0" sz="1700" spc="-7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Support</a:t>
            </a: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35600"/>
              </a:lnSpc>
              <a:spcBef>
                <a:spcPts val="770"/>
              </a:spcBef>
            </a:pPr>
            <a:r>
              <a:rPr dirty="0" sz="1350">
                <a:solidFill>
                  <a:srgbClr val="EBEBEE"/>
                </a:solidFill>
                <a:latin typeface="Times New Roman"/>
                <a:cs typeface="Times New Roman"/>
              </a:rPr>
              <a:t>Immediately</a:t>
            </a:r>
            <a:r>
              <a:rPr dirty="0" sz="1350" spc="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report</a:t>
            </a:r>
            <a:r>
              <a:rPr dirty="0" sz="1350" spc="-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any</a:t>
            </a:r>
            <a:r>
              <a:rPr dirty="0" sz="1350" spc="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EBEBEE"/>
                </a:solidFill>
                <a:latin typeface="Times New Roman"/>
                <a:cs typeface="Times New Roman"/>
              </a:rPr>
              <a:t>successful</a:t>
            </a:r>
            <a:r>
              <a:rPr dirty="0" sz="1350" spc="4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phishing</a:t>
            </a:r>
            <a:r>
              <a:rPr dirty="0" sz="1350" spc="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attempts or </a:t>
            </a:r>
            <a:r>
              <a:rPr dirty="0" sz="1350">
                <a:solidFill>
                  <a:srgbClr val="EBEBEE"/>
                </a:solidFill>
                <a:latin typeface="Times New Roman"/>
                <a:cs typeface="Times New Roman"/>
              </a:rPr>
              <a:t>compromised</a:t>
            </a:r>
            <a:r>
              <a:rPr dirty="0" sz="1350" spc="6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accounts</a:t>
            </a:r>
            <a:r>
              <a:rPr dirty="0" sz="135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to</a:t>
            </a:r>
            <a:r>
              <a:rPr dirty="0" sz="135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your</a:t>
            </a:r>
            <a:r>
              <a:rPr dirty="0" sz="135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organization's</a:t>
            </a:r>
            <a:r>
              <a:rPr dirty="0" sz="135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IT</a:t>
            </a:r>
            <a:r>
              <a:rPr dirty="0" sz="135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or </a:t>
            </a:r>
            <a:r>
              <a:rPr dirty="0" sz="1350" spc="-3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security</a:t>
            </a:r>
            <a:r>
              <a:rPr dirty="0" sz="1350" spc="-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department.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6551" y="6076188"/>
            <a:ext cx="434340" cy="4328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85901" y="6700215"/>
            <a:ext cx="7628255" cy="941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File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a</a:t>
            </a:r>
            <a:r>
              <a:rPr dirty="0" sz="1700" spc="-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Complaint</a:t>
            </a: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35600"/>
              </a:lnSpc>
              <a:spcBef>
                <a:spcPts val="770"/>
              </a:spcBef>
            </a:pPr>
            <a:r>
              <a:rPr dirty="0" sz="1350" spc="5">
                <a:solidFill>
                  <a:srgbClr val="EBEBEE"/>
                </a:solidFill>
                <a:latin typeface="Times New Roman"/>
                <a:cs typeface="Times New Roman"/>
              </a:rPr>
              <a:t>Consider reporting the incident to the FTC, FBI, or other relevant agencies to help combat the wider phishing </a:t>
            </a:r>
            <a:r>
              <a:rPr dirty="0" sz="1350" spc="-3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EBEBEE"/>
                </a:solidFill>
                <a:latin typeface="Times New Roman"/>
                <a:cs typeface="Times New Roman"/>
              </a:rPr>
              <a:t>problem.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2536" y="269747"/>
              <a:ext cx="4529328" cy="76931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2815" y="591768"/>
            <a:ext cx="5845175" cy="13455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310"/>
              </a:lnSpc>
            </a:pPr>
            <a:r>
              <a:rPr dirty="0" sz="4200" spc="15"/>
              <a:t>Best</a:t>
            </a:r>
            <a:r>
              <a:rPr dirty="0" sz="4200" spc="-15"/>
              <a:t> </a:t>
            </a:r>
            <a:r>
              <a:rPr dirty="0" sz="4200" spc="15"/>
              <a:t>Practices</a:t>
            </a:r>
            <a:r>
              <a:rPr dirty="0" sz="4200"/>
              <a:t> </a:t>
            </a:r>
            <a:r>
              <a:rPr dirty="0" sz="4200" spc="10"/>
              <a:t>for</a:t>
            </a:r>
            <a:r>
              <a:rPr dirty="0" sz="4200" spc="-5"/>
              <a:t> </a:t>
            </a:r>
            <a:r>
              <a:rPr dirty="0" sz="4200" spc="15"/>
              <a:t>Phishing </a:t>
            </a:r>
            <a:r>
              <a:rPr dirty="0" sz="4200" spc="-1035"/>
              <a:t> </a:t>
            </a:r>
            <a:r>
              <a:rPr dirty="0" sz="4200" spc="15"/>
              <a:t>Prevention</a:t>
            </a:r>
            <a:endParaRPr sz="42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380" y="2261616"/>
            <a:ext cx="1077468" cy="53781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33422" y="2498851"/>
            <a:ext cx="5975350" cy="2871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10">
                <a:solidFill>
                  <a:srgbClr val="EBEBEE"/>
                </a:solidFill>
                <a:latin typeface="Times New Roman"/>
                <a:cs typeface="Times New Roman"/>
              </a:rPr>
              <a:t>Employee</a:t>
            </a:r>
            <a:r>
              <a:rPr dirty="0" sz="2100" spc="-9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EBEBEE"/>
                </a:solidFill>
                <a:latin typeface="Times New Roman"/>
                <a:cs typeface="Times New Roman"/>
              </a:rPr>
              <a:t>Training</a:t>
            </a:r>
            <a:endParaRPr sz="2100">
              <a:latin typeface="Times New Roman"/>
              <a:cs typeface="Times New Roman"/>
            </a:endParaRPr>
          </a:p>
          <a:p>
            <a:pPr marL="12700" marR="236854">
              <a:lnSpc>
                <a:spcPct val="132400"/>
              </a:lnSpc>
              <a:spcBef>
                <a:spcPts val="885"/>
              </a:spcBef>
            </a:pP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Regularly</a:t>
            </a:r>
            <a:r>
              <a:rPr dirty="0" sz="170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educate</a:t>
            </a:r>
            <a:r>
              <a:rPr dirty="0" sz="1700" spc="-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your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workforce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on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phishing</a:t>
            </a:r>
            <a:r>
              <a:rPr dirty="0" sz="170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awareness</a:t>
            </a:r>
            <a:r>
              <a:rPr dirty="0" sz="1700" spc="-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and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best </a:t>
            </a:r>
            <a:r>
              <a:rPr dirty="0" sz="1700" spc="-409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practices.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 spc="10">
                <a:solidFill>
                  <a:srgbClr val="EBEBEE"/>
                </a:solidFill>
                <a:latin typeface="Times New Roman"/>
                <a:cs typeface="Times New Roman"/>
              </a:rPr>
              <a:t>Robust</a:t>
            </a:r>
            <a:r>
              <a:rPr dirty="0" sz="2100" spc="-4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2100" spc="10">
                <a:solidFill>
                  <a:srgbClr val="EBEBEE"/>
                </a:solidFill>
                <a:latin typeface="Times New Roman"/>
                <a:cs typeface="Times New Roman"/>
              </a:rPr>
              <a:t>Security</a:t>
            </a:r>
            <a:r>
              <a:rPr dirty="0" sz="2100" spc="-5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2100" spc="10">
                <a:solidFill>
                  <a:srgbClr val="EBEBEE"/>
                </a:solidFill>
                <a:latin typeface="Times New Roman"/>
                <a:cs typeface="Times New Roman"/>
              </a:rPr>
              <a:t>Measures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Implement</a:t>
            </a:r>
            <a:r>
              <a:rPr dirty="0" sz="1700" spc="2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strong</a:t>
            </a:r>
            <a:r>
              <a:rPr dirty="0" sz="170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email</a:t>
            </a:r>
            <a:r>
              <a:rPr dirty="0" sz="170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filters,</a:t>
            </a:r>
            <a:r>
              <a:rPr dirty="0" sz="1700" spc="3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multi-factor</a:t>
            </a:r>
            <a:r>
              <a:rPr dirty="0" sz="1700" spc="3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authentication,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and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other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security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controls</a:t>
            </a:r>
            <a:r>
              <a:rPr dirty="0" sz="170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to</a:t>
            </a:r>
            <a:r>
              <a:rPr dirty="0" sz="170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protect against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phishing</a:t>
            </a:r>
            <a:r>
              <a:rPr dirty="0" sz="170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attacks.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3422" y="6153734"/>
            <a:ext cx="5124450" cy="1147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10">
                <a:solidFill>
                  <a:srgbClr val="EBEBEE"/>
                </a:solidFill>
                <a:latin typeface="Times New Roman"/>
                <a:cs typeface="Times New Roman"/>
              </a:rPr>
              <a:t>Incident</a:t>
            </a:r>
            <a:r>
              <a:rPr dirty="0" sz="2100" spc="-5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2100" spc="10">
                <a:solidFill>
                  <a:srgbClr val="EBEBEE"/>
                </a:solidFill>
                <a:latin typeface="Times New Roman"/>
                <a:cs typeface="Times New Roman"/>
              </a:rPr>
              <a:t>Response</a:t>
            </a:r>
            <a:r>
              <a:rPr dirty="0" sz="2100" spc="-5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2100" spc="5">
                <a:solidFill>
                  <a:srgbClr val="EBEBEE"/>
                </a:solidFill>
                <a:latin typeface="Times New Roman"/>
                <a:cs typeface="Times New Roman"/>
              </a:rPr>
              <a:t>Plan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32400"/>
              </a:lnSpc>
              <a:spcBef>
                <a:spcPts val="890"/>
              </a:spcBef>
            </a:pP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Develop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a</a:t>
            </a:r>
            <a:r>
              <a:rPr dirty="0" sz="1700" spc="-2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clear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plan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for</a:t>
            </a:r>
            <a:r>
              <a:rPr dirty="0" sz="1700" spc="1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quickly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identifying,</a:t>
            </a:r>
            <a:r>
              <a:rPr dirty="0" sz="1700" spc="3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reporting,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and </a:t>
            </a:r>
            <a:r>
              <a:rPr dirty="0" sz="1700" spc="-409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responding</a:t>
            </a:r>
            <a:r>
              <a:rPr dirty="0" sz="1700" spc="5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EBEBEE"/>
                </a:solidFill>
                <a:latin typeface="Times New Roman"/>
                <a:cs typeface="Times New Roman"/>
              </a:rPr>
              <a:t>to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suspected</a:t>
            </a:r>
            <a:r>
              <a:rPr dirty="0" sz="170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phishing</a:t>
            </a:r>
            <a:r>
              <a:rPr dirty="0" sz="1700" spc="10">
                <a:solidFill>
                  <a:srgbClr val="EBEBE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EBEBEE"/>
                </a:solidFill>
                <a:latin typeface="Times New Roman"/>
                <a:cs typeface="Times New Roman"/>
              </a:rPr>
              <a:t>incidents.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931" y="541019"/>
              <a:ext cx="5050536" cy="714755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34772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Conclusion</a:t>
            </a:r>
            <a:r>
              <a:rPr dirty="0" spc="-5"/>
              <a:t> </a:t>
            </a:r>
            <a:r>
              <a:rPr dirty="0" spc="15"/>
              <a:t>and</a:t>
            </a:r>
            <a:r>
              <a:rPr dirty="0" spc="-10"/>
              <a:t> </a:t>
            </a:r>
            <a:r>
              <a:rPr dirty="0" spc="15"/>
              <a:t>Key</a:t>
            </a:r>
            <a:r>
              <a:rPr dirty="0" spc="-65"/>
              <a:t> </a:t>
            </a:r>
            <a:r>
              <a:rPr dirty="0" spc="-15"/>
              <a:t>Takeaways</a:t>
            </a:r>
          </a:p>
        </p:txBody>
      </p:sp>
      <p:sp>
        <p:nvSpPr>
          <p:cNvPr id="6" name="object 6"/>
          <p:cNvSpPr/>
          <p:nvPr/>
        </p:nvSpPr>
        <p:spPr>
          <a:xfrm>
            <a:off x="6096761" y="2388870"/>
            <a:ext cx="7924800" cy="4259580"/>
          </a:xfrm>
          <a:custGeom>
            <a:avLst/>
            <a:gdLst/>
            <a:ahLst/>
            <a:cxnLst/>
            <a:rect l="l" t="t" r="r" b="b"/>
            <a:pathLst>
              <a:path w="7924800" h="4259580">
                <a:moveTo>
                  <a:pt x="0" y="78485"/>
                </a:moveTo>
                <a:lnTo>
                  <a:pt x="6173" y="47952"/>
                </a:lnTo>
                <a:lnTo>
                  <a:pt x="23002" y="23002"/>
                </a:lnTo>
                <a:lnTo>
                  <a:pt x="47952" y="6173"/>
                </a:lnTo>
                <a:lnTo>
                  <a:pt x="78486" y="0"/>
                </a:lnTo>
                <a:lnTo>
                  <a:pt x="7846314" y="0"/>
                </a:lnTo>
                <a:lnTo>
                  <a:pt x="7876847" y="6173"/>
                </a:lnTo>
                <a:lnTo>
                  <a:pt x="7901797" y="23002"/>
                </a:lnTo>
                <a:lnTo>
                  <a:pt x="7918626" y="47952"/>
                </a:lnTo>
                <a:lnTo>
                  <a:pt x="7924800" y="78485"/>
                </a:lnTo>
                <a:lnTo>
                  <a:pt x="7924800" y="4181093"/>
                </a:lnTo>
                <a:lnTo>
                  <a:pt x="7918626" y="4211627"/>
                </a:lnTo>
                <a:lnTo>
                  <a:pt x="7901797" y="4236577"/>
                </a:lnTo>
                <a:lnTo>
                  <a:pt x="7876847" y="4253406"/>
                </a:lnTo>
                <a:lnTo>
                  <a:pt x="7846314" y="4259580"/>
                </a:lnTo>
                <a:lnTo>
                  <a:pt x="78486" y="4259580"/>
                </a:lnTo>
                <a:lnTo>
                  <a:pt x="47952" y="4253406"/>
                </a:lnTo>
                <a:lnTo>
                  <a:pt x="23002" y="4236577"/>
                </a:lnTo>
                <a:lnTo>
                  <a:pt x="6173" y="4211627"/>
                </a:lnTo>
                <a:lnTo>
                  <a:pt x="0" y="4181093"/>
                </a:lnTo>
                <a:lnTo>
                  <a:pt x="0" y="78485"/>
                </a:lnTo>
                <a:close/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03620" y="2395727"/>
          <a:ext cx="7909559" cy="4244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6240"/>
                <a:gridCol w="4973320"/>
              </a:tblGrid>
              <a:tr h="1060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66700">
                        <a:lnSpc>
                          <a:spcPct val="100000"/>
                        </a:lnSpc>
                      </a:pPr>
                      <a:r>
                        <a:rPr dirty="0" sz="1350" spc="1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350" spc="-6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Vigilant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88415">
                        <a:lnSpc>
                          <a:spcPct val="100000"/>
                        </a:lnSpc>
                      </a:pP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dirty="0" sz="1350" spc="2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350" spc="1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unsolicited</a:t>
                      </a:r>
                      <a:r>
                        <a:rPr dirty="0" sz="1350" spc="3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messages</a:t>
                      </a:r>
                      <a:r>
                        <a:rPr dirty="0" sz="1350" spc="5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with caution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884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35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verify</a:t>
                      </a:r>
                      <a:r>
                        <a:rPr dirty="0" sz="1350" spc="3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50" spc="1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dirty="0" sz="1350" spc="2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before</a:t>
                      </a:r>
                      <a:r>
                        <a:rPr dirty="0" sz="1350" spc="3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taking</a:t>
                      </a:r>
                      <a:r>
                        <a:rPr dirty="0" sz="1350" spc="1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any action.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1062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66700">
                        <a:lnSpc>
                          <a:spcPct val="100000"/>
                        </a:lnSpc>
                      </a:pP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Stay</a:t>
                      </a:r>
                      <a:r>
                        <a:rPr dirty="0" sz="1350" spc="-2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Informed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288415" marR="485775">
                        <a:lnSpc>
                          <a:spcPct val="135600"/>
                        </a:lnSpc>
                        <a:spcBef>
                          <a:spcPts val="985"/>
                        </a:spcBef>
                      </a:pP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Continuously</a:t>
                      </a:r>
                      <a:r>
                        <a:rPr dirty="0" sz="1350" spc="4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educate</a:t>
                      </a:r>
                      <a:r>
                        <a:rPr dirty="0" sz="1350" spc="1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yourself</a:t>
                      </a:r>
                      <a:r>
                        <a:rPr dirty="0" sz="1350" spc="3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and your </a:t>
                      </a:r>
                      <a:r>
                        <a:rPr dirty="0" sz="1350" spc="1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organization</a:t>
                      </a:r>
                      <a:r>
                        <a:rPr dirty="0" sz="1350" spc="2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on the latest</a:t>
                      </a:r>
                      <a:r>
                        <a:rPr dirty="0" sz="1350" spc="2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phishing</a:t>
                      </a:r>
                      <a:r>
                        <a:rPr dirty="0" sz="1350" spc="3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tactics</a:t>
                      </a:r>
                      <a:r>
                        <a:rPr dirty="0" sz="1350" spc="1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350" spc="-32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best</a:t>
                      </a:r>
                      <a:r>
                        <a:rPr dirty="0" sz="1350" spc="2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practices.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095">
                    <a:solidFill>
                      <a:srgbClr val="F5F5F5"/>
                    </a:solidFill>
                  </a:tcPr>
                </a:tc>
              </a:tr>
              <a:tr h="1060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66700">
                        <a:lnSpc>
                          <a:spcPct val="100000"/>
                        </a:lnSpc>
                      </a:pP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dirty="0" sz="1350" spc="-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Incidents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8415" marR="332105">
                        <a:lnSpc>
                          <a:spcPct val="135600"/>
                        </a:lnSpc>
                        <a:spcBef>
                          <a:spcPts val="975"/>
                        </a:spcBef>
                      </a:pPr>
                      <a:r>
                        <a:rPr dirty="0" sz="135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Immediately</a:t>
                      </a:r>
                      <a:r>
                        <a:rPr dirty="0" sz="1350" spc="6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dirty="0" sz="1350" spc="2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any suspected</a:t>
                      </a:r>
                      <a:r>
                        <a:rPr dirty="0" sz="1350" spc="3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phishing </a:t>
                      </a:r>
                      <a:r>
                        <a:rPr dirty="0" sz="1350" spc="1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attempts</a:t>
                      </a:r>
                      <a:r>
                        <a:rPr dirty="0" sz="1350" spc="4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350" spc="1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successful</a:t>
                      </a:r>
                      <a:r>
                        <a:rPr dirty="0" sz="1350" spc="6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attacks</a:t>
                      </a:r>
                      <a:r>
                        <a:rPr dirty="0" sz="1350" spc="1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to the</a:t>
                      </a:r>
                      <a:r>
                        <a:rPr dirty="0" sz="1350" spc="1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appropriate </a:t>
                      </a:r>
                      <a:r>
                        <a:rPr dirty="0" sz="1350" spc="-32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authorities.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825">
                    <a:solidFill>
                      <a:srgbClr val="FFFFFF"/>
                    </a:solidFill>
                  </a:tcPr>
                </a:tc>
              </a:tr>
              <a:tr h="1060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66700">
                        <a:lnSpc>
                          <a:spcPct val="100000"/>
                        </a:lnSpc>
                      </a:pP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Strengthen</a:t>
                      </a:r>
                      <a:r>
                        <a:rPr dirty="0" sz="135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Security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288415" marR="391795">
                        <a:lnSpc>
                          <a:spcPct val="135600"/>
                        </a:lnSpc>
                        <a:spcBef>
                          <a:spcPts val="975"/>
                        </a:spcBef>
                      </a:pPr>
                      <a:r>
                        <a:rPr dirty="0" sz="135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Implement</a:t>
                      </a:r>
                      <a:r>
                        <a:rPr dirty="0" sz="1350" spc="6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robust</a:t>
                      </a:r>
                      <a:r>
                        <a:rPr dirty="0" sz="1350" spc="3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350" spc="2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measures</a:t>
                      </a:r>
                      <a:r>
                        <a:rPr dirty="0" sz="1350" spc="5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350" spc="1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incident</a:t>
                      </a:r>
                      <a:r>
                        <a:rPr dirty="0" sz="1350" spc="2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response</a:t>
                      </a:r>
                      <a:r>
                        <a:rPr dirty="0" sz="1350" spc="3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plans</a:t>
                      </a:r>
                      <a:r>
                        <a:rPr dirty="0" sz="1350" spc="1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350" spc="1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prevent</a:t>
                      </a:r>
                      <a:r>
                        <a:rPr dirty="0" sz="1350" spc="2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350" spc="-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mitigate </a:t>
                      </a:r>
                      <a:r>
                        <a:rPr dirty="0" sz="1350" spc="-32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50" spc="1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impact</a:t>
                      </a:r>
                      <a:r>
                        <a:rPr dirty="0" sz="1350" spc="2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350" spc="10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phishing</a:t>
                      </a:r>
                      <a:r>
                        <a:rPr dirty="0" sz="1350" spc="3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solidFill>
                            <a:srgbClr val="EBEBEE"/>
                          </a:solidFill>
                          <a:latin typeface="Times New Roman"/>
                          <a:cs typeface="Times New Roman"/>
                        </a:rPr>
                        <a:t>attacks.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825"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dc:subject>PptxGenJS Presentation</dc:subject>
  <dc:title>PptxGenJS Presentation</dc:title>
  <dcterms:created xsi:type="dcterms:W3CDTF">2024-07-11T16:00:43Z</dcterms:created>
  <dcterms:modified xsi:type="dcterms:W3CDTF">2024-07-11T16:00:43Z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2024-07-11T00:00:00Z</vt:filetime>
  </property>
</Properties>
</file>