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6" r:id="rId2"/>
    <p:sldId id="267" r:id="rId3"/>
    <p:sldId id="268" r:id="rId4"/>
    <p:sldId id="263" r:id="rId5"/>
    <p:sldId id="264" r:id="rId6"/>
    <p:sldId id="265" r:id="rId7"/>
    <p:sldId id="257" r:id="rId8"/>
    <p:sldId id="258" r:id="rId9"/>
    <p:sldId id="262" r:id="rId10"/>
    <p:sldId id="259" r:id="rId11"/>
    <p:sldId id="260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1C8A-A720-4F0A-AC4C-AEBDAAA69E4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37F67-6F91-4015-ADAD-8E8B1E6D0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EA747-93D6-42CD-AED0-65CDB7D4590E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558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003945-9EA7-416F-ADA2-5B3B8F96573D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270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7D0919-DD64-4816-8793-E8FDB41ACB60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402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C0ABB-63CF-4EA7-82FD-62A2601C2E38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655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098B02-B75D-48BB-867E-273E3008DC28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48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3E09AF-E6A2-471A-AD99-9F17B163D5E1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010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061E9-6E28-48EF-B084-220C9A63D3B7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181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059A90-0D08-42AA-AD3D-CC0BFCAC4E44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21574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AAD696-595E-46C2-BD7B-634EB67783D5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429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1BDD15-7390-42FC-A706-B0C15A589CAC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928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55F8F3-6484-4C19-9335-1CAA1E74C5B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97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71CFBA-793C-40DB-B23F-F85217D938D9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447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DD12A4-A236-42AF-B063-2F00D3EFD0E7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796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EA7D05-6431-41BD-80BF-0BD6AE0E93D0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205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2E1DAB-119A-4B36-A421-D599C591BDAC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084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111C49-5096-4A5C-BDD5-435069C71BBA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89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904AE8-6DB7-46D8-919D-EDF8F53EBC75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586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21E14-24E1-4758-8015-3934DB90BA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4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519A4-DE96-49D1-985F-82E5718F77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5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5D21-894B-45A6-8838-36FDF63062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D182C-1BB1-43E3-B669-344885A3E2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EDCB3-DC23-4633-AE41-F78C949AA6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5E459-FB63-43F2-8323-79E6FBC05F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D388B-C08A-48DB-8F47-FCAD3598AD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AEF4E-2BB0-439A-BABE-EC45820EF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ACCF8-886E-4318-8D77-C67DF3D9E8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346C7-4694-4484-9623-D5F6DD45AF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B005F-0486-4980-93B2-A1FDFE4614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F22847-5380-47C6-8026-5706D9D008E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66838" y="982663"/>
            <a:ext cx="6445250" cy="56864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33550" y="115888"/>
            <a:ext cx="5700713" cy="865187"/>
          </a:xfrm>
        </p:spPr>
        <p:txBody>
          <a:bodyPr/>
          <a:lstStyle/>
          <a:p>
            <a:pPr eaLnBrk="1" hangingPunct="1"/>
            <a:r>
              <a:rPr lang="en-US" altLang="zh-CN" smtClean="0"/>
              <a:t>Use-Case Diagram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141413"/>
            <a:ext cx="537845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978400" y="1668463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0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Title and author of requested book;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name of user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174875" y="1068388"/>
            <a:ext cx="860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Book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1044575" y="1560513"/>
            <a:ext cx="1465263" cy="438150"/>
            <a:chOff x="1857" y="3783"/>
            <a:chExt cx="1531" cy="468"/>
          </a:xfrm>
        </p:grpSpPr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1970" y="3783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Shelves</a:t>
              </a:r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1857" y="3879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857" y="410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990600" y="2287588"/>
            <a:ext cx="1558925" cy="438150"/>
            <a:chOff x="1800" y="4560"/>
            <a:chExt cx="1630" cy="468"/>
          </a:xfrm>
        </p:grpSpPr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Authors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990600" y="3163888"/>
            <a:ext cx="1558925" cy="438150"/>
            <a:chOff x="1800" y="4560"/>
            <a:chExt cx="1630" cy="468"/>
          </a:xfrm>
        </p:grpSpPr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titles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990600" y="4040188"/>
            <a:ext cx="1558925" cy="438150"/>
            <a:chOff x="1800" y="4560"/>
            <a:chExt cx="1630" cy="468"/>
          </a:xfrm>
        </p:grpSpPr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topics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3729038" y="2141538"/>
            <a:ext cx="949325" cy="901700"/>
            <a:chOff x="2349" y="1349"/>
            <a:chExt cx="598" cy="568"/>
          </a:xfrm>
        </p:grpSpPr>
        <p:sp>
          <p:nvSpPr>
            <p:cNvPr id="67606" name="Oval 22"/>
            <p:cNvSpPr>
              <a:spLocks noChangeArrowheads="1"/>
            </p:cNvSpPr>
            <p:nvPr/>
          </p:nvSpPr>
          <p:spPr bwMode="auto">
            <a:xfrm>
              <a:off x="2366" y="1349"/>
              <a:ext cx="581" cy="56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2349" y="1407"/>
              <a:ext cx="58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  <a:endParaRPr kumimoji="1" lang="en-US" altLang="zh-CN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3744913" y="3602038"/>
            <a:ext cx="1033462" cy="903287"/>
            <a:chOff x="2359" y="2269"/>
            <a:chExt cx="651" cy="569"/>
          </a:xfrm>
        </p:grpSpPr>
        <p:sp>
          <p:nvSpPr>
            <p:cNvPr id="67609" name="Oval 25"/>
            <p:cNvSpPr>
              <a:spLocks noChangeArrowheads="1"/>
            </p:cNvSpPr>
            <p:nvPr/>
          </p:nvSpPr>
          <p:spPr bwMode="auto">
            <a:xfrm>
              <a:off x="2376" y="2269"/>
              <a:ext cx="582" cy="56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54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2359" y="2293"/>
              <a:ext cx="651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54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Search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topics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67611" name="Arc 27"/>
          <p:cNvSpPr>
            <a:spLocks/>
          </p:cNvSpPr>
          <p:nvPr/>
        </p:nvSpPr>
        <p:spPr bwMode="auto">
          <a:xfrm rot="3499389" flipH="1">
            <a:off x="2082801" y="1212850"/>
            <a:ext cx="1606550" cy="1438275"/>
          </a:xfrm>
          <a:custGeom>
            <a:avLst/>
            <a:gdLst>
              <a:gd name="G0" fmla="+- 3241 0 0"/>
              <a:gd name="G1" fmla="+- 21600 0 0"/>
              <a:gd name="G2" fmla="+- 21600 0 0"/>
              <a:gd name="T0" fmla="*/ 0 w 24841"/>
              <a:gd name="T1" fmla="*/ 244 h 21600"/>
              <a:gd name="T2" fmla="*/ 24841 w 24841"/>
              <a:gd name="T3" fmla="*/ 21600 h 21600"/>
              <a:gd name="T4" fmla="*/ 3241 w 248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41" h="21600" fill="none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</a:path>
              <a:path w="24841" h="21600" stroke="0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  <a:lnTo>
                  <a:pt x="3241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 type="arrow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4433888" y="1122363"/>
            <a:ext cx="1882775" cy="1060450"/>
            <a:chOff x="2793" y="562"/>
            <a:chExt cx="1186" cy="668"/>
          </a:xfrm>
        </p:grpSpPr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3118" y="562"/>
              <a:ext cx="861" cy="36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 by the user</a:t>
              </a: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 flipH="1">
              <a:off x="2793" y="930"/>
              <a:ext cx="434" cy="3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15" name="Group 31"/>
          <p:cNvGrpSpPr>
            <a:grpSpLocks/>
          </p:cNvGrpSpPr>
          <p:nvPr/>
        </p:nvGrpSpPr>
        <p:grpSpPr bwMode="auto">
          <a:xfrm>
            <a:off x="4451350" y="2874963"/>
            <a:ext cx="3216275" cy="941387"/>
            <a:chOff x="2804" y="1666"/>
            <a:chExt cx="2026" cy="593"/>
          </a:xfrm>
        </p:grpSpPr>
        <p:sp>
          <p:nvSpPr>
            <p:cNvPr id="67616" name="Text Box 32"/>
            <p:cNvSpPr txBox="1">
              <a:spLocks noChangeArrowheads="1"/>
            </p:cNvSpPr>
            <p:nvPr/>
          </p:nvSpPr>
          <p:spPr bwMode="auto">
            <a:xfrm>
              <a:off x="2804" y="1682"/>
              <a:ext cx="7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7617" name="Group 33"/>
            <p:cNvGrpSpPr>
              <a:grpSpLocks/>
            </p:cNvGrpSpPr>
            <p:nvPr/>
          </p:nvGrpSpPr>
          <p:grpSpPr bwMode="auto">
            <a:xfrm>
              <a:off x="3420" y="1983"/>
              <a:ext cx="1410" cy="276"/>
              <a:chOff x="6903" y="6120"/>
              <a:chExt cx="2340" cy="468"/>
            </a:xfrm>
          </p:grpSpPr>
          <p:sp>
            <p:nvSpPr>
              <p:cNvPr id="67618" name="Text Box 34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18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9" name="Line 35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0" name="Line 36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1" name="Arc 37"/>
            <p:cNvSpPr>
              <a:spLocks/>
            </p:cNvSpPr>
            <p:nvPr/>
          </p:nvSpPr>
          <p:spPr bwMode="auto">
            <a:xfrm rot="466127">
              <a:off x="2901" y="1666"/>
              <a:ext cx="868" cy="3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4506913" y="3897313"/>
            <a:ext cx="3025775" cy="1022350"/>
            <a:chOff x="2839" y="2310"/>
            <a:chExt cx="1906" cy="644"/>
          </a:xfrm>
        </p:grpSpPr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839" y="2586"/>
              <a:ext cx="1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titles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referring to the topic</a:t>
              </a:r>
            </a:p>
          </p:txBody>
        </p:sp>
        <p:grpSp>
          <p:nvGrpSpPr>
            <p:cNvPr id="67624" name="Group 40"/>
            <p:cNvGrpSpPr>
              <a:grpSpLocks/>
            </p:cNvGrpSpPr>
            <p:nvPr/>
          </p:nvGrpSpPr>
          <p:grpSpPr bwMode="auto">
            <a:xfrm>
              <a:off x="3986" y="2310"/>
              <a:ext cx="759" cy="536"/>
              <a:chOff x="7020" y="6686"/>
              <a:chExt cx="1260" cy="910"/>
            </a:xfrm>
          </p:grpSpPr>
          <p:sp>
            <p:nvSpPr>
              <p:cNvPr id="67625" name="Text Box 41"/>
              <p:cNvSpPr txBox="1">
                <a:spLocks noChangeArrowheads="1"/>
              </p:cNvSpPr>
              <p:nvPr/>
            </p:nvSpPr>
            <p:spPr bwMode="auto">
              <a:xfrm>
                <a:off x="7020" y="6816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Display of list of titles</a:t>
                </a:r>
                <a:endParaRPr kumimoji="1" lang="en-US" altLang="zh-CN" sz="1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6" name="AutoShape 42"/>
              <p:cNvSpPr>
                <a:spLocks noChangeArrowheads="1"/>
              </p:cNvSpPr>
              <p:nvPr/>
            </p:nvSpPr>
            <p:spPr bwMode="auto">
              <a:xfrm flipV="1">
                <a:off x="7020" y="668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82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>
              <a:off x="2941" y="2494"/>
              <a:ext cx="1035" cy="1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8" name="Group 44"/>
          <p:cNvGrpSpPr>
            <a:grpSpLocks/>
          </p:cNvGrpSpPr>
          <p:nvPr/>
        </p:nvGrpSpPr>
        <p:grpSpPr bwMode="auto">
          <a:xfrm>
            <a:off x="2713038" y="4481513"/>
            <a:ext cx="1376362" cy="1539875"/>
            <a:chOff x="1709" y="2678"/>
            <a:chExt cx="867" cy="970"/>
          </a:xfrm>
        </p:grpSpPr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2034" y="2770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Topic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0" name="Text Box 46"/>
            <p:cNvSpPr txBox="1">
              <a:spLocks noChangeArrowheads="1"/>
            </p:cNvSpPr>
            <p:nvPr/>
          </p:nvSpPr>
          <p:spPr bwMode="auto">
            <a:xfrm>
              <a:off x="1709" y="3230"/>
              <a:ext cx="867" cy="4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Topic request 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 flipV="1">
              <a:off x="2359" y="2678"/>
              <a:ext cx="217" cy="5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2" name="Group 48"/>
          <p:cNvGrpSpPr>
            <a:grpSpLocks/>
          </p:cNvGrpSpPr>
          <p:nvPr/>
        </p:nvGrpSpPr>
        <p:grpSpPr bwMode="auto">
          <a:xfrm>
            <a:off x="1847850" y="3459163"/>
            <a:ext cx="1909763" cy="584200"/>
            <a:chOff x="1164" y="2034"/>
            <a:chExt cx="1203" cy="368"/>
          </a:xfrm>
        </p:grpSpPr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1352" y="2083"/>
              <a:ext cx="5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4" name="Arc 50"/>
            <p:cNvSpPr>
              <a:spLocks/>
            </p:cNvSpPr>
            <p:nvPr/>
          </p:nvSpPr>
          <p:spPr bwMode="auto">
            <a:xfrm flipH="1" flipV="1">
              <a:off x="1164" y="2034"/>
              <a:ext cx="1203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5" name="Group 51"/>
          <p:cNvGrpSpPr>
            <a:grpSpLocks/>
          </p:cNvGrpSpPr>
          <p:nvPr/>
        </p:nvGrpSpPr>
        <p:grpSpPr bwMode="auto">
          <a:xfrm>
            <a:off x="1673225" y="3960813"/>
            <a:ext cx="2066925" cy="955675"/>
            <a:chOff x="1054" y="2350"/>
            <a:chExt cx="1302" cy="602"/>
          </a:xfrm>
        </p:grpSpPr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1058" y="2678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Topic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7" name="Arc 53"/>
            <p:cNvSpPr>
              <a:spLocks/>
            </p:cNvSpPr>
            <p:nvPr/>
          </p:nvSpPr>
          <p:spPr bwMode="auto">
            <a:xfrm rot="-1242462" flipH="1" flipV="1">
              <a:off x="1054" y="2350"/>
              <a:ext cx="1302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8" name="Group 54"/>
          <p:cNvGrpSpPr>
            <a:grpSpLocks/>
          </p:cNvGrpSpPr>
          <p:nvPr/>
        </p:nvGrpSpPr>
        <p:grpSpPr bwMode="auto">
          <a:xfrm>
            <a:off x="1804988" y="1852613"/>
            <a:ext cx="1897062" cy="887412"/>
            <a:chOff x="1137" y="1022"/>
            <a:chExt cx="1195" cy="559"/>
          </a:xfrm>
        </p:grpSpPr>
        <p:sp>
          <p:nvSpPr>
            <p:cNvPr id="67639" name="Arc 55"/>
            <p:cNvSpPr>
              <a:spLocks/>
            </p:cNvSpPr>
            <p:nvPr/>
          </p:nvSpPr>
          <p:spPr bwMode="auto">
            <a:xfrm rot="1381003" flipH="1">
              <a:off x="1137" y="1230"/>
              <a:ext cx="1195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0" name="Text Box 56"/>
            <p:cNvSpPr txBox="1">
              <a:spLocks noChangeArrowheads="1"/>
            </p:cNvSpPr>
            <p:nvPr/>
          </p:nvSpPr>
          <p:spPr bwMode="auto">
            <a:xfrm>
              <a:off x="1370" y="1022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Author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1" name="Group 57"/>
          <p:cNvGrpSpPr>
            <a:grpSpLocks/>
          </p:cNvGrpSpPr>
          <p:nvPr/>
        </p:nvGrpSpPr>
        <p:grpSpPr bwMode="auto">
          <a:xfrm>
            <a:off x="1847850" y="2687638"/>
            <a:ext cx="1898650" cy="557212"/>
            <a:chOff x="1164" y="1548"/>
            <a:chExt cx="1196" cy="351"/>
          </a:xfrm>
        </p:grpSpPr>
        <p:sp>
          <p:nvSpPr>
            <p:cNvPr id="67642" name="Arc 58"/>
            <p:cNvSpPr>
              <a:spLocks/>
            </p:cNvSpPr>
            <p:nvPr/>
          </p:nvSpPr>
          <p:spPr bwMode="auto">
            <a:xfrm flipH="1">
              <a:off x="1164" y="1548"/>
              <a:ext cx="1196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3" name="Text Box 59"/>
            <p:cNvSpPr txBox="1">
              <a:spLocks noChangeArrowheads="1"/>
            </p:cNvSpPr>
            <p:nvPr/>
          </p:nvSpPr>
          <p:spPr bwMode="auto">
            <a:xfrm>
              <a:off x="1352" y="1615"/>
              <a:ext cx="54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4" name="Group 60"/>
          <p:cNvGrpSpPr>
            <a:grpSpLocks/>
          </p:cNvGrpSpPr>
          <p:nvPr/>
        </p:nvGrpSpPr>
        <p:grpSpPr bwMode="auto">
          <a:xfrm>
            <a:off x="4679950" y="2236788"/>
            <a:ext cx="2336800" cy="930275"/>
            <a:chOff x="2948" y="1264"/>
            <a:chExt cx="1472" cy="586"/>
          </a:xfrm>
        </p:grpSpPr>
        <p:grpSp>
          <p:nvGrpSpPr>
            <p:cNvPr id="67645" name="Group 61"/>
            <p:cNvGrpSpPr>
              <a:grpSpLocks/>
            </p:cNvGrpSpPr>
            <p:nvPr/>
          </p:nvGrpSpPr>
          <p:grpSpPr bwMode="auto">
            <a:xfrm>
              <a:off x="3661" y="1347"/>
              <a:ext cx="759" cy="503"/>
              <a:chOff x="7020" y="4956"/>
              <a:chExt cx="1260" cy="852"/>
            </a:xfrm>
          </p:grpSpPr>
          <p:sp>
            <p:nvSpPr>
              <p:cNvPr id="67646" name="Text Box 62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54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reception</a:t>
                </a:r>
              </a:p>
            </p:txBody>
          </p:sp>
          <p:sp>
            <p:nvSpPr>
              <p:cNvPr id="67647" name="AutoShape 63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54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2948" y="1482"/>
              <a:ext cx="7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3010" y="1264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7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-26988"/>
            <a:ext cx="5940425" cy="693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765175"/>
            <a:ext cx="7796212" cy="1150938"/>
          </a:xfrm>
        </p:spPr>
        <p:txBody>
          <a:bodyPr/>
          <a:lstStyle/>
          <a:p>
            <a:r>
              <a:rPr kumimoji="1" lang="en-US" altLang="zh-CN" b="1" smtClean="0"/>
              <a:t>Refinement:  </a:t>
            </a:r>
          </a:p>
          <a:p>
            <a:pPr>
              <a:buFontTx/>
              <a:buNone/>
            </a:pPr>
            <a:r>
              <a:rPr kumimoji="1" lang="en-US" altLang="zh-CN" sz="2000" smtClean="0"/>
              <a:t>                 Book request </a:t>
            </a:r>
            <a:r>
              <a:rPr kumimoji="1" lang="en-US" altLang="zh-CN" sz="2000" noProof="1" smtClean="0">
                <a:sym typeface="Wingdings" panose="05000000000000000000" pitchFamily="2" charset="2"/>
              </a:rPr>
              <a:t>=</a:t>
            </a:r>
            <a:r>
              <a:rPr kumimoji="1" lang="en-US" altLang="zh-CN" sz="2000" smtClean="0"/>
              <a:t> Find book position </a:t>
            </a:r>
            <a:r>
              <a:rPr kumimoji="1" lang="en-US" altLang="zh-CN" sz="2000" noProof="1" smtClean="0">
                <a:sym typeface="Wingdings" panose="05000000000000000000" pitchFamily="2" charset="2"/>
              </a:rPr>
              <a:t>+</a:t>
            </a:r>
            <a:r>
              <a:rPr kumimoji="1" lang="en-US" altLang="zh-CN" sz="2000" smtClean="0"/>
              <a:t> Get a book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1071563" y="1692275"/>
            <a:ext cx="7316787" cy="4473575"/>
            <a:chOff x="568" y="1000"/>
            <a:chExt cx="4609" cy="2818"/>
          </a:xfrm>
        </p:grpSpPr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2477" y="1898"/>
              <a:ext cx="644" cy="64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845" y="1112"/>
              <a:ext cx="637" cy="63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26" y="1177"/>
              <a:ext cx="64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958" y="2404"/>
              <a:ext cx="83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1372" y="1000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8618" name="Group 10"/>
            <p:cNvGrpSpPr>
              <a:grpSpLocks/>
            </p:cNvGrpSpPr>
            <p:nvPr/>
          </p:nvGrpSpPr>
          <p:grpSpPr bwMode="auto">
            <a:xfrm>
              <a:off x="606" y="1459"/>
              <a:ext cx="1011" cy="309"/>
              <a:chOff x="1857" y="3783"/>
              <a:chExt cx="1531" cy="468"/>
            </a:xfrm>
          </p:grpSpPr>
          <p:sp>
            <p:nvSpPr>
              <p:cNvPr id="68619" name="Text Box 11"/>
              <p:cNvSpPr txBox="1">
                <a:spLocks noChangeArrowheads="1"/>
              </p:cNvSpPr>
              <p:nvPr/>
            </p:nvSpPr>
            <p:spPr bwMode="auto">
              <a:xfrm>
                <a:off x="1970" y="3783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Shelves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1857" y="3879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>
                <a:off x="1857" y="410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568" y="1972"/>
              <a:ext cx="1076" cy="309"/>
              <a:chOff x="1800" y="4560"/>
              <a:chExt cx="1630" cy="468"/>
            </a:xfrm>
          </p:grpSpPr>
          <p:sp>
            <p:nvSpPr>
              <p:cNvPr id="68623" name="Text Box 15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Authors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6" name="Group 18"/>
            <p:cNvGrpSpPr>
              <a:grpSpLocks/>
            </p:cNvGrpSpPr>
            <p:nvPr/>
          </p:nvGrpSpPr>
          <p:grpSpPr bwMode="auto">
            <a:xfrm>
              <a:off x="568" y="2590"/>
              <a:ext cx="1076" cy="309"/>
              <a:chOff x="1800" y="4560"/>
              <a:chExt cx="1630" cy="468"/>
            </a:xfrm>
          </p:grpSpPr>
          <p:sp>
            <p:nvSpPr>
              <p:cNvPr id="68627" name="Text Box 19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titles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2375" y="2041"/>
              <a:ext cx="84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Find book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 position</a:t>
              </a:r>
            </a:p>
          </p:txBody>
        </p:sp>
        <p:grpSp>
          <p:nvGrpSpPr>
            <p:cNvPr id="68631" name="Group 23"/>
            <p:cNvGrpSpPr>
              <a:grpSpLocks/>
            </p:cNvGrpSpPr>
            <p:nvPr/>
          </p:nvGrpSpPr>
          <p:grpSpPr bwMode="auto">
            <a:xfrm>
              <a:off x="4134" y="1421"/>
              <a:ext cx="832" cy="563"/>
              <a:chOff x="7020" y="4956"/>
              <a:chExt cx="1260" cy="852"/>
            </a:xfrm>
          </p:grpSpPr>
          <p:sp>
            <p:nvSpPr>
              <p:cNvPr id="68632" name="Text Box 24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reception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3" name="AutoShape 25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3632" y="2741"/>
              <a:ext cx="1545" cy="309"/>
              <a:chOff x="6903" y="6120"/>
              <a:chExt cx="2340" cy="468"/>
            </a:xfrm>
          </p:grpSpPr>
          <p:sp>
            <p:nvSpPr>
              <p:cNvPr id="68635" name="Text Box 27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Line 29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8" name="Arc 30"/>
            <p:cNvSpPr>
              <a:spLocks/>
            </p:cNvSpPr>
            <p:nvPr/>
          </p:nvSpPr>
          <p:spPr bwMode="auto">
            <a:xfrm rot="1381003" flipH="1">
              <a:off x="1131" y="1899"/>
              <a:ext cx="1309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3469" y="1524"/>
              <a:ext cx="666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0" name="Arc 32"/>
            <p:cNvSpPr>
              <a:spLocks/>
            </p:cNvSpPr>
            <p:nvPr/>
          </p:nvSpPr>
          <p:spPr bwMode="auto">
            <a:xfrm rot="466127">
              <a:off x="3072" y="2386"/>
              <a:ext cx="951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1" name="Arc 33"/>
            <p:cNvSpPr>
              <a:spLocks/>
            </p:cNvSpPr>
            <p:nvPr/>
          </p:nvSpPr>
          <p:spPr bwMode="auto">
            <a:xfrm flipH="1">
              <a:off x="1160" y="2255"/>
              <a:ext cx="1310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2" name="Text Box 34"/>
            <p:cNvSpPr txBox="1">
              <a:spLocks noChangeArrowheads="1"/>
            </p:cNvSpPr>
            <p:nvPr/>
          </p:nvSpPr>
          <p:spPr bwMode="auto">
            <a:xfrm>
              <a:off x="1385" y="1665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Author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3" name="Text Box 35"/>
            <p:cNvSpPr txBox="1">
              <a:spLocks noChangeArrowheads="1"/>
            </p:cNvSpPr>
            <p:nvPr/>
          </p:nvSpPr>
          <p:spPr bwMode="auto">
            <a:xfrm>
              <a:off x="1366" y="2329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3539" y="1374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5" name="Arc 37"/>
            <p:cNvSpPr>
              <a:spLocks/>
            </p:cNvSpPr>
            <p:nvPr/>
          </p:nvSpPr>
          <p:spPr bwMode="auto">
            <a:xfrm rot="502408" flipH="1">
              <a:off x="1072" y="1138"/>
              <a:ext cx="1783" cy="5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V="1">
              <a:off x="2945" y="1730"/>
              <a:ext cx="119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7" name="Text Box 39"/>
            <p:cNvSpPr txBox="1">
              <a:spLocks noChangeArrowheads="1"/>
            </p:cNvSpPr>
            <p:nvPr/>
          </p:nvSpPr>
          <p:spPr bwMode="auto">
            <a:xfrm>
              <a:off x="2907" y="1749"/>
              <a:ext cx="118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&lt;shelf#, book#&gt;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2113" y="2812"/>
              <a:ext cx="130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 and author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of requested book;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name of the user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1398" y="3339"/>
              <a:ext cx="1070" cy="479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54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V="1">
              <a:off x="1837" y="2374"/>
              <a:ext cx="668" cy="9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20888" y="1268413"/>
            <a:ext cx="5222875" cy="911225"/>
            <a:chOff x="1357" y="709"/>
            <a:chExt cx="3290" cy="574"/>
          </a:xfrm>
        </p:grpSpPr>
        <p:sp>
          <p:nvSpPr>
            <p:cNvPr id="69635" name="Oval 3"/>
            <p:cNvSpPr>
              <a:spLocks noChangeArrowheads="1"/>
            </p:cNvSpPr>
            <p:nvPr/>
          </p:nvSpPr>
          <p:spPr bwMode="auto">
            <a:xfrm>
              <a:off x="2261" y="709"/>
              <a:ext cx="656" cy="5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6" name="Line 4"/>
            <p:cNvSpPr>
              <a:spLocks noChangeShapeType="1"/>
            </p:cNvSpPr>
            <p:nvPr/>
          </p:nvSpPr>
          <p:spPr bwMode="auto">
            <a:xfrm>
              <a:off x="17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29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357" y="809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445" y="830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508" y="84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1900" y="742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028" y="749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1460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548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4028" y="88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1258888" y="1752600"/>
            <a:ext cx="6394450" cy="2505075"/>
            <a:chOff x="877" y="1014"/>
            <a:chExt cx="4028" cy="1578"/>
          </a:xfrm>
        </p:grpSpPr>
        <p:sp>
          <p:nvSpPr>
            <p:cNvPr id="69647" name="Oval 15"/>
            <p:cNvSpPr>
              <a:spLocks noChangeArrowheads="1"/>
            </p:cNvSpPr>
            <p:nvPr/>
          </p:nvSpPr>
          <p:spPr bwMode="auto">
            <a:xfrm>
              <a:off x="1381" y="1676"/>
              <a:ext cx="504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2269" y="1470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2093" y="2139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901" y="1954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1" name="Oval 19"/>
            <p:cNvSpPr>
              <a:spLocks noChangeArrowheads="1"/>
            </p:cNvSpPr>
            <p:nvPr/>
          </p:nvSpPr>
          <p:spPr bwMode="auto">
            <a:xfrm>
              <a:off x="3677" y="2018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877" y="1860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4229" y="2273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flipV="1">
              <a:off x="1893" y="1775"/>
              <a:ext cx="34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1853" y="2060"/>
              <a:ext cx="264" cy="1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2613" y="2266"/>
              <a:ext cx="264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757" y="1840"/>
              <a:ext cx="208" cy="1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3421" y="2224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516" y="1773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388" y="1581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212" y="2264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3020" y="2072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3804" y="2129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P5</a:t>
              </a: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980" y="1617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324" y="2022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66" name="Freeform 34"/>
            <p:cNvSpPr>
              <a:spLocks/>
            </p:cNvSpPr>
            <p:nvPr/>
          </p:nvSpPr>
          <p:spPr bwMode="auto">
            <a:xfrm>
              <a:off x="1213" y="1021"/>
              <a:ext cx="1017" cy="1288"/>
            </a:xfrm>
            <a:custGeom>
              <a:avLst/>
              <a:gdLst>
                <a:gd name="T0" fmla="*/ 1016 w 1017"/>
                <a:gd name="T1" fmla="*/ 0 h 1288"/>
                <a:gd name="T2" fmla="*/ 752 w 1017"/>
                <a:gd name="T3" fmla="*/ 299 h 1288"/>
                <a:gd name="T4" fmla="*/ 288 w 1017"/>
                <a:gd name="T5" fmla="*/ 469 h 1288"/>
                <a:gd name="T6" fmla="*/ 0 w 1017"/>
                <a:gd name="T7" fmla="*/ 128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88">
                  <a:moveTo>
                    <a:pt x="1016" y="0"/>
                  </a:moveTo>
                  <a:lnTo>
                    <a:pt x="752" y="299"/>
                  </a:lnTo>
                  <a:lnTo>
                    <a:pt x="288" y="469"/>
                  </a:lnTo>
                  <a:lnTo>
                    <a:pt x="0" y="1287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7" name="Freeform 35"/>
            <p:cNvSpPr>
              <a:spLocks/>
            </p:cNvSpPr>
            <p:nvPr/>
          </p:nvSpPr>
          <p:spPr bwMode="auto">
            <a:xfrm>
              <a:off x="2941" y="1014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1916" y="1553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1796" y="2114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2660" y="2278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2852" y="1652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3412" y="2221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4286" y="1570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2016125" y="3644900"/>
            <a:ext cx="6284913" cy="2879725"/>
            <a:chOff x="1354" y="2206"/>
            <a:chExt cx="3959" cy="1814"/>
          </a:xfrm>
        </p:grpSpPr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3168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216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2215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8" name="Oval 46"/>
            <p:cNvSpPr>
              <a:spLocks noChangeArrowheads="1"/>
            </p:cNvSpPr>
            <p:nvPr/>
          </p:nvSpPr>
          <p:spPr bwMode="auto">
            <a:xfrm>
              <a:off x="3168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9" name="Oval 47"/>
            <p:cNvSpPr>
              <a:spLocks noChangeArrowheads="1"/>
            </p:cNvSpPr>
            <p:nvPr/>
          </p:nvSpPr>
          <p:spPr bwMode="auto">
            <a:xfrm>
              <a:off x="3985" y="3205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438" y="3388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455" y="3385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 flipV="1">
              <a:off x="3621" y="3566"/>
              <a:ext cx="363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1827" y="3203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1943" y="291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1807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1880" y="3521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2715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2715" y="315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2763" y="2886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3758" y="296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2787" y="3521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3712" y="361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3667" y="3146"/>
              <a:ext cx="272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4" name="Freeform 62"/>
            <p:cNvSpPr>
              <a:spLocks/>
            </p:cNvSpPr>
            <p:nvPr/>
          </p:nvSpPr>
          <p:spPr bwMode="auto">
            <a:xfrm>
              <a:off x="3440" y="2227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5" name="Freeform 63"/>
            <p:cNvSpPr>
              <a:spLocks/>
            </p:cNvSpPr>
            <p:nvPr/>
          </p:nvSpPr>
          <p:spPr bwMode="auto">
            <a:xfrm>
              <a:off x="1354" y="2206"/>
              <a:ext cx="1542" cy="1814"/>
            </a:xfrm>
            <a:custGeom>
              <a:avLst/>
              <a:gdLst>
                <a:gd name="T0" fmla="*/ 0 w 1542"/>
                <a:gd name="T1" fmla="*/ 1814 h 1814"/>
                <a:gd name="T2" fmla="*/ 590 w 1542"/>
                <a:gd name="T3" fmla="*/ 680 h 1814"/>
                <a:gd name="T4" fmla="*/ 1270 w 1542"/>
                <a:gd name="T5" fmla="*/ 589 h 1814"/>
                <a:gd name="T6" fmla="*/ 1542 w 1542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814">
                  <a:moveTo>
                    <a:pt x="0" y="1814"/>
                  </a:moveTo>
                  <a:lnTo>
                    <a:pt x="590" y="680"/>
                  </a:lnTo>
                  <a:lnTo>
                    <a:pt x="1270" y="589"/>
                  </a:lnTo>
                  <a:lnTo>
                    <a:pt x="154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4694" y="270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3212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P4.2</a:t>
              </a:r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3186" y="3700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P4.4</a:t>
              </a: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2245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P4.1</a:t>
              </a:r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2245" y="370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P4.3</a:t>
              </a:r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4028" y="329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P4.5</a:t>
              </a:r>
            </a:p>
          </p:txBody>
        </p:sp>
      </p:grp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1692275" y="44450"/>
            <a:ext cx="59404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Flow-Oriented Modeling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684213" y="739775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The Data Flow Hierarchy</a:t>
            </a:r>
          </a:p>
        </p:txBody>
      </p:sp>
    </p:spTree>
    <p:extLst>
      <p:ext uri="{BB962C8B-B14F-4D97-AF65-F5344CB8AC3E}">
        <p14:creationId xmlns:p14="http://schemas.microsoft.com/office/powerpoint/2010/main" val="3675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8D9EF-61DE-4506-A2D0-EB607E0F031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Data-Centered Architecture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916113"/>
            <a:ext cx="47371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350B5-37C2-42DA-8069-E12A1CDCDE33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 Flow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557338"/>
            <a:ext cx="5638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0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77259-448E-4CDB-B599-7D885DA3EEE7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Call and Return Architecture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665288"/>
            <a:ext cx="5800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0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21678-7629-40E0-B49C-2ED2AC7C835B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Layered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687513"/>
            <a:ext cx="441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3EA6E-2EDD-496B-AF99-728D7755F63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Context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73238"/>
            <a:ext cx="6019800" cy="381952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8582C-7855-4C85-941D-1F2D205710C7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Archetypes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55875" y="1211263"/>
            <a:ext cx="4267200" cy="4443412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287463"/>
            <a:ext cx="35687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3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2BAD7-7541-4E10-8084-8D6E46E9981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Component Structure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2988" y="1628775"/>
            <a:ext cx="7027862" cy="42576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9775"/>
            <a:ext cx="6337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38313" y="188913"/>
          <a:ext cx="5927725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801323" imgH="6128617" progId="Visio.Drawing.11">
                  <p:embed/>
                </p:oleObj>
              </mc:Choice>
              <mc:Fallback>
                <p:oleObj name="Visio" r:id="rId3" imgW="5801323" imgH="61286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88913"/>
                        <a:ext cx="5927725" cy="626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9"/>
          <p:cNvSpPr txBox="1">
            <a:spLocks noChangeArrowheads="1"/>
          </p:cNvSpPr>
          <p:nvPr/>
        </p:nvSpPr>
        <p:spPr bwMode="auto">
          <a:xfrm>
            <a:off x="1665288" y="242728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Other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functions</a:t>
            </a: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2405063" y="1412875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Valid passwords/ID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121275" y="1477963"/>
            <a:ext cx="229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Invalid passwords/ID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5035550" y="264318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No input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Tries remain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6273800" y="25717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Input tries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remain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22438" y="3349625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Thumbnail views</a:t>
            </a: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184650" y="342265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Select a specific camera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2782888" y="5948363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Exit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3968750" y="5948363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See another camera</a:t>
            </a: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206375" y="765175"/>
            <a:ext cx="2565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Activity diagram for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access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surveillance —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display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views function </a:t>
            </a:r>
          </a:p>
        </p:txBody>
      </p:sp>
    </p:spTree>
    <p:extLst>
      <p:ext uri="{BB962C8B-B14F-4D97-AF65-F5344CB8AC3E}">
        <p14:creationId xmlns:p14="http://schemas.microsoft.com/office/powerpoint/2010/main" val="2743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52358-75FC-428F-A150-5192D82469F8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Collaboration Diagram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1356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1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23C81-D690-47DF-BEBB-4D04988CC80B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Refactoring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16280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44E35-EF93-4875-9B60-B9A07377FD4F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Activity Diagram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41313"/>
            <a:ext cx="36004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0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912DD-AE88-40AE-8274-80BF56CFC7DD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Statechart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8913"/>
            <a:ext cx="4392612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A1299-4A45-4737-8CB5-6D1E401AEEF0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Swimlane</a:t>
            </a: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 Diagram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3375"/>
            <a:ext cx="3743325" cy="598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16BBD-FF12-469E-A3EF-7C50F7F647C1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Content Architecture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279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628775"/>
            <a:ext cx="17462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914775"/>
            <a:ext cx="273208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762375"/>
            <a:ext cx="183356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1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BE79E-DF91-44F6-82FB-7CA481BDC5B6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MVC Architecture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28775"/>
            <a:ext cx="66929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3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BE6F-FC3F-473F-A9E2-600D9DB45E3C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Baselines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557338"/>
            <a:ext cx="6057900" cy="4329112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A7FCB-9FFA-4FA3-B51E-DE39ABAC69DF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Configuration Objects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875"/>
            <a:ext cx="46085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The SCM Process</a:t>
            </a:r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4E09E-B082-4798-976A-327C90127EB5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836613"/>
            <a:ext cx="4967288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4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8675" y="260350"/>
          <a:ext cx="7488238" cy="641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270699" imgH="6226759" progId="Visio.Drawing.11">
                  <p:embed/>
                </p:oleObj>
              </mc:Choice>
              <mc:Fallback>
                <p:oleObj name="Visio" r:id="rId3" imgW="7270699" imgH="6226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60350"/>
                        <a:ext cx="7488238" cy="6411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65400-CD0C-41DA-8F4D-E7C5F38D50D7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Risk Management Paradigm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222625" y="3254375"/>
            <a:ext cx="2362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6600" b="1" i="1">
                <a:solidFill>
                  <a:srgbClr val="9A0000"/>
                </a:solidFill>
                <a:latin typeface="Helvetica" panose="020B0604020202030204" pitchFamily="34" charset="0"/>
                <a:ea typeface="ＭＳ Ｐゴシック" panose="020B0600070205080204" pitchFamily="34" charset="-128"/>
              </a:rPr>
              <a:t>RISK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637213" y="3168650"/>
            <a:ext cx="1600200" cy="1071563"/>
          </a:xfrm>
          <a:prstGeom prst="rect">
            <a:avLst/>
          </a:prstGeom>
          <a:solidFill>
            <a:srgbClr val="919191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694113" y="1700213"/>
            <a:ext cx="1600200" cy="1071562"/>
          </a:xfrm>
          <a:prstGeom prst="rect">
            <a:avLst/>
          </a:prstGeom>
          <a:solidFill>
            <a:srgbClr val="DDDDDD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560513" y="2482850"/>
            <a:ext cx="1600200" cy="1071563"/>
          </a:xfrm>
          <a:prstGeom prst="rect">
            <a:avLst/>
          </a:prstGeom>
          <a:solidFill>
            <a:srgbClr val="DDDDDD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547813" y="4225925"/>
            <a:ext cx="1600200" cy="1071563"/>
          </a:xfrm>
          <a:prstGeom prst="rect">
            <a:avLst/>
          </a:prstGeom>
          <a:solidFill>
            <a:srgbClr val="919191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024313" y="4865688"/>
            <a:ext cx="1600200" cy="1071562"/>
          </a:xfrm>
          <a:prstGeom prst="rect">
            <a:avLst/>
          </a:prstGeom>
          <a:solidFill>
            <a:srgbClr val="919191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  <p:sp>
        <p:nvSpPr>
          <p:cNvPr id="31" name="Arc 9"/>
          <p:cNvSpPr>
            <a:spLocks/>
          </p:cNvSpPr>
          <p:nvPr/>
        </p:nvSpPr>
        <p:spPr bwMode="auto">
          <a:xfrm>
            <a:off x="5472113" y="2043113"/>
            <a:ext cx="762000" cy="971550"/>
          </a:xfrm>
          <a:custGeom>
            <a:avLst/>
            <a:gdLst>
              <a:gd name="T0" fmla="*/ 0 w 21600"/>
              <a:gd name="T1" fmla="*/ 0 h 21600"/>
              <a:gd name="T2" fmla="*/ 948325308 w 21600"/>
              <a:gd name="T3" fmla="*/ 1965566563 h 21600"/>
              <a:gd name="T4" fmla="*/ 0 w 21600"/>
              <a:gd name="T5" fmla="*/ 19655665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Arc 10"/>
          <p:cNvSpPr>
            <a:spLocks/>
          </p:cNvSpPr>
          <p:nvPr/>
        </p:nvSpPr>
        <p:spPr bwMode="auto">
          <a:xfrm>
            <a:off x="5726113" y="4368800"/>
            <a:ext cx="635000" cy="1000125"/>
          </a:xfrm>
          <a:custGeom>
            <a:avLst/>
            <a:gdLst>
              <a:gd name="T0" fmla="*/ 548799492 w 21600"/>
              <a:gd name="T1" fmla="*/ 0 h 21600"/>
              <a:gd name="T2" fmla="*/ 0 w 21600"/>
              <a:gd name="T3" fmla="*/ 214414943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Arc 11"/>
          <p:cNvSpPr>
            <a:spLocks/>
          </p:cNvSpPr>
          <p:nvPr/>
        </p:nvSpPr>
        <p:spPr bwMode="auto">
          <a:xfrm>
            <a:off x="2667000" y="5340350"/>
            <a:ext cx="1257300" cy="571500"/>
          </a:xfrm>
          <a:custGeom>
            <a:avLst/>
            <a:gdLst>
              <a:gd name="T0" fmla="*/ 2147483647 w 21600"/>
              <a:gd name="T1" fmla="*/ 400074726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Arc 12"/>
          <p:cNvSpPr>
            <a:spLocks/>
          </p:cNvSpPr>
          <p:nvPr/>
        </p:nvSpPr>
        <p:spPr bwMode="auto">
          <a:xfrm>
            <a:off x="2413000" y="1843088"/>
            <a:ext cx="1143000" cy="542925"/>
          </a:xfrm>
          <a:custGeom>
            <a:avLst/>
            <a:gdLst>
              <a:gd name="T0" fmla="*/ 0 w 21600"/>
              <a:gd name="T1" fmla="*/ 343045726 h 21599"/>
              <a:gd name="T2" fmla="*/ 2147483647 w 21600"/>
              <a:gd name="T3" fmla="*/ 0 h 21599"/>
              <a:gd name="T4" fmla="*/ 2147483647 w 21600"/>
              <a:gd name="T5" fmla="*/ 34304572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H="1" flipV="1">
            <a:off x="2297113" y="3582988"/>
            <a:ext cx="63500" cy="557212"/>
          </a:xfrm>
          <a:prstGeom prst="line">
            <a:avLst/>
          </a:prstGeom>
          <a:noFill/>
          <a:ln w="508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3908425" y="1958975"/>
            <a:ext cx="1214438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control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851525" y="3486150"/>
            <a:ext cx="1265238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identify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4137025" y="5124450"/>
            <a:ext cx="1282700" cy="417513"/>
          </a:xfrm>
          <a:prstGeom prst="rect">
            <a:avLst/>
          </a:prstGeom>
          <a:solidFill>
            <a:srgbClr val="91919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analyze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1965325" y="4557713"/>
            <a:ext cx="808038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plan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1851025" y="2797175"/>
            <a:ext cx="909638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track</a:t>
            </a: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6804025" y="2339975"/>
            <a:ext cx="0" cy="685800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6727825" y="2263775"/>
            <a:ext cx="152400" cy="152400"/>
          </a:xfrm>
          <a:prstGeom prst="ellipse">
            <a:avLst/>
          </a:prstGeom>
          <a:solidFill>
            <a:srgbClr val="0033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 animBg="1"/>
      <p:bldP spid="39" grpId="0"/>
      <p:bldP spid="40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5138" y="188913"/>
            <a:ext cx="3505200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 smtClean="0"/>
              <a:t>What is a Class?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35150" y="1989138"/>
            <a:ext cx="193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external entities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59113" y="1498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things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84438" y="1125538"/>
            <a:ext cx="1511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occurrences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08563" y="1196975"/>
            <a:ext cx="60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roles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76825" y="1484313"/>
            <a:ext cx="2397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organizational units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19700" y="1844675"/>
            <a:ext cx="79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places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470525" y="2133600"/>
            <a:ext cx="124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structures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3708400" y="2924175"/>
            <a:ext cx="1800225" cy="2943225"/>
          </a:xfrm>
          <a:prstGeom prst="roundRect">
            <a:avLst>
              <a:gd name="adj" fmla="val 8838"/>
            </a:avLst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832225" y="3403600"/>
            <a:ext cx="15255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832225" y="4659313"/>
            <a:ext cx="1525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851275" y="2995613"/>
            <a:ext cx="1368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class name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708400" y="3395663"/>
            <a:ext cx="1800225" cy="1287462"/>
          </a:xfrm>
          <a:prstGeom prst="rect">
            <a:avLst/>
          </a:prstGeom>
          <a:solidFill>
            <a:srgbClr val="EEEEEE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51275" y="3500438"/>
            <a:ext cx="1239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attributes: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98938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21163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433888" y="3817938"/>
            <a:ext cx="203200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98938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21163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433888" y="407987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98938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21163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433888" y="434022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3851275" y="4765675"/>
            <a:ext cx="138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operations: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3978275" y="50863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079875" y="52006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181475" y="5314950"/>
            <a:ext cx="585788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283075" y="5429250"/>
            <a:ext cx="585788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383088" y="5543550"/>
            <a:ext cx="587375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3" name="Arc 31"/>
          <p:cNvSpPr>
            <a:spLocks/>
          </p:cNvSpPr>
          <p:nvPr/>
        </p:nvSpPr>
        <p:spPr bwMode="auto">
          <a:xfrm>
            <a:off x="4173538" y="2657475"/>
            <a:ext cx="123825" cy="206375"/>
          </a:xfrm>
          <a:custGeom>
            <a:avLst/>
            <a:gdLst>
              <a:gd name="T0" fmla="*/ 0 w 14722"/>
              <a:gd name="T1" fmla="*/ 126198599 h 21600"/>
              <a:gd name="T2" fmla="*/ 619689681 w 14722"/>
              <a:gd name="T3" fmla="*/ 82406904 h 21600"/>
              <a:gd name="T4" fmla="*/ 341751457 w 14722"/>
              <a:gd name="T5" fmla="*/ 1719770102 h 21600"/>
              <a:gd name="T6" fmla="*/ 0 60000 65536"/>
              <a:gd name="T7" fmla="*/ 0 60000 65536"/>
              <a:gd name="T8" fmla="*/ 0 60000 65536"/>
              <a:gd name="T9" fmla="*/ 0 w 14722"/>
              <a:gd name="T10" fmla="*/ 0 h 21600"/>
              <a:gd name="T11" fmla="*/ 14722 w 147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22" h="21600" fill="none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</a:path>
              <a:path w="14722" h="21600" stroke="0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  <a:lnTo>
                  <a:pt x="8119" y="21600"/>
                </a:lnTo>
                <a:lnTo>
                  <a:pt x="-1" y="15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4" name="Arc 32"/>
          <p:cNvSpPr>
            <a:spLocks/>
          </p:cNvSpPr>
          <p:nvPr/>
        </p:nvSpPr>
        <p:spPr bwMode="auto">
          <a:xfrm>
            <a:off x="3878263" y="1679575"/>
            <a:ext cx="376237" cy="1189038"/>
          </a:xfrm>
          <a:custGeom>
            <a:avLst/>
            <a:gdLst>
              <a:gd name="T0" fmla="*/ 0 w 21391"/>
              <a:gd name="T1" fmla="*/ 0 h 21600"/>
              <a:gd name="T2" fmla="*/ 2147483647 w 21391"/>
              <a:gd name="T3" fmla="*/ 2147483647 h 21600"/>
              <a:gd name="T4" fmla="*/ 0 w 21391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1"/>
              <a:gd name="T10" fmla="*/ 0 h 21600"/>
              <a:gd name="T11" fmla="*/ 21391 w 213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1" h="21600" fill="none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</a:path>
              <a:path w="21391" h="21600" stroke="0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5" name="Arc 33"/>
          <p:cNvSpPr>
            <a:spLocks/>
          </p:cNvSpPr>
          <p:nvPr/>
        </p:nvSpPr>
        <p:spPr bwMode="auto">
          <a:xfrm>
            <a:off x="4338638" y="2647950"/>
            <a:ext cx="122237" cy="204788"/>
          </a:xfrm>
          <a:custGeom>
            <a:avLst/>
            <a:gdLst>
              <a:gd name="T0" fmla="*/ 0 w 14552"/>
              <a:gd name="T1" fmla="*/ 106936643 h 21600"/>
              <a:gd name="T2" fmla="*/ 608586716 w 14552"/>
              <a:gd name="T3" fmla="*/ 87173701 h 21600"/>
              <a:gd name="T4" fmla="*/ 319391446 w 14552"/>
              <a:gd name="T5" fmla="*/ 1654655165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</a:path>
              <a:path w="14552" h="21600" stroke="0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  <a:lnTo>
                  <a:pt x="7637" y="21600"/>
                </a:lnTo>
                <a:lnTo>
                  <a:pt x="-1" y="13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6" name="Arc 34"/>
          <p:cNvSpPr>
            <a:spLocks/>
          </p:cNvSpPr>
          <p:nvPr/>
        </p:nvSpPr>
        <p:spPr bwMode="auto">
          <a:xfrm>
            <a:off x="4049713" y="1301750"/>
            <a:ext cx="368300" cy="1555750"/>
          </a:xfrm>
          <a:custGeom>
            <a:avLst/>
            <a:gdLst>
              <a:gd name="T0" fmla="*/ 0 w 21480"/>
              <a:gd name="T1" fmla="*/ 0 h 21600"/>
              <a:gd name="T2" fmla="*/ 2147483647 w 21480"/>
              <a:gd name="T3" fmla="*/ 2147483647 h 21600"/>
              <a:gd name="T4" fmla="*/ 0 w 21480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0"/>
              <a:gd name="T10" fmla="*/ 0 h 21600"/>
              <a:gd name="T11" fmla="*/ 21480 w 214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0" h="21600" fill="none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</a:path>
              <a:path w="21480" h="21600" stroke="0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7" name="Arc 35"/>
          <p:cNvSpPr>
            <a:spLocks/>
          </p:cNvSpPr>
          <p:nvPr/>
        </p:nvSpPr>
        <p:spPr bwMode="auto">
          <a:xfrm>
            <a:off x="3797300" y="2151063"/>
            <a:ext cx="249238" cy="717550"/>
          </a:xfrm>
          <a:custGeom>
            <a:avLst/>
            <a:gdLst>
              <a:gd name="T0" fmla="*/ 588563722 w 20853"/>
              <a:gd name="T1" fmla="*/ 0 h 21465"/>
              <a:gd name="T2" fmla="*/ 2147483647 w 20853"/>
              <a:gd name="T3" fmla="*/ 2147483647 h 21465"/>
              <a:gd name="T4" fmla="*/ 0 w 20853"/>
              <a:gd name="T5" fmla="*/ 2147483647 h 21465"/>
              <a:gd name="T6" fmla="*/ 0 60000 65536"/>
              <a:gd name="T7" fmla="*/ 0 60000 65536"/>
              <a:gd name="T8" fmla="*/ 0 60000 65536"/>
              <a:gd name="T9" fmla="*/ 0 w 20853"/>
              <a:gd name="T10" fmla="*/ 0 h 21465"/>
              <a:gd name="T11" fmla="*/ 20853 w 20853"/>
              <a:gd name="T12" fmla="*/ 21465 h 2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21465" fill="none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</a:path>
              <a:path w="20853" h="21465" stroke="0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  <a:lnTo>
                  <a:pt x="0" y="21465"/>
                </a:lnTo>
                <a:lnTo>
                  <a:pt x="2412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8" name="Arc 36"/>
          <p:cNvSpPr>
            <a:spLocks/>
          </p:cNvSpPr>
          <p:nvPr/>
        </p:nvSpPr>
        <p:spPr bwMode="auto">
          <a:xfrm>
            <a:off x="4557713" y="2636838"/>
            <a:ext cx="122237" cy="204787"/>
          </a:xfrm>
          <a:custGeom>
            <a:avLst/>
            <a:gdLst>
              <a:gd name="T0" fmla="*/ 0 w 14552"/>
              <a:gd name="T1" fmla="*/ 87171587 h 21600"/>
              <a:gd name="T2" fmla="*/ 608586716 w 14552"/>
              <a:gd name="T3" fmla="*/ 106934254 h 21600"/>
              <a:gd name="T4" fmla="*/ 289195337 w 14552"/>
              <a:gd name="T5" fmla="*/ 1654614737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</a:path>
              <a:path w="14552" h="21600" stroke="0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  <a:lnTo>
                  <a:pt x="6915" y="21600"/>
                </a:lnTo>
                <a:lnTo>
                  <a:pt x="-1" y="1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9" name="Arc 37"/>
          <p:cNvSpPr>
            <a:spLocks/>
          </p:cNvSpPr>
          <p:nvPr/>
        </p:nvSpPr>
        <p:spPr bwMode="auto">
          <a:xfrm>
            <a:off x="4602163" y="1347788"/>
            <a:ext cx="347662" cy="1498600"/>
          </a:xfrm>
          <a:custGeom>
            <a:avLst/>
            <a:gdLst>
              <a:gd name="T0" fmla="*/ 0 w 21487"/>
              <a:gd name="T1" fmla="*/ 2147483647 h 21600"/>
              <a:gd name="T2" fmla="*/ 2147483647 w 21487"/>
              <a:gd name="T3" fmla="*/ 0 h 21600"/>
              <a:gd name="T4" fmla="*/ 2147483647 w 21487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7"/>
              <a:gd name="T10" fmla="*/ 0 h 21600"/>
              <a:gd name="T11" fmla="*/ 21487 w 214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7" h="21600" fill="none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</a:path>
              <a:path w="21487" h="21600" stroke="0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  <a:lnTo>
                  <a:pt x="21487" y="21600"/>
                </a:lnTo>
                <a:lnTo>
                  <a:pt x="-1" y="19401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0" name="Arc 38"/>
          <p:cNvSpPr>
            <a:spLocks/>
          </p:cNvSpPr>
          <p:nvPr/>
        </p:nvSpPr>
        <p:spPr bwMode="auto">
          <a:xfrm>
            <a:off x="4752975" y="1655763"/>
            <a:ext cx="277813" cy="11557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1" name="Arc 39"/>
          <p:cNvSpPr>
            <a:spLocks/>
          </p:cNvSpPr>
          <p:nvPr/>
        </p:nvSpPr>
        <p:spPr bwMode="auto">
          <a:xfrm>
            <a:off x="4903788" y="2019300"/>
            <a:ext cx="258762" cy="781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2" name="Arc 40"/>
          <p:cNvSpPr>
            <a:spLocks/>
          </p:cNvSpPr>
          <p:nvPr/>
        </p:nvSpPr>
        <p:spPr bwMode="auto">
          <a:xfrm>
            <a:off x="5051425" y="2657475"/>
            <a:ext cx="122238" cy="206375"/>
          </a:xfrm>
          <a:custGeom>
            <a:avLst/>
            <a:gdLst>
              <a:gd name="T0" fmla="*/ 0 w 14562"/>
              <a:gd name="T1" fmla="*/ 45782841 h 21600"/>
              <a:gd name="T2" fmla="*/ 606941730 w 14562"/>
              <a:gd name="T3" fmla="*/ 179856453 h 21600"/>
              <a:gd name="T4" fmla="*/ 206147084 w 14562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2"/>
              <a:gd name="T10" fmla="*/ 0 h 21600"/>
              <a:gd name="T11" fmla="*/ 14562 w 145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2" h="21600" fill="none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</a:path>
              <a:path w="14562" h="21600" stroke="0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  <a:lnTo>
                  <a:pt x="4946" y="21600"/>
                </a:lnTo>
                <a:lnTo>
                  <a:pt x="-1" y="5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3" name="Arc 41"/>
          <p:cNvSpPr>
            <a:spLocks/>
          </p:cNvSpPr>
          <p:nvPr/>
        </p:nvSpPr>
        <p:spPr bwMode="auto">
          <a:xfrm>
            <a:off x="5095875" y="2282825"/>
            <a:ext cx="339725" cy="585788"/>
          </a:xfrm>
          <a:custGeom>
            <a:avLst/>
            <a:gdLst>
              <a:gd name="T0" fmla="*/ 0 w 20432"/>
              <a:gd name="T1" fmla="*/ 2147483647 h 21600"/>
              <a:gd name="T2" fmla="*/ 2147483647 w 20432"/>
              <a:gd name="T3" fmla="*/ 0 h 21600"/>
              <a:gd name="T4" fmla="*/ 2147483647 w 20432"/>
              <a:gd name="T5" fmla="*/ 2147483647 h 21600"/>
              <a:gd name="T6" fmla="*/ 0 60000 65536"/>
              <a:gd name="T7" fmla="*/ 0 60000 65536"/>
              <a:gd name="T8" fmla="*/ 0 60000 65536"/>
              <a:gd name="T9" fmla="*/ 0 w 20432"/>
              <a:gd name="T10" fmla="*/ 0 h 21600"/>
              <a:gd name="T11" fmla="*/ 20432 w 204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32" h="21600" fill="none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</a:path>
              <a:path w="20432" h="21600" stroke="0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  <a:lnTo>
                  <a:pt x="20432" y="21600"/>
                </a:lnTo>
                <a:lnTo>
                  <a:pt x="-1" y="14593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4" name="Arc 42"/>
          <p:cNvSpPr>
            <a:spLocks/>
          </p:cNvSpPr>
          <p:nvPr/>
        </p:nvSpPr>
        <p:spPr bwMode="auto">
          <a:xfrm>
            <a:off x="4873625" y="2681288"/>
            <a:ext cx="123825" cy="204787"/>
          </a:xfrm>
          <a:custGeom>
            <a:avLst/>
            <a:gdLst>
              <a:gd name="T0" fmla="*/ 0 w 14743"/>
              <a:gd name="T1" fmla="*/ 85644407 h 21600"/>
              <a:gd name="T2" fmla="*/ 616166747 w 14743"/>
              <a:gd name="T3" fmla="*/ 114287102 h 21600"/>
              <a:gd name="T4" fmla="*/ 286579033 w 14743"/>
              <a:gd name="T5" fmla="*/ 1654614737 h 21600"/>
              <a:gd name="T6" fmla="*/ 0 60000 65536"/>
              <a:gd name="T7" fmla="*/ 0 60000 65536"/>
              <a:gd name="T8" fmla="*/ 0 60000 65536"/>
              <a:gd name="T9" fmla="*/ 0 w 14743"/>
              <a:gd name="T10" fmla="*/ 0 h 21600"/>
              <a:gd name="T11" fmla="*/ 14743 w 147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43" h="21600" fill="none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</a:path>
              <a:path w="14743" h="21600" stroke="0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  <a:lnTo>
                  <a:pt x="6857" y="21600"/>
                </a:lnTo>
                <a:lnTo>
                  <a:pt x="-1" y="1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4919663" y="2474913"/>
            <a:ext cx="4762" cy="1968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6" name="Arc 44"/>
          <p:cNvSpPr>
            <a:spLocks/>
          </p:cNvSpPr>
          <p:nvPr/>
        </p:nvSpPr>
        <p:spPr bwMode="auto">
          <a:xfrm>
            <a:off x="4711700" y="2670175"/>
            <a:ext cx="122238" cy="206375"/>
          </a:xfrm>
          <a:custGeom>
            <a:avLst/>
            <a:gdLst>
              <a:gd name="T0" fmla="*/ 0 w 14566"/>
              <a:gd name="T1" fmla="*/ 86782723 h 21600"/>
              <a:gd name="T2" fmla="*/ 606275178 w 14566"/>
              <a:gd name="T3" fmla="*/ 115848348 h 21600"/>
              <a:gd name="T4" fmla="*/ 281949735 w 14566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6"/>
              <a:gd name="T10" fmla="*/ 0 h 21600"/>
              <a:gd name="T11" fmla="*/ 14566 w 145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6" h="21600" fill="none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</a:path>
              <a:path w="14566" h="21600" stroke="0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  <a:lnTo>
                  <a:pt x="6774" y="21600"/>
                </a:lnTo>
                <a:lnTo>
                  <a:pt x="-1" y="10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V="1">
            <a:off x="4757738" y="2465388"/>
            <a:ext cx="4762" cy="19526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8" name="Arc 46"/>
          <p:cNvSpPr>
            <a:spLocks/>
          </p:cNvSpPr>
          <p:nvPr/>
        </p:nvSpPr>
        <p:spPr bwMode="auto">
          <a:xfrm>
            <a:off x="3963988" y="2647950"/>
            <a:ext cx="120650" cy="204788"/>
          </a:xfrm>
          <a:custGeom>
            <a:avLst/>
            <a:gdLst>
              <a:gd name="T0" fmla="*/ 0 w 14347"/>
              <a:gd name="T1" fmla="*/ 195491829 h 21600"/>
              <a:gd name="T2" fmla="*/ 603381877 w 14347"/>
              <a:gd name="T3" fmla="*/ 31099257 h 21600"/>
              <a:gd name="T4" fmla="*/ 428303682 w 14347"/>
              <a:gd name="T5" fmla="*/ 1654655165 h 21600"/>
              <a:gd name="T6" fmla="*/ 0 60000 65536"/>
              <a:gd name="T7" fmla="*/ 0 60000 65536"/>
              <a:gd name="T8" fmla="*/ 0 60000 65536"/>
              <a:gd name="T9" fmla="*/ 0 w 14347"/>
              <a:gd name="T10" fmla="*/ 0 h 21600"/>
              <a:gd name="T11" fmla="*/ 14347 w 143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47" h="21600" fill="none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</a:path>
              <a:path w="14347" h="21600" stroke="0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  <a:lnTo>
                  <a:pt x="10184" y="21600"/>
                </a:lnTo>
                <a:lnTo>
                  <a:pt x="-1" y="2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9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443663" y="444500"/>
            <a:ext cx="2376487" cy="1039813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Class</a:t>
            </a:r>
            <a:br>
              <a:rPr lang="en-US" altLang="zh-CN" sz="3200" smtClean="0"/>
            </a:br>
            <a:r>
              <a:rPr lang="en-US" altLang="zh-CN" sz="3200" smtClean="0"/>
              <a:t>Diagram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5650" y="260350"/>
          <a:ext cx="7199313" cy="650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7231685" imgH="6529730" progId="Visio.Drawing.11">
                  <p:embed/>
                </p:oleObj>
              </mc:Choice>
              <mc:Fallback>
                <p:oleObj name="Visio" r:id="rId3" imgW="7231685" imgH="65297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7199313" cy="650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3725" y="188913"/>
            <a:ext cx="3249613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 smtClean="0"/>
              <a:t>CRC Modeling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1278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3059113" y="5229225"/>
            <a:ext cx="3240087" cy="1295400"/>
          </a:xfrm>
          <a:prstGeom prst="wedgeEllipseCallout">
            <a:avLst>
              <a:gd name="adj1" fmla="val -78856"/>
              <a:gd name="adj2" fmla="val -6630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Anything the class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knows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(attributes) or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does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(operations)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4859338" y="1052513"/>
            <a:ext cx="4105275" cy="1230312"/>
          </a:xfrm>
          <a:prstGeom prst="wedgeEllipseCallout">
            <a:avLst>
              <a:gd name="adj1" fmla="val -33023"/>
              <a:gd name="adj2" fmla="val 7748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Those classes required to provide the info needed to complete a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893371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 autoUpdateAnimBg="0"/>
      <p:bldP spid="13107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0263" y="981075"/>
          <a:ext cx="77025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6971690" imgH="4609490" progId="Visio.Drawing.11">
                  <p:embed/>
                </p:oleObj>
              </mc:Choice>
              <mc:Fallback>
                <p:oleObj name="Visio" r:id="rId3" imgW="6971690" imgH="460949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981075"/>
                        <a:ext cx="770255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00113" y="9080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State Diagram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1116013" y="1628775"/>
            <a:ext cx="1223962" cy="865188"/>
            <a:chOff x="567" y="1026"/>
            <a:chExt cx="771" cy="545"/>
          </a:xfrm>
        </p:grpSpPr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567" y="1026"/>
              <a:ext cx="77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</a:rPr>
                <a:t>ControlPanel</a:t>
              </a: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567" y="1207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567" y="1389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6763" y="1398588"/>
          <a:ext cx="7196137" cy="438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7195718" imgH="4383329" progId="Visio.Drawing.11">
                  <p:embed/>
                </p:oleObj>
              </mc:Choice>
              <mc:Fallback>
                <p:oleObj name="Visio" r:id="rId3" imgW="7195718" imgH="438332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398588"/>
                        <a:ext cx="7196137" cy="438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4213" y="83502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208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595438" y="1084263"/>
            <a:ext cx="5346700" cy="1781175"/>
            <a:chOff x="1005" y="683"/>
            <a:chExt cx="3368" cy="1122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>
              <a:off x="1933" y="683"/>
              <a:ext cx="1408" cy="1122"/>
            </a:xfrm>
            <a:prstGeom prst="star16">
              <a:avLst>
                <a:gd name="adj" fmla="val 37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1005" y="1074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3565" y="1095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2180" y="1001"/>
              <a:ext cx="98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based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</a:t>
              </a: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020" y="1117"/>
              <a:ext cx="5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3556" y="1129"/>
              <a:ext cx="6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</a:p>
          </p:txBody>
        </p:sp>
      </p:grp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684463" y="2924175"/>
            <a:ext cx="3182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66"/>
                </a:solidFill>
                <a:ea typeface="楷体_GB2312" pitchFamily="49" charset="-122"/>
              </a:rPr>
              <a:t>System = data + function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042988" y="36195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Data Flow Diagram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1317625" y="4446588"/>
            <a:ext cx="2087563" cy="927100"/>
            <a:chOff x="703" y="2659"/>
            <a:chExt cx="1315" cy="584"/>
          </a:xfrm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703" y="2659"/>
              <a:ext cx="624" cy="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338" y="2750"/>
              <a:ext cx="6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External Entity</a:t>
              </a:r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3549650" y="4314825"/>
            <a:ext cx="2592388" cy="1130300"/>
            <a:chOff x="2109" y="2614"/>
            <a:chExt cx="1633" cy="712"/>
          </a:xfrm>
        </p:grpSpPr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2109" y="2614"/>
              <a:ext cx="712" cy="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2835" y="2750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Process</a:t>
              </a:r>
            </a:p>
          </p:txBody>
        </p:sp>
      </p:grpSp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6069013" y="4076700"/>
            <a:ext cx="1816100" cy="577850"/>
            <a:chOff x="4150" y="2704"/>
            <a:chExt cx="1144" cy="364"/>
          </a:xfrm>
        </p:grpSpPr>
        <p:sp>
          <p:nvSpPr>
            <p:cNvPr id="64531" name="AutoShape 19"/>
            <p:cNvSpPr>
              <a:spLocks noChangeArrowheads="1"/>
            </p:cNvSpPr>
            <p:nvPr/>
          </p:nvSpPr>
          <p:spPr bwMode="auto">
            <a:xfrm>
              <a:off x="4150" y="2886"/>
              <a:ext cx="1144" cy="182"/>
            </a:xfrm>
            <a:prstGeom prst="rightArrow">
              <a:avLst>
                <a:gd name="adj1" fmla="val 50000"/>
                <a:gd name="adj2" fmla="val 314315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4195" y="270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</a:t>
              </a:r>
            </a:p>
          </p:txBody>
        </p:sp>
      </p:grp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5997575" y="5013325"/>
            <a:ext cx="1871663" cy="554038"/>
            <a:chOff x="930" y="3453"/>
            <a:chExt cx="1179" cy="349"/>
          </a:xfrm>
        </p:grpSpPr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975" y="3453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975" y="3748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930" y="3521"/>
              <a:ext cx="1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 Stores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21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371</Words>
  <Application>Microsoft Office PowerPoint</Application>
  <PresentationFormat>全屏显示(4:3)</PresentationFormat>
  <Paragraphs>196</Paragraphs>
  <Slides>30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ＭＳ Ｐゴシック</vt:lpstr>
      <vt:lpstr>楷体_GB2312</vt:lpstr>
      <vt:lpstr>宋体</vt:lpstr>
      <vt:lpstr>Arial</vt:lpstr>
      <vt:lpstr>Calibri</vt:lpstr>
      <vt:lpstr>Helvetica</vt:lpstr>
      <vt:lpstr>Times New Roman</vt:lpstr>
      <vt:lpstr>Wingdings</vt:lpstr>
      <vt:lpstr>默认设计模板</vt:lpstr>
      <vt:lpstr>Visio</vt:lpstr>
      <vt:lpstr>Use-Case Diagram</vt:lpstr>
      <vt:lpstr>PowerPoint 演示文稿</vt:lpstr>
      <vt:lpstr>PowerPoint 演示文稿</vt:lpstr>
      <vt:lpstr>What is a Class?</vt:lpstr>
      <vt:lpstr>Class Diagram</vt:lpstr>
      <vt:lpstr>CRC Modeling</vt:lpstr>
      <vt:lpstr>PowerPoint 演示文稿</vt:lpstr>
      <vt:lpstr>PowerPoint 演示文稿</vt:lpstr>
      <vt:lpstr>Flow-Oriented Modeling</vt:lpstr>
      <vt:lpstr>Flow-Oriented Modeling</vt:lpstr>
      <vt:lpstr>Flow-Oriented Modeling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于昺蛟</dc:creator>
  <cp:lastModifiedBy>于昺蛟</cp:lastModifiedBy>
  <cp:revision>8</cp:revision>
  <dcterms:created xsi:type="dcterms:W3CDTF">2015-07-09T11:20:10Z</dcterms:created>
  <dcterms:modified xsi:type="dcterms:W3CDTF">2015-07-09T16:30:38Z</dcterms:modified>
</cp:coreProperties>
</file>