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58" r:id="rId5"/>
    <p:sldId id="259" r:id="rId6"/>
    <p:sldId id="260" r:id="rId7"/>
    <p:sldId id="287" r:id="rId8"/>
    <p:sldId id="299" r:id="rId9"/>
    <p:sldId id="300" r:id="rId10"/>
    <p:sldId id="301" r:id="rId11"/>
    <p:sldId id="302" r:id="rId12"/>
    <p:sldId id="298" r:id="rId13"/>
    <p:sldId id="283" r:id="rId14"/>
    <p:sldId id="269" r:id="rId15"/>
    <p:sldId id="270" r:id="rId16"/>
    <p:sldId id="271" r:id="rId17"/>
    <p:sldId id="280" r:id="rId18"/>
    <p:sldId id="311" r:id="rId19"/>
    <p:sldId id="272" r:id="rId20"/>
    <p:sldId id="303" r:id="rId21"/>
    <p:sldId id="304" r:id="rId22"/>
    <p:sldId id="305" r:id="rId23"/>
    <p:sldId id="306" r:id="rId24"/>
    <p:sldId id="307" r:id="rId25"/>
    <p:sldId id="309" r:id="rId26"/>
    <p:sldId id="308" r:id="rId27"/>
    <p:sldId id="310" r:id="rId28"/>
    <p:sldId id="268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87"/>
            <p14:sldId id="299"/>
            <p14:sldId id="300"/>
            <p14:sldId id="301"/>
            <p14:sldId id="302"/>
            <p14:sldId id="298"/>
            <p14:sldId id="283"/>
            <p14:sldId id="269"/>
            <p14:sldId id="270"/>
            <p14:sldId id="271"/>
            <p14:sldId id="280"/>
            <p14:sldId id="311"/>
            <p14:sldId id="272"/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84" d="100"/>
          <a:sy n="84" d="100"/>
        </p:scale>
        <p:origin x="39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latin typeface="+mn-ea"/>
                <a:ea typeface="+mn-ea"/>
              </a:rPr>
              <a:t>非法指令</a:t>
            </a:r>
            <a:endParaRPr lang="en-US" altLang="zh-CN" sz="1800" dirty="0" smtClean="0">
              <a:latin typeface="+mn-ea"/>
              <a:ea typeface="+mn-ea"/>
            </a:endParaRPr>
          </a:p>
          <a:p>
            <a:pPr lvl="0"/>
            <a:r>
              <a:rPr lang="en-US" altLang="zh-CN" sz="1800" dirty="0" smtClean="0">
                <a:latin typeface="+mn-ea"/>
                <a:ea typeface="+mn-ea"/>
              </a:rPr>
              <a:t>ECALL</a:t>
            </a:r>
          </a:p>
          <a:p>
            <a:pPr lvl="0"/>
            <a:r>
              <a:rPr lang="en-US" altLang="zh-CN" sz="1800" dirty="0" smtClean="0">
                <a:latin typeface="+mn-ea"/>
                <a:ea typeface="+mn-ea"/>
              </a:rPr>
              <a:t>L/S</a:t>
            </a:r>
            <a:r>
              <a:rPr lang="zh-CN" altLang="en-US" sz="1800" dirty="0" smtClean="0">
                <a:latin typeface="+mn-ea"/>
                <a:ea typeface="+mn-ea"/>
              </a:rPr>
              <a:t> 地址超范围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latin typeface="+mn-ea"/>
                <a:ea typeface="+mn-ea"/>
              </a:rPr>
              <a:t>非法指令</a:t>
            </a:r>
            <a:endParaRPr lang="en-US" altLang="zh-CN" sz="1800" dirty="0" smtClean="0">
              <a:latin typeface="+mn-ea"/>
              <a:ea typeface="+mn-ea"/>
            </a:endParaRPr>
          </a:p>
          <a:p>
            <a:pPr lvl="0"/>
            <a:r>
              <a:rPr lang="en-US" altLang="zh-CN" sz="1800" dirty="0" smtClean="0">
                <a:latin typeface="+mn-ea"/>
                <a:ea typeface="+mn-ea"/>
              </a:rPr>
              <a:t>ECALL</a:t>
            </a:r>
          </a:p>
          <a:p>
            <a:pPr lvl="0"/>
            <a:r>
              <a:rPr lang="en-US" altLang="zh-CN" sz="1800" dirty="0" smtClean="0">
                <a:latin typeface="+mn-ea"/>
                <a:ea typeface="+mn-ea"/>
              </a:rPr>
              <a:t>L/S</a:t>
            </a:r>
            <a:r>
              <a:rPr lang="zh-CN" altLang="en-US" sz="1800" dirty="0" smtClean="0">
                <a:latin typeface="+mn-ea"/>
                <a:ea typeface="+mn-ea"/>
              </a:rPr>
              <a:t> 地址超范围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9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6309321"/>
            <a:ext cx="11284849" cy="1962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16" y="292494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2.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supporting </a:t>
            </a:r>
          </a:p>
          <a:p>
            <a:pPr algn="ctr"/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exception &amp; 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392" y="1124744"/>
            <a:ext cx="110892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发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生异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常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中断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时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，硬件自动经历如下的状态转换：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异常指令的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被保存在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中，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被设置为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mtvec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</a:rPr>
              <a:t>mepc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指向导致异常的指令；对于中断，它指向中断处理后应该恢复执行的位置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根据异常来源设置</a:t>
            </a:r>
            <a:r>
              <a:rPr lang="en-US" altLang="zh-CN" sz="2800" dirty="0" err="1" smtClean="0">
                <a:solidFill>
                  <a:srgbClr val="000000"/>
                </a:solidFill>
                <a:latin typeface="+mn-ea"/>
              </a:rPr>
              <a:t>mcause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并将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mtval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设置为出错的地址或者其它适用于特定异常的信息字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把控制状态寄存器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位置零以禁用中断，并把先前的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值保留到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MPIE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中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+mn-ea"/>
            </a:endParaRPr>
          </a:p>
          <a:p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⚫ 发生异常之前的权限模式保留在</a:t>
            </a:r>
            <a:r>
              <a:rPr lang="en-US" altLang="zh-CN" sz="2800" dirty="0" err="1">
                <a:solidFill>
                  <a:srgbClr val="000000"/>
                </a:solidFill>
                <a:latin typeface="+mn-ea"/>
              </a:rPr>
              <a:t>mstatus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MPP</a:t>
            </a: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域中，再把权限模式更改为</a:t>
            </a:r>
            <a:r>
              <a:rPr lang="en-US" altLang="zh-CN" sz="2800" dirty="0">
                <a:solidFill>
                  <a:srgbClr val="000000"/>
                </a:solidFill>
                <a:latin typeface="+mn-ea"/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CPU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287017"/>
            <a:ext cx="7056784" cy="545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6347"/>
              </p:ext>
            </p:extLst>
          </p:nvPr>
        </p:nvGraphicFramePr>
        <p:xfrm>
          <a:off x="1631504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__start: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x2, 4(x0)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x4, 8(x0)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x5, 12(x0)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x6, 16(x0)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x7, 20(x0)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306850f3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csrrwi x1, 0x306, 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306310f3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csrrw x1, 0x306, x6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306020f3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x1, 0x306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07800093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x1, x0, 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30509073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0x305, x1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smtClean="0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ecall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 smtClean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68199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change to illegal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07f02083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  x1, 127(x0)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08002083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lw   x1, 128(x0)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l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08102023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   x1, 128(x0)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s access fault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x0, x0, 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8740"/>
              </p:ext>
            </p:extLst>
          </p:nvPr>
        </p:nvGraphicFramePr>
        <p:xfrm>
          <a:off x="1199456" y="1196752"/>
          <a:ext cx="986509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909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86814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81556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310977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199234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ASM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34102cf3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trap: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x25, 0x341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mepc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34202df3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x27, 0x342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mcause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30002e73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x28, 0x300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mstatus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30402ef3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x29, 0x304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34402f73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csrr x30, 0x344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mip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004c8113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 x2, x25,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34111073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csrw 0x341,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30200073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30200073  </a:t>
                      </a:r>
                      <a:r>
                        <a:rPr lang="en-US" sz="2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mret</a:t>
                      </a:r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9C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A4</a:t>
                      </a:r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addi</a:t>
                      </a:r>
                      <a:r>
                        <a:rPr kumimoji="0" lang="en-US" altLang="zh-C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 x0, x0, 0</a:t>
                      </a:r>
                      <a:endParaRPr kumimoji="0" lang="en-US" altLang="zh-C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97991"/>
              </p:ext>
            </p:extLst>
          </p:nvPr>
        </p:nvGraphicFramePr>
        <p:xfrm>
          <a:off x="911424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1787"/>
              </p:ext>
            </p:extLst>
          </p:nvPr>
        </p:nvGraphicFramePr>
        <p:xfrm>
          <a:off x="6157243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  <a:endParaRPr lang="en-US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533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11712624" cy="36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28800"/>
            <a:ext cx="11809312" cy="34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69820"/>
            <a:ext cx="11928648" cy="34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smtClean="0">
                <a:latin typeface="+mn-lt"/>
                <a:ea typeface="宋体" charset="-122"/>
              </a:rPr>
              <a:t>Checkpoints</a:t>
            </a: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48032"/>
            <a:ext cx="11928648" cy="3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(5)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70799"/>
            <a:ext cx="11856640" cy="3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(6)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681955"/>
            <a:ext cx="11928648" cy="3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(7)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556792"/>
            <a:ext cx="11928648" cy="34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(8)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484784"/>
            <a:ext cx="11928648" cy="3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charset="-122"/>
              </a:rPr>
              <a:t>(9)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84784"/>
            <a:ext cx="11928648" cy="33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</a:t>
            </a:r>
            <a:r>
              <a:rPr lang="en-US" altLang="zh-CN" sz="3200" dirty="0" smtClean="0">
                <a:latin typeface="+mn-lt"/>
                <a:ea typeface="宋体" charset="-122"/>
              </a:rPr>
              <a:t>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123324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exception &amp; interrupt </a:t>
            </a:r>
            <a:r>
              <a:rPr lang="en-US" altLang="zh-CN" sz="2800" dirty="0">
                <a:latin typeface="+mn-lt"/>
                <a:ea typeface="宋体" pitchFamily="2" charset="-122"/>
              </a:rPr>
              <a:t>and its processing procedure.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pipelined CPU supporting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exception &amp; interrupt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program verification of Pipelined CPU supporting </a:t>
            </a:r>
            <a:r>
              <a:rPr lang="en-US" altLang="zh-CN" sz="2800" dirty="0" smtClean="0">
                <a:latin typeface="+mn-lt"/>
                <a:ea typeface="宋体" pitchFamily="2" charset="-122"/>
              </a:rPr>
              <a:t>exception &amp; interrupt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supporting </a:t>
            </a:r>
            <a:r>
              <a:rPr lang="en-US" altLang="zh-CN" sz="3200" dirty="0" smtClean="0">
                <a:latin typeface="+mn-lt"/>
                <a:ea typeface="宋体" pitchFamily="2" charset="-122"/>
              </a:rPr>
              <a:t>exception &amp; interrupt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Design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Co-processor &amp;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 smtClean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Verify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556792"/>
            <a:ext cx="6361950" cy="1728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933056"/>
            <a:ext cx="951842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6" y="1484784"/>
            <a:ext cx="11172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79" y="1261991"/>
            <a:ext cx="8616609" cy="533536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79455" y="4688996"/>
            <a:ext cx="6661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1666" y="3402105"/>
            <a:ext cx="5566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73093" y="5733256"/>
            <a:ext cx="6759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64268" y="5994393"/>
            <a:ext cx="52558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48041" y="6264207"/>
            <a:ext cx="6712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416" y="1340768"/>
            <a:ext cx="439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Environment Call and Breakpoint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424" y="3903439"/>
            <a:ext cx="3285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Trap-Return Instructions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785020"/>
            <a:ext cx="9793088" cy="1643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407495"/>
            <a:ext cx="9807027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10801200" cy="954360"/>
          </a:xfrm>
        </p:spPr>
        <p:txBody>
          <a:bodyPr>
            <a:noAutofit/>
          </a:bodyPr>
          <a:lstStyle/>
          <a:p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Pipelined </a:t>
            </a:r>
            <a:r>
              <a:rPr lang="en-US" altLang="zh-CN" sz="3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CPU </a:t>
            </a:r>
            <a:r>
              <a:rPr lang="en-US" altLang="zh-CN" sz="3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supporting exception &amp; interrupt</a:t>
            </a:r>
            <a:endParaRPr lang="en-US" altLang="zh-CN" sz="3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56792"/>
            <a:ext cx="9963150" cy="2362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274515" y="3111649"/>
            <a:ext cx="5114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84040" y="3471689"/>
            <a:ext cx="619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2414" y="2305844"/>
            <a:ext cx="9649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41582" y="4119463"/>
            <a:ext cx="6534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lt"/>
              </a:rPr>
              <a:t>Machine-mode status register (</a:t>
            </a:r>
            <a:r>
              <a:rPr lang="en-US" altLang="zh-CN" sz="2400" b="1" dirty="0" err="1">
                <a:latin typeface="+mj-lt"/>
              </a:rPr>
              <a:t>mstatus</a:t>
            </a:r>
            <a:r>
              <a:rPr lang="en-US" altLang="zh-CN" sz="2400" b="1" dirty="0">
                <a:latin typeface="+mj-lt"/>
              </a:rPr>
              <a:t>) for RV32.</a:t>
            </a:r>
            <a:endParaRPr lang="zh-CN" altLang="en-US" sz="24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4" y="4637534"/>
            <a:ext cx="10240402" cy="20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1142</Words>
  <Application>Microsoft Office PowerPoint</Application>
  <PresentationFormat>Widescreen</PresentationFormat>
  <Paragraphs>481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等线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Pipelined CPU supporting exception &amp; interrupt</vt:lpstr>
      <vt:lpstr>Instr. Mem.(1)</vt:lpstr>
      <vt:lpstr>Instr. Mem.(2)</vt:lpstr>
      <vt:lpstr>Instr. Mem.(3)</vt:lpstr>
      <vt:lpstr>Data Mem. </vt:lpstr>
      <vt:lpstr>Test Bench </vt:lpstr>
      <vt:lpstr>Simulation (1)</vt:lpstr>
      <vt:lpstr>Simulation (2)</vt:lpstr>
      <vt:lpstr>Simulation (3)</vt:lpstr>
      <vt:lpstr>Simulation (4)</vt:lpstr>
      <vt:lpstr>Simulation (5)</vt:lpstr>
      <vt:lpstr>Simulation (6)</vt:lpstr>
      <vt:lpstr>Simulation (7)</vt:lpstr>
      <vt:lpstr>Simulation (8)</vt:lpstr>
      <vt:lpstr>Simulation (9)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184</cp:revision>
  <dcterms:created xsi:type="dcterms:W3CDTF">2011-08-03T07:44:17Z</dcterms:created>
  <dcterms:modified xsi:type="dcterms:W3CDTF">2021-09-11T07:15:40Z</dcterms:modified>
</cp:coreProperties>
</file>