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62"/>
  </p:notesMasterIdLst>
  <p:sldIdLst>
    <p:sldId id="256" r:id="rId4"/>
    <p:sldId id="258" r:id="rId5"/>
    <p:sldId id="259" r:id="rId6"/>
    <p:sldId id="26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34" r:id="rId20"/>
    <p:sldId id="324" r:id="rId21"/>
    <p:sldId id="325" r:id="rId22"/>
    <p:sldId id="346" r:id="rId23"/>
    <p:sldId id="326" r:id="rId24"/>
    <p:sldId id="327" r:id="rId25"/>
    <p:sldId id="335" r:id="rId26"/>
    <p:sldId id="328" r:id="rId27"/>
    <p:sldId id="329" r:id="rId28"/>
    <p:sldId id="330" r:id="rId29"/>
    <p:sldId id="331" r:id="rId30"/>
    <p:sldId id="332" r:id="rId31"/>
    <p:sldId id="336" r:id="rId32"/>
    <p:sldId id="333" r:id="rId33"/>
    <p:sldId id="345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287" r:id="rId43"/>
    <p:sldId id="298" r:id="rId44"/>
    <p:sldId id="283" r:id="rId45"/>
    <p:sldId id="269" r:id="rId46"/>
    <p:sldId id="270" r:id="rId47"/>
    <p:sldId id="271" r:id="rId48"/>
    <p:sldId id="280" r:id="rId49"/>
    <p:sldId id="311" r:id="rId50"/>
    <p:sldId id="272" r:id="rId51"/>
    <p:sldId id="303" r:id="rId52"/>
    <p:sldId id="304" r:id="rId53"/>
    <p:sldId id="305" r:id="rId54"/>
    <p:sldId id="306" r:id="rId55"/>
    <p:sldId id="307" r:id="rId56"/>
    <p:sldId id="309" r:id="rId57"/>
    <p:sldId id="308" r:id="rId58"/>
    <p:sldId id="310" r:id="rId59"/>
    <p:sldId id="268" r:id="rId60"/>
    <p:sldId id="257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34"/>
            <p14:sldId id="324"/>
            <p14:sldId id="325"/>
            <p14:sldId id="346"/>
            <p14:sldId id="326"/>
            <p14:sldId id="327"/>
            <p14:sldId id="335"/>
            <p14:sldId id="328"/>
            <p14:sldId id="329"/>
            <p14:sldId id="330"/>
            <p14:sldId id="331"/>
            <p14:sldId id="332"/>
            <p14:sldId id="336"/>
            <p14:sldId id="333"/>
            <p14:sldId id="345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287"/>
            <p14:sldId id="298"/>
            <p14:sldId id="283"/>
            <p14:sldId id="269"/>
            <p14:sldId id="270"/>
            <p14:sldId id="271"/>
            <p14:sldId id="280"/>
            <p14:sldId id="311"/>
            <p14:sldId id="272"/>
            <p14:sldId id="303"/>
            <p14:sldId id="304"/>
            <p14:sldId id="305"/>
            <p14:sldId id="306"/>
            <p14:sldId id="307"/>
            <p14:sldId id="309"/>
            <p14:sldId id="308"/>
            <p14:sldId id="310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79" autoAdjust="0"/>
  </p:normalViewPr>
  <p:slideViewPr>
    <p:cSldViewPr>
      <p:cViewPr>
        <p:scale>
          <a:sx n="89" d="100"/>
          <a:sy n="89" d="100"/>
        </p:scale>
        <p:origin x="172" y="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465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28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7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05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0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800" dirty="0">
                <a:latin typeface="+mn-ea"/>
                <a:ea typeface="+mn-ea"/>
              </a:rPr>
              <a:t>非法指令</a:t>
            </a:r>
            <a:endParaRPr lang="en-US" altLang="zh-CN" sz="1800" dirty="0">
              <a:latin typeface="+mn-ea"/>
              <a:ea typeface="+mn-ea"/>
            </a:endParaRPr>
          </a:p>
          <a:p>
            <a:pPr lvl="0"/>
            <a:r>
              <a:rPr lang="en-US" altLang="zh-CN" sz="1800" dirty="0">
                <a:latin typeface="+mn-ea"/>
                <a:ea typeface="+mn-ea"/>
              </a:rPr>
              <a:t>ECALL</a:t>
            </a:r>
          </a:p>
          <a:p>
            <a:pPr lvl="0"/>
            <a:r>
              <a:rPr lang="en-US" altLang="zh-CN" sz="1800" dirty="0">
                <a:latin typeface="+mn-ea"/>
                <a:ea typeface="+mn-ea"/>
              </a:rPr>
              <a:t>L/S</a:t>
            </a:r>
            <a:r>
              <a:rPr lang="zh-CN" altLang="en-US" sz="1800" dirty="0">
                <a:latin typeface="+mn-ea"/>
                <a:ea typeface="+mn-ea"/>
              </a:rPr>
              <a:t> 地址超范围</a:t>
            </a:r>
            <a:endParaRPr lang="en-US" altLang="zh-CN" sz="18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91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6309321"/>
            <a:ext cx="11284849" cy="1962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588000" y="6505575"/>
            <a:ext cx="11176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D5CA-2CEF-4552-8C49-73A1A4316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432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416" y="2924944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2.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supporting </a:t>
            </a:r>
          </a:p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exception &amp; interrupt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An Alternate Mechanism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Vectored Interrupts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Handler address determined by the cause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Exception vector address to be added to a vector table base register: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Undefined opcode		00 0100 0000</a:t>
            </a:r>
            <a:r>
              <a:rPr lang="en-US" altLang="en-US" baseline="-25000" dirty="0"/>
              <a:t>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Hardware malfunction:	01 1000 0000</a:t>
            </a:r>
            <a:r>
              <a:rPr lang="en-US" altLang="en-US" baseline="-25000" dirty="0"/>
              <a:t>two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…:				…</a:t>
            </a:r>
            <a:endParaRPr lang="en-US" alt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Instructions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Deal with the interrupt,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Jump to real handler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2334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61664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Handler Actions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124744"/>
            <a:ext cx="10972800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Read cause, and transfer to relevant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Determine action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If  </a:t>
            </a:r>
            <a:r>
              <a:rPr lang="en-US" altLang="en-US" dirty="0" err="1"/>
              <a:t>restartable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Take corrective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SEPC to return to program  (</a:t>
            </a:r>
            <a:r>
              <a:rPr lang="en-US" altLang="en-US" dirty="0" err="1"/>
              <a:t>mret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Terminate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Report error using SEPC, SCAUSE,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OS  make the choice to transfer to another ready process 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30264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Exceptions in RISC V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Transfer control to exception handler  &amp;  return from exception</a:t>
            </a:r>
          </a:p>
          <a:p>
            <a:pPr lvl="1"/>
            <a:r>
              <a:rPr lang="en-US" altLang="zh-CN" dirty="0"/>
              <a:t>Control  status  registers</a:t>
            </a:r>
          </a:p>
          <a:p>
            <a:pPr lvl="1"/>
            <a:r>
              <a:rPr lang="en-US" altLang="zh-CN" dirty="0"/>
              <a:t>CSR instructions</a:t>
            </a:r>
          </a:p>
          <a:p>
            <a:pPr lvl="1"/>
            <a:r>
              <a:rPr lang="en-US" altLang="zh-CN" dirty="0"/>
              <a:t>How to write an exception handler ?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16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76" y="172205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Privileged Architecture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stack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060848"/>
            <a:ext cx="943304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2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459" y="83183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Privileged level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340768"/>
            <a:ext cx="10972800" cy="4525963"/>
          </a:xfrm>
        </p:spPr>
        <p:txBody>
          <a:bodyPr/>
          <a:lstStyle/>
          <a:p>
            <a:r>
              <a:rPr lang="en-US" altLang="zh-CN" dirty="0"/>
              <a:t>Privilege Level in RISC V </a:t>
            </a:r>
          </a:p>
          <a:p>
            <a:pPr lvl="1"/>
            <a:r>
              <a:rPr lang="en-US" altLang="zh-CN" dirty="0"/>
              <a:t>Provide </a:t>
            </a:r>
            <a:r>
              <a:rPr lang="en-US" altLang="zh-CN" dirty="0">
                <a:solidFill>
                  <a:srgbClr val="0000FF"/>
                </a:solidFill>
              </a:rPr>
              <a:t>protection</a:t>
            </a:r>
            <a:r>
              <a:rPr lang="en-US" altLang="zh-CN" dirty="0"/>
              <a:t> between different components of the software stack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62" y="2166005"/>
            <a:ext cx="5585093" cy="223224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398737"/>
            <a:ext cx="7200358" cy="22322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23471" y="4870862"/>
            <a:ext cx="5544616" cy="261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4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CSR  Address Mapping Convention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639" y="1484784"/>
            <a:ext cx="10972800" cy="4768865"/>
          </a:xfrm>
        </p:spPr>
        <p:txBody>
          <a:bodyPr/>
          <a:lstStyle/>
          <a:p>
            <a:r>
              <a:rPr lang="en-US" altLang="zh-CN" dirty="0"/>
              <a:t>CSR[11..0]        4096</a:t>
            </a:r>
          </a:p>
          <a:p>
            <a:r>
              <a:rPr lang="en-US" altLang="zh-CN" dirty="0"/>
              <a:t>12 bit encoding space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87410" y="3068960"/>
          <a:ext cx="4392492" cy="376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6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67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1031332" y="3357014"/>
            <a:ext cx="432235" cy="7200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7095" y="4865672"/>
            <a:ext cx="3164611" cy="904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11: read only</a:t>
            </a:r>
          </a:p>
          <a:p>
            <a:pPr>
              <a:buNone/>
            </a:pPr>
            <a:r>
              <a:rPr lang="en-US" altLang="zh-CN" sz="2400" dirty="0"/>
              <a:t>00/01/10:   read/write</a:t>
            </a:r>
            <a:endParaRPr lang="zh-CN" altLang="en-US" sz="2400" dirty="0"/>
          </a:p>
        </p:txBody>
      </p:sp>
      <p:sp>
        <p:nvSpPr>
          <p:cNvPr id="8" name="右大括号 7"/>
          <p:cNvSpPr/>
          <p:nvPr/>
        </p:nvSpPr>
        <p:spPr>
          <a:xfrm rot="5400000">
            <a:off x="1741139" y="3367286"/>
            <a:ext cx="432235" cy="699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5941" y="3920654"/>
            <a:ext cx="383322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The lowest privileged level that can access CSR </a:t>
            </a: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35" y="1716102"/>
            <a:ext cx="6184558" cy="3441090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5" idx="1"/>
          </p:cNvCxnSpPr>
          <p:nvPr/>
        </p:nvCxnSpPr>
        <p:spPr>
          <a:xfrm flipH="1">
            <a:off x="1144163" y="3933172"/>
            <a:ext cx="103286" cy="1034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8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8 important CSR for exception handling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  8  CSR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mtvec</a:t>
            </a:r>
            <a:r>
              <a:rPr lang="en-US" altLang="zh-CN" sz="2400" dirty="0"/>
              <a:t>  ( Machine Trap Vector):  jump to this address when exception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mepc</a:t>
            </a:r>
            <a:r>
              <a:rPr lang="en-US" altLang="zh-CN" sz="2400" dirty="0"/>
              <a:t>  (Machine Exception PC):  the  instruction raise the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mcause</a:t>
            </a:r>
            <a:r>
              <a:rPr lang="en-US" altLang="zh-CN" sz="2400" dirty="0"/>
              <a:t> (Machine exception Cause):  which kind of exception(cause)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mie</a:t>
            </a:r>
            <a:r>
              <a:rPr lang="en-US" altLang="zh-CN" sz="2400" dirty="0"/>
              <a:t> (Machine Interrupt Enable):  which exception can be handled or </a:t>
            </a:r>
            <a:r>
              <a:rPr lang="en-US" altLang="zh-CN" sz="2400" dirty="0" err="1"/>
              <a:t>negleted</a:t>
            </a:r>
            <a:r>
              <a:rPr lang="en-US" altLang="zh-CN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mip</a:t>
            </a:r>
            <a:r>
              <a:rPr lang="en-US" altLang="zh-CN" sz="2400" dirty="0"/>
              <a:t> (Machine interrupt pending): pending interruptions  (read only register)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mtval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Mahine</a:t>
            </a:r>
            <a:r>
              <a:rPr lang="en-US" altLang="zh-CN" sz="2400" dirty="0"/>
              <a:t> trap value): error address , illegal instruction, or 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>
                    <a:lumMod val="85000"/>
                  </a:schemeClr>
                </a:solidFill>
              </a:rPr>
              <a:t>mscratch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 (  Machine Scratch):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mstatus</a:t>
            </a:r>
            <a:r>
              <a:rPr lang="en-US" altLang="zh-CN" sz="2400" dirty="0"/>
              <a:t> ( Machine status) : processor status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351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supporting exception &amp; interrupt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79" y="1261991"/>
            <a:ext cx="8616609" cy="533536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79455" y="4688996"/>
            <a:ext cx="6661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1666" y="3402105"/>
            <a:ext cx="5566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73093" y="5733256"/>
            <a:ext cx="6759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64268" y="5994393"/>
            <a:ext cx="52558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48041" y="6264207"/>
            <a:ext cx="67122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0"/>
          <p:cNvCxnSpPr/>
          <p:nvPr/>
        </p:nvCxnSpPr>
        <p:spPr>
          <a:xfrm>
            <a:off x="1991544" y="4437112"/>
            <a:ext cx="6661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>
            <a:off x="2063552" y="6525344"/>
            <a:ext cx="6661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0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89995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mtvec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1" y="2564904"/>
            <a:ext cx="10972800" cy="29851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Store the interruption handler entrance address</a:t>
            </a:r>
          </a:p>
          <a:p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base can be explained according to mode code</a:t>
            </a:r>
          </a:p>
          <a:p>
            <a:pPr lvl="1"/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00:    PC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  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vector mode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PC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mtval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 – 1 + 4x      ( not required)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408" y="1527922"/>
            <a:ext cx="10153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                                    base[31..2]                                                                                                                       mode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624392" y="1515148"/>
            <a:ext cx="0" cy="382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7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8640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mepc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Save the instruction address when exception raised or interruption happens.</a:t>
            </a:r>
          </a:p>
          <a:p>
            <a:pPr lvl="1"/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PC  indicate the instruction that raise the exception</a:t>
            </a:r>
          </a:p>
          <a:p>
            <a:pPr lvl="1"/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instruction need to be executed after back from interruption</a:t>
            </a:r>
          </a:p>
          <a:p>
            <a:pPr lvl="2"/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next instruction  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6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>
                <a:latin typeface="+mn-lt"/>
                <a:ea typeface="宋体" charset="-122"/>
              </a:rPr>
              <a:t>Checkpoints</a:t>
            </a: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19A1FD"/>
                </a:solidFill>
                <a:ea typeface="宋体" pitchFamily="2" charset="-122"/>
              </a:rPr>
              <a:t>mcause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960" y="2185047"/>
            <a:ext cx="10972800" cy="3561260"/>
          </a:xfrm>
        </p:spPr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err="1"/>
              <a:t>mcause</a:t>
            </a:r>
            <a:r>
              <a:rPr lang="en-US" altLang="zh-CN" dirty="0"/>
              <a:t>[31] == 1    then the trap was caused by an interruption.</a:t>
            </a:r>
          </a:p>
          <a:p>
            <a:r>
              <a:rPr lang="en-US" altLang="zh-CN" dirty="0"/>
              <a:t>Exception code field:   a code identifying the last exception. 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7408" y="1556792"/>
            <a:ext cx="10153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 interruption                             exception code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63552" y="1556792"/>
            <a:ext cx="0" cy="382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99230" y="1230687"/>
            <a:ext cx="992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31               30                                                                                                                                                              0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40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36860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Exception  Causes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3933055"/>
            <a:ext cx="3374925" cy="236463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Address misaligned</a:t>
            </a:r>
          </a:p>
          <a:p>
            <a:r>
              <a:rPr lang="en-US" altLang="zh-CN" sz="2400" dirty="0"/>
              <a:t>Access fault</a:t>
            </a:r>
          </a:p>
          <a:p>
            <a:r>
              <a:rPr lang="en-US" altLang="zh-CN" sz="2400" dirty="0"/>
              <a:t>illegal instruction</a:t>
            </a:r>
          </a:p>
          <a:p>
            <a:r>
              <a:rPr lang="en-US" altLang="zh-CN" sz="2400" dirty="0"/>
              <a:t>Breakpoint</a:t>
            </a:r>
          </a:p>
          <a:p>
            <a:r>
              <a:rPr lang="en-US" altLang="zh-CN" sz="2400" dirty="0"/>
              <a:t>Environment call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985195"/>
            <a:ext cx="8733155" cy="551307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290409" y="3501008"/>
            <a:ext cx="5256584" cy="864096"/>
            <a:chOff x="5591944" y="3861048"/>
            <a:chExt cx="5256584" cy="86409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591944" y="3861048"/>
              <a:ext cx="48965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591944" y="4293096"/>
              <a:ext cx="525658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591944" y="4725144"/>
              <a:ext cx="525658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290742" y="3480120"/>
            <a:ext cx="393305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Synchronization exception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112" y="1313322"/>
            <a:ext cx="397068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err="1"/>
              <a:t>Asynchronization</a:t>
            </a:r>
            <a:r>
              <a:rPr lang="en-US" altLang="zh-CN" sz="2400" dirty="0"/>
              <a:t> exception</a:t>
            </a:r>
            <a:endParaRPr lang="zh-CN" altLang="en-US" sz="24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29508" y="1794867"/>
            <a:ext cx="3374925" cy="130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en-US" altLang="zh-CN" sz="2400" kern="0" dirty="0"/>
              <a:t>Software interrupt</a:t>
            </a:r>
          </a:p>
          <a:p>
            <a:pPr>
              <a:buClrTx/>
              <a:buSzTx/>
              <a:buFontTx/>
            </a:pPr>
            <a:r>
              <a:rPr lang="en-US" altLang="zh-CN" sz="2400" kern="0" dirty="0"/>
              <a:t>Timer interrupt</a:t>
            </a:r>
          </a:p>
          <a:p>
            <a:pPr>
              <a:buClrTx/>
              <a:buSzTx/>
              <a:buFontTx/>
            </a:pPr>
            <a:r>
              <a:rPr lang="en-US" altLang="zh-CN" sz="2400" kern="0" dirty="0"/>
              <a:t>External interrupt</a:t>
            </a:r>
          </a:p>
          <a:p>
            <a:pPr>
              <a:buClrTx/>
              <a:buSzTx/>
              <a:buFontTx/>
            </a:pP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98430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56" y="114909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Machine Status Register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4840328"/>
            <a:ext cx="10972800" cy="133727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MIE  is an interruption enable  (global )      (different from the MIE  register )</a:t>
            </a:r>
          </a:p>
          <a:p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When an interruption/ exception raised:    </a:t>
            </a:r>
            <a:r>
              <a:rPr lang="en-US" altLang="zh-CN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mstatus</a:t>
            </a:r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[7] </a:t>
            </a:r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  </a:t>
            </a:r>
            <a:r>
              <a:rPr lang="en-US" altLang="zh-CN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mstatus</a:t>
            </a:r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[3]</a:t>
            </a:r>
          </a:p>
          <a:p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When  MRET  is executed:   </a:t>
            </a:r>
            <a:r>
              <a:rPr lang="en-US" altLang="zh-CN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mstatus</a:t>
            </a:r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[3] </a:t>
            </a:r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  </a:t>
            </a:r>
            <a:r>
              <a:rPr lang="en-US" altLang="zh-CN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mstatus</a:t>
            </a:r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[7]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2" y="1349033"/>
            <a:ext cx="10670976" cy="34398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72264" y="3068960"/>
            <a:ext cx="57606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19936" y="3068960"/>
            <a:ext cx="720080" cy="7200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9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CSR  instructions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579617"/>
            <a:ext cx="11172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8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CSR  instructions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csrrw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rs1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   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CSRs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], CSRs[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x[rs1], x[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t</a:t>
            </a:r>
            <a:endParaRPr lang="en-US" altLang="zh-CN" sz="2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csrrs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rs1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  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CSRs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], 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CSRs[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] t | 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x[rs1],  x[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t</a:t>
            </a:r>
          </a:p>
          <a:p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csrrc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rs1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  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CSRs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], 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CSRs[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] t &amp; ~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x[rs1],  x[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t</a:t>
            </a:r>
          </a:p>
          <a:p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csrrwi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zimm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[4..0]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 x[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 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CSRs[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], CSRs[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zimm</a:t>
            </a:r>
            <a:endParaRPr lang="en-US" altLang="zh-CN" sz="3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cssrrsi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rd,csr,zimm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[4..0]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 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CSRs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], CSRs[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t | 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zimm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x[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t</a:t>
            </a:r>
            <a:endParaRPr lang="en-US" altLang="zh-CN" sz="2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csrrci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zimm</a:t>
            </a:r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[4..0]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CSRs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], CSRs[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csr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t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&amp;~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zimm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x[</a:t>
            </a:r>
            <a:r>
              <a:rPr lang="en-US" altLang="zh-CN" sz="3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t</a:t>
            </a:r>
            <a:endParaRPr lang="en-US" altLang="zh-CN" sz="3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44036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98376"/>
            <a:ext cx="11305256" cy="954360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How to Checks for Exceptions(Hardware)</a:t>
            </a:r>
          </a:p>
        </p:txBody>
      </p:sp>
      <p:sp>
        <p:nvSpPr>
          <p:cNvPr id="219139" name="AutoShape 3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1591762" cy="518457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Add test logic</a:t>
            </a:r>
          </a:p>
          <a:p>
            <a:pPr lvl="1"/>
            <a:r>
              <a:rPr lang="en-US" altLang="zh-CN" sz="2000" dirty="0"/>
              <a:t>illegal  instruction,    load address misaligned,   store address misaligned </a:t>
            </a:r>
          </a:p>
          <a:p>
            <a:pPr eaLnBrk="1" hangingPunct="1"/>
            <a:r>
              <a:rPr lang="en-US" altLang="zh-CN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add control signal</a:t>
            </a: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CauseWrite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mcause</a:t>
            </a:r>
            <a:r>
              <a:rPr lang="en-US" altLang="zh-CN" sz="2400" dirty="0"/>
              <a:t> </a:t>
            </a: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EPCWrite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mepc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TVALWrite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mtval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process of control </a:t>
            </a:r>
          </a:p>
          <a:p>
            <a:pPr lvl="1" eaLnBrk="1" hangingPunct="1"/>
            <a:r>
              <a:rPr lang="en-US" altLang="zh-CN" sz="2400" dirty="0" err="1"/>
              <a:t>mepc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 </a:t>
            </a:r>
            <a:r>
              <a:rPr lang="en-US" altLang="zh-CN" sz="2400" dirty="0"/>
              <a:t>PC( exception)  or  PC + 4 (interruption)  </a:t>
            </a:r>
          </a:p>
          <a:p>
            <a:pPr lvl="1"/>
            <a:r>
              <a:rPr lang="en-US" altLang="zh-CN" sz="2400" dirty="0" err="1"/>
              <a:t>mcause</a:t>
            </a:r>
            <a:r>
              <a:rPr lang="en-US" altLang="zh-CN" sz="2400" dirty="0"/>
              <a:t>  </a:t>
            </a:r>
            <a:r>
              <a:rPr lang="en-US" altLang="zh-CN" sz="2400" dirty="0">
                <a:sym typeface="Wingdings" panose="05000000000000000000" pitchFamily="2" charset="2"/>
              </a:rPr>
              <a:t>  set  correspondent bit 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mtval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</a:t>
            </a:r>
            <a:r>
              <a:rPr lang="en-US" altLang="zh-CN" sz="2400" dirty="0"/>
              <a:t> memory address  or  illegal instruction </a:t>
            </a:r>
          </a:p>
          <a:p>
            <a:pPr lvl="1" eaLnBrk="1" hangingPunct="1"/>
            <a:r>
              <a:rPr lang="en-US" altLang="zh-CN" sz="2400" dirty="0" err="1"/>
              <a:t>mstatus.mpie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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;  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0;    </a:t>
            </a:r>
            <a:r>
              <a:rPr lang="en-US" altLang="zh-CN" sz="2400" dirty="0" err="1">
                <a:sym typeface="Wingdings" panose="05000000000000000000" pitchFamily="2" charset="2"/>
              </a:rPr>
              <a:t>mstatus.mppmp</a:t>
            </a:r>
            <a:r>
              <a:rPr lang="en-US" altLang="zh-CN" sz="2400" dirty="0">
                <a:sym typeface="Wingdings" panose="05000000000000000000" pitchFamily="2" charset="2"/>
              </a:rPr>
              <a:t>;  mp11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PC←address</a:t>
            </a:r>
            <a:r>
              <a:rPr lang="en-US" altLang="zh-CN" sz="2400" dirty="0"/>
              <a:t> of process routine ( </a:t>
            </a:r>
            <a:r>
              <a:rPr lang="en-US" altLang="zh-CN" sz="2400" dirty="0" err="1"/>
              <a:t>mtvec</a:t>
            </a:r>
            <a:r>
              <a:rPr lang="en-US" altLang="zh-CN" sz="2400" dirty="0"/>
              <a:t>,   ex. c0000000   )</a:t>
            </a:r>
          </a:p>
          <a:p>
            <a:pPr lvl="1"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34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When</a:t>
            </a:r>
            <a:r>
              <a:rPr lang="en-US" altLang="zh-CN" dirty="0"/>
              <a:t>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jump to exception handler </a:t>
            </a:r>
            <a:r>
              <a:rPr lang="zh-CN" altLang="en-US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Jump to handler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Assume at 0000 0000 1C09 0000</a:t>
            </a:r>
            <a:r>
              <a:rPr lang="en-US" altLang="en-US" sz="2400" baseline="-25000" dirty="0"/>
              <a:t>hex</a:t>
            </a:r>
          </a:p>
          <a:p>
            <a:endParaRPr lang="en-US" altLang="zh-CN" dirty="0"/>
          </a:p>
          <a:p>
            <a:r>
              <a:rPr lang="en-US" altLang="zh-CN" sz="2800" dirty="0">
                <a:solidFill>
                  <a:srgbClr val="0000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jump when  </a:t>
            </a:r>
            <a:endParaRPr lang="en-US" altLang="zh-CN" sz="28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 = 1  &amp;&amp;  </a:t>
            </a:r>
            <a:r>
              <a:rPr lang="en-US" altLang="zh-CN" sz="2400" dirty="0" err="1"/>
              <a:t>mie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1 &amp;&amp;  </a:t>
            </a:r>
            <a:r>
              <a:rPr lang="en-US" altLang="zh-CN" sz="2400" dirty="0" err="1"/>
              <a:t>mip</a:t>
            </a:r>
            <a:r>
              <a:rPr lang="en-US" altLang="zh-CN" sz="2400" dirty="0"/>
              <a:t> 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 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209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Ex. Exception  handler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213468"/>
            <a:ext cx="9145016" cy="49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30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Ex. Exception  handler </a:t>
            </a:r>
            <a:r>
              <a:rPr lang="zh-CN" altLang="en-US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（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cont.)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213468"/>
            <a:ext cx="9649072" cy="50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12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supporting exception &amp; interrupt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416" y="1340768"/>
            <a:ext cx="4392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Environment Call and Breakpoint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1424" y="3903439"/>
            <a:ext cx="3285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Trap-Return Instructions</a:t>
            </a:r>
            <a:endParaRPr lang="zh-CN" altLang="en-US" sz="2400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785020"/>
            <a:ext cx="9793088" cy="1643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407495"/>
            <a:ext cx="9807027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123324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CPU exception &amp; interrupt </a:t>
            </a:r>
            <a:r>
              <a:rPr lang="en-US" altLang="zh-CN" sz="2800" dirty="0">
                <a:latin typeface="+mn-lt"/>
                <a:ea typeface="宋体" pitchFamily="2" charset="-122"/>
              </a:rPr>
              <a:t>and its processing procedure.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pipelined CPU supporting exception &amp; interrupt.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methods of program verification of Pipelined CPU supporting exception &amp; interrupt.</a:t>
            </a:r>
          </a:p>
        </p:txBody>
      </p:sp>
    </p:spTree>
    <p:extLst>
      <p:ext uri="{BB962C8B-B14F-4D97-AF65-F5344CB8AC3E}">
        <p14:creationId xmlns:p14="http://schemas.microsoft.com/office/powerpoint/2010/main" val="3510005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How to back to the exception breakpoint ?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mret</a:t>
            </a:r>
            <a:r>
              <a:rPr lang="en-US" altLang="zh-CN" sz="2800" dirty="0"/>
              <a:t> </a:t>
            </a:r>
            <a:r>
              <a:rPr lang="zh-CN" altLang="en-US" sz="2800" dirty="0"/>
              <a:t> 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400" dirty="0"/>
              <a:t>PC </a:t>
            </a:r>
            <a:r>
              <a:rPr lang="en-US" altLang="zh-CN" sz="2400" dirty="0">
                <a:sym typeface="Wingdings" panose="05000000000000000000" pitchFamily="2" charset="2"/>
              </a:rPr>
              <a:t> CSRs[</a:t>
            </a:r>
            <a:r>
              <a:rPr lang="en-US" altLang="zh-CN" sz="2400" dirty="0" err="1">
                <a:sym typeface="Wingdings" panose="05000000000000000000" pitchFamily="2" charset="2"/>
              </a:rPr>
              <a:t>mepc</a:t>
            </a:r>
            <a:r>
              <a:rPr lang="en-US" altLang="zh-CN" sz="2400" dirty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altLang="zh-CN" sz="2400" dirty="0" err="1"/>
              <a:t>mstatus.MIE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</a:t>
            </a:r>
            <a:r>
              <a:rPr lang="en-US" altLang="zh-CN" sz="2400" dirty="0" err="1">
                <a:sym typeface="Wingdings" panose="05000000000000000000" pitchFamily="2" charset="2"/>
              </a:rPr>
              <a:t>m</a:t>
            </a:r>
            <a:r>
              <a:rPr lang="en-US" altLang="zh-CN" sz="2400" dirty="0" err="1"/>
              <a:t>status.MPIE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ym typeface="Wingdings" panose="05000000000000000000" pitchFamily="2" charset="2"/>
              </a:rPr>
              <a:t>mp</a:t>
            </a:r>
            <a:r>
              <a:rPr lang="en-US" altLang="zh-CN" sz="2400" dirty="0">
                <a:sym typeface="Wingdings" panose="05000000000000000000" pitchFamily="2" charset="2"/>
              </a:rPr>
              <a:t> </a:t>
            </a:r>
            <a:r>
              <a:rPr lang="en-US" altLang="zh-CN" sz="2400" dirty="0" err="1">
                <a:sym typeface="Wingdings" panose="05000000000000000000" pitchFamily="2" charset="2"/>
              </a:rPr>
              <a:t>mstatus.MPP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4221088"/>
            <a:ext cx="10009112" cy="11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09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992" y="116632"/>
            <a:ext cx="9340619" cy="954360"/>
          </a:xfrm>
        </p:spPr>
        <p:txBody>
          <a:bodyPr>
            <a:normAutofit/>
          </a:bodyPr>
          <a:lstStyle/>
          <a:p>
            <a:endParaRPr lang="zh-CN" altLang="en-US" sz="40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19A1F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How to support exception in pipelined CPU ?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191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88640"/>
            <a:ext cx="9340619" cy="95436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Flow of Instructions During Exception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464" y="1340768"/>
            <a:ext cx="9145016" cy="4467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6024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9340619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Precise Exceptions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1214438"/>
            <a:ext cx="9793088" cy="5110162"/>
          </a:xfrm>
        </p:spPr>
        <p:txBody>
          <a:bodyPr/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the pipeline can be stopped so that the instructions issued before the faulting instruction complete, then the pipeline is said to implement </a:t>
            </a:r>
            <a:r>
              <a:rPr lang="en-US" altLang="zh-CN" sz="24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precise exceptions</a:t>
            </a:r>
          </a:p>
          <a:p>
            <a:pPr lvl="1" eaLnBrk="1" hangingPunct="1"/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All instructions before the faulting instruction complete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  <a:p>
            <a:pPr lvl="1" eaLnBrk="1" hangingPunct="1"/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instructions following the faulting instruction, including the faulting instruction, </a:t>
            </a:r>
            <a:r>
              <a:rPr lang="en-US" altLang="zh-CN" sz="20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 not change the state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of the machine. </a:t>
            </a:r>
          </a:p>
          <a:p>
            <a:pPr eaLnBrk="1" hangingPunct="1"/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Under this model, restarting is easy: </a:t>
            </a:r>
          </a:p>
          <a:p>
            <a:pPr lvl="1" eaLnBrk="1" hangingPunct="1"/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Simply re-execute the original faulting instruction. </a:t>
            </a:r>
          </a:p>
          <a:p>
            <a:pPr lvl="1" eaLnBrk="1" hangingPunct="1"/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Or, if it is not a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resumable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instruction, i.e. an integer overflow, start with the next instruction.</a:t>
            </a:r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44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80871"/>
            <a:ext cx="8621713" cy="93662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Imprecise Exceptions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268760"/>
            <a:ext cx="10369152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Difficult to do when some instructions take multiple cycles to complete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</a:rPr>
              <a:t>Some instructions may complete before an exception is detected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</a:rPr>
              <a:t>Example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>
                <a:solidFill>
                  <a:srgbClr val="063DE9"/>
                </a:solidFill>
              </a:rPr>
              <a:t>Multiply </a:t>
            </a:r>
            <a:r>
              <a:rPr lang="en-US" altLang="zh-CN" sz="2000" b="1" dirty="0" err="1">
                <a:solidFill>
                  <a:srgbClr val="063DE9"/>
                </a:solidFill>
              </a:rPr>
              <a:t>r1</a:t>
            </a:r>
            <a:r>
              <a:rPr lang="en-US" altLang="zh-CN" sz="2000" b="1" dirty="0">
                <a:solidFill>
                  <a:srgbClr val="063DE9"/>
                </a:solidFill>
              </a:rPr>
              <a:t>, </a:t>
            </a:r>
            <a:r>
              <a:rPr lang="en-US" altLang="zh-CN" sz="2000" b="1" dirty="0" err="1">
                <a:solidFill>
                  <a:srgbClr val="063DE9"/>
                </a:solidFill>
              </a:rPr>
              <a:t>r2</a:t>
            </a:r>
            <a:r>
              <a:rPr lang="en-US" altLang="zh-CN" sz="2000" b="1" dirty="0">
                <a:solidFill>
                  <a:srgbClr val="063DE9"/>
                </a:solidFill>
              </a:rPr>
              <a:t>, </a:t>
            </a:r>
            <a:r>
              <a:rPr lang="en-US" altLang="zh-CN" sz="2000" b="1" dirty="0" err="1">
                <a:solidFill>
                  <a:srgbClr val="063DE9"/>
                </a:solidFill>
              </a:rPr>
              <a:t>r3</a:t>
            </a:r>
            <a:r>
              <a:rPr lang="en-US" altLang="zh-CN" sz="2000" b="1" dirty="0">
                <a:solidFill>
                  <a:srgbClr val="063DE9"/>
                </a:solidFill>
              </a:rPr>
              <a:t> ;      multiply takes 10 cycles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>
                <a:solidFill>
                  <a:srgbClr val="063DE9"/>
                </a:solidFill>
              </a:rPr>
              <a:t>Add </a:t>
            </a:r>
            <a:r>
              <a:rPr lang="en-US" altLang="zh-CN" sz="2000" b="1" dirty="0" err="1">
                <a:solidFill>
                  <a:srgbClr val="063DE9"/>
                </a:solidFill>
              </a:rPr>
              <a:t>r10,r11,r12</a:t>
            </a:r>
            <a:r>
              <a:rPr lang="en-US" altLang="zh-CN" sz="2000" b="1" dirty="0">
                <a:solidFill>
                  <a:srgbClr val="063DE9"/>
                </a:solidFill>
              </a:rPr>
              <a:t> ;        add takes 5 cycles</a:t>
            </a:r>
            <a:endParaRPr lang="en-US" altLang="zh-CN" sz="2000" dirty="0">
              <a:solidFill>
                <a:srgbClr val="063DE9"/>
              </a:solidFill>
            </a:endParaRP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</a:rPr>
              <a:t>Add will complete before multiply is done. If multiply overflows, </a:t>
            </a:r>
            <a:r>
              <a:rPr lang="en-US" altLang="zh-CN" sz="2400" dirty="0" err="1">
                <a:solidFill>
                  <a:srgbClr val="000000"/>
                </a:solidFill>
              </a:rPr>
              <a:t>thenan</a:t>
            </a:r>
            <a:r>
              <a:rPr lang="en-US" altLang="zh-CN" sz="2400" dirty="0">
                <a:solidFill>
                  <a:srgbClr val="000000"/>
                </a:solidFill>
              </a:rPr>
              <a:t> exception will be raised AFTER the add has updated the value in R10.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</a:rPr>
              <a:t>This is an imprecise exception.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3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260648"/>
            <a:ext cx="10153128" cy="70487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Which stage can exceptions occur in?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847528" y="1268760"/>
            <a:ext cx="85344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u="sng" dirty="0">
                <a:solidFill>
                  <a:srgbClr val="063DE9"/>
                </a:solidFill>
              </a:rPr>
              <a:t>Stage     Problem exceptions occurring</a:t>
            </a:r>
            <a:endParaRPr lang="en-US" altLang="zh-CN" sz="2800" dirty="0">
              <a:solidFill>
                <a:srgbClr val="063DE9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IF 		page fault on instruction fetch; 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	misaligned memory access;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	memory protection violation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ID   	undefined or illegal opcode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EX 	  	arithmetic exception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MEM 	page fault on data fetch;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	misaligned 	memory access;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	memory-protection violation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WB 	none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1048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260648"/>
            <a:ext cx="8358246" cy="70487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Multiple Exceptions in one clock cycle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340552"/>
            <a:ext cx="10369152" cy="20177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In Clock Cycle 4, </a:t>
            </a:r>
            <a:r>
              <a:rPr lang="en-US" altLang="zh-CN" sz="2400" dirty="0">
                <a:solidFill>
                  <a:srgbClr val="063DE9"/>
                </a:solidFill>
                <a:latin typeface="+mn-lt"/>
              </a:rPr>
              <a:t>LW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can have a data page fault while the </a:t>
            </a:r>
            <a:r>
              <a:rPr lang="en-US" altLang="zh-CN" sz="2400" dirty="0">
                <a:solidFill>
                  <a:srgbClr val="063DE9"/>
                </a:solidFill>
                <a:latin typeface="+mn-lt"/>
              </a:rPr>
              <a:t>ADD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has an arithmetic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Handled by servicing the page fault and then restarting the </a:t>
            </a:r>
            <a:r>
              <a:rPr lang="en-US" altLang="zh-CN" sz="2400" dirty="0">
                <a:solidFill>
                  <a:srgbClr val="063DE9"/>
                </a:solidFill>
                <a:latin typeface="+mn-lt"/>
              </a:rPr>
              <a:t>LW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altLang="zh-CN" sz="2400" dirty="0">
                <a:solidFill>
                  <a:srgbClr val="063DE9"/>
                </a:solidFill>
                <a:latin typeface="+mn-lt"/>
              </a:rPr>
              <a:t>ADD’s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arithmetic exception will occur again because the </a:t>
            </a:r>
            <a:r>
              <a:rPr lang="en-US" altLang="zh-CN" sz="2400" dirty="0">
                <a:solidFill>
                  <a:srgbClr val="063DE9"/>
                </a:solidFill>
                <a:latin typeface="+mn-lt"/>
              </a:rPr>
              <a:t>ADD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instruction is restarted after the exception is handled</a:t>
            </a:r>
            <a:endParaRPr lang="en-US" altLang="zh-CN" sz="4000" dirty="0">
              <a:latin typeface="+mn-lt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7508" y="3358264"/>
            <a:ext cx="8928992" cy="228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2594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116632"/>
            <a:ext cx="8713818" cy="936625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Multiple Exceptions out-of-order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6672" y="1449040"/>
            <a:ext cx="9865096" cy="136815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063DE9"/>
                </a:solidFill>
              </a:rPr>
              <a:t>ADD </a:t>
            </a:r>
            <a:r>
              <a:rPr lang="en-US" altLang="zh-CN" sz="2400" b="1" dirty="0">
                <a:solidFill>
                  <a:srgbClr val="000000"/>
                </a:solidFill>
              </a:rPr>
              <a:t>causes an exception in the instruction fetch stage while </a:t>
            </a:r>
            <a:r>
              <a:rPr lang="en-US" altLang="zh-CN" sz="2400" b="1" dirty="0">
                <a:solidFill>
                  <a:srgbClr val="063DE9"/>
                </a:solidFill>
              </a:rPr>
              <a:t>LW </a:t>
            </a:r>
            <a:r>
              <a:rPr lang="en-US" altLang="zh-CN" sz="2400" b="1" dirty="0">
                <a:solidFill>
                  <a:srgbClr val="000000"/>
                </a:solidFill>
              </a:rPr>
              <a:t>causes an exception in the memory access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</a:rPr>
              <a:t>If we implement precise exceptions, </a:t>
            </a:r>
            <a:r>
              <a:rPr lang="en-US" altLang="zh-CN" sz="2400" b="1" dirty="0">
                <a:solidFill>
                  <a:srgbClr val="063DE9"/>
                </a:solidFill>
              </a:rPr>
              <a:t>LW </a:t>
            </a:r>
            <a:r>
              <a:rPr lang="en-US" altLang="zh-CN" sz="2400" b="1" dirty="0">
                <a:solidFill>
                  <a:srgbClr val="000000"/>
                </a:solidFill>
              </a:rPr>
              <a:t>exception must be handled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</a:rPr>
              <a:t>This is done by having hardware post exceptions by order of instruction</a:t>
            </a:r>
            <a:endParaRPr lang="en-US" altLang="zh-CN" sz="4000" dirty="0"/>
          </a:p>
        </p:txBody>
      </p:sp>
      <p:pic>
        <p:nvPicPr>
          <p:cNvPr id="849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59496" y="3356992"/>
            <a:ext cx="8572744" cy="2365375"/>
          </a:xfrm>
        </p:spPr>
      </p:pic>
    </p:spTree>
    <p:extLst>
      <p:ext uri="{BB962C8B-B14F-4D97-AF65-F5344CB8AC3E}">
        <p14:creationId xmlns:p14="http://schemas.microsoft.com/office/powerpoint/2010/main" val="88653309"/>
      </p:ext>
    </p:extLst>
  </p:cSld>
  <p:clrMapOvr>
    <a:masterClrMapping/>
  </p:clrMapOvr>
  <p:transition spd="slow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88640"/>
            <a:ext cx="9340619" cy="95436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Exception ordering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340768"/>
            <a:ext cx="9832016" cy="4683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+mn-lt"/>
              </a:rPr>
              <a:t>When the instruction is about to exit the pipeline (MEM/WB), any pending exceptions for the instruction are examined. 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 If an instruction generates multiple exceptions, the exception occurring in the earliest stage takes precedence. 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This is done by keeping an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exception vector</a:t>
            </a:r>
            <a:r>
              <a:rPr lang="en-US" altLang="zh-CN" sz="2400" dirty="0">
                <a:latin typeface="+mn-lt"/>
              </a:rPr>
              <a:t> for each instruction: </a:t>
            </a:r>
          </a:p>
          <a:p>
            <a:pPr lvl="1" eaLnBrk="1" hangingPunct="1"/>
            <a:r>
              <a:rPr lang="en-US" altLang="zh-CN" sz="2400" b="1" dirty="0">
                <a:latin typeface="+mn-lt"/>
              </a:rPr>
              <a:t>If an exception is posted, it is added to the vector and all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writes that affect system state are disabled.</a:t>
            </a:r>
          </a:p>
        </p:txBody>
      </p:sp>
    </p:spTree>
    <p:extLst>
      <p:ext uri="{BB962C8B-B14F-4D97-AF65-F5344CB8AC3E}">
        <p14:creationId xmlns:p14="http://schemas.microsoft.com/office/powerpoint/2010/main" val="2677019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About Exceptions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1287016"/>
            <a:ext cx="9468544" cy="496136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One of the single messiest parts of designing a modern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It isn’t pretty, it’s easy to get wrong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It’s often not too elegant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It usually takes huge wads of special logic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Further complicated by modern CPU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Deep pipes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Superscalar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--lots of instructions in flight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Out-of-order execution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 time order of exceptions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</a:t>
            </a: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 program order of the instructions on which the exceptions happened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Maintaining illusion of “sequential instruction execution” gets really complicated.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423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Pipelined CPU supporting exception &amp; interrupt.</a:t>
            </a: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datapath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Co-processor &amp; Controller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4202619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Implement precise interruption in Pipelined CPU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sz="2400" b="0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When an exception is raised,  there are several instructions flying in the pipeline,  how to stop the pipeline at the right place and safely shutdown the pipeline ?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b="0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dirty="0">
                <a:latin typeface="+mn-lt"/>
              </a:rPr>
              <a:t>If an exception is posted, it is added to the vector and all 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writes that affect system state are disabled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b="0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Record the correspond cause and information ( such as memory address )</a:t>
            </a:r>
          </a:p>
          <a:p>
            <a:pPr marL="0" indent="0">
              <a:buNone/>
            </a:pPr>
            <a:endParaRPr lang="en-US" altLang="zh-CN" sz="2400" b="0" dirty="0"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400" b="0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sz="2400" b="0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How to keep the right exception ordering ?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Trap when there is exception or interruption 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at the stage of WB</a:t>
            </a:r>
            <a:endParaRPr lang="en-US" altLang="zh-CN" sz="2200" b="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endParaRPr lang="zh-CN" altLang="en-US" sz="2400" b="0" dirty="0"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347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supporting exception &amp; interrupt</a:t>
            </a:r>
          </a:p>
        </p:txBody>
      </p:sp>
      <p:sp>
        <p:nvSpPr>
          <p:cNvPr id="3" name="Rectangle 2"/>
          <p:cNvSpPr/>
          <p:nvPr/>
        </p:nvSpPr>
        <p:spPr>
          <a:xfrm>
            <a:off x="623392" y="1124744"/>
            <a:ext cx="110892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发生异常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中断时，硬件自动经历如下的状态转换：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异常指令的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被保存在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mepc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中，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被设置为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mtvec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。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mepc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指向导致异常的指令；对于中断，它指向中断处理后应该恢复执行的位置。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根据异常来源设置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mcause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，并将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mtval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设置为出错的地址或者其它适用于特定异常的信息字。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把控制状态寄存器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mstatus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MIE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位置零以禁用中断，并把先前的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MIE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值保留到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MPIE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中。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发生异常之前的权限模式保留在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mstatus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MPP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域中，再把权限模式更改为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4061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supporting exception &amp; interrupt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87017"/>
            <a:ext cx="7056784" cy="545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21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86347"/>
              </p:ext>
            </p:extLst>
          </p:nvPr>
        </p:nvGraphicFramePr>
        <p:xfrm>
          <a:off x="1631504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__start: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x2, 4(x0)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x4, 8(x0)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x5, 12(x0)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x6, 16(x0)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x7, 20(x0)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306850f3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csrrwi x1, 0x306, 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306020f3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x1, 0x306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306310f3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csrrw x1, 0x306, x6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306020f3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x1, 0x306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07800093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x1, x0, 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30509073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0x305, x1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ecall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296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12788"/>
              </p:ext>
            </p:extLst>
          </p:nvPr>
        </p:nvGraphicFramePr>
        <p:xfrm>
          <a:off x="1199456" y="1196752"/>
          <a:ext cx="986509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909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86814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81556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310977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199234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ASM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00000012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change to illegal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07f02083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  x1, 127(x0)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08002083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x1, 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(x0)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l access fault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08102023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x1, 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(x0)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s access fault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051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78740"/>
              </p:ext>
            </p:extLst>
          </p:nvPr>
        </p:nvGraphicFramePr>
        <p:xfrm>
          <a:off x="1199456" y="1196752"/>
          <a:ext cx="986509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909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86814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81556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310977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199234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ASM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34102cf3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x25, 0x341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mepc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34202df3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x27, 0x342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mcause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30002e73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x28, 0x300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mstatus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30402ef3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x29, 0x304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mie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34402f73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x30, 0x344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004c8113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x2, x25,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34111073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0x341,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30200073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mret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30200073  </a:t>
                      </a:r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mret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 x0, x0, 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 x0, x0, 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 x0, x0, 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</a:t>
                      </a: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82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97991"/>
              </p:ext>
            </p:extLst>
          </p:nvPr>
        </p:nvGraphicFramePr>
        <p:xfrm>
          <a:off x="911424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41787"/>
              </p:ext>
            </p:extLst>
          </p:nvPr>
        </p:nvGraphicFramePr>
        <p:xfrm>
          <a:off x="6157243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327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533742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56792"/>
            <a:ext cx="11712624" cy="36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62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28800"/>
            <a:ext cx="11809312" cy="34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9340619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Revie 4.6  Interruption &amp; Exception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What’s Interruption &amp; Exception 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Why need interruption &amp; exception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How to deal with interruption &amp; Exception  in RISC V ?</a:t>
            </a:r>
          </a:p>
          <a:p>
            <a:pPr lvl="1"/>
            <a:r>
              <a:rPr lang="en-US" altLang="zh-CN" dirty="0"/>
              <a:t>Transfer control to exception handler  &amp;  return from exception</a:t>
            </a:r>
          </a:p>
          <a:p>
            <a:pPr lvl="1"/>
            <a:r>
              <a:rPr lang="en-US" altLang="zh-CN" dirty="0"/>
              <a:t>Control  status  registers</a:t>
            </a:r>
          </a:p>
          <a:p>
            <a:pPr lvl="1"/>
            <a:r>
              <a:rPr lang="en-US" altLang="zh-CN" dirty="0"/>
              <a:t>CSR instructions</a:t>
            </a:r>
          </a:p>
          <a:p>
            <a:pPr lvl="1"/>
            <a:r>
              <a:rPr lang="en-US" altLang="zh-CN" dirty="0"/>
              <a:t>How to write an exception handler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86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69820"/>
            <a:ext cx="11928648" cy="34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91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48032"/>
            <a:ext cx="11928648" cy="3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80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70799"/>
            <a:ext cx="11856640" cy="34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6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81955"/>
            <a:ext cx="11928648" cy="34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6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556792"/>
            <a:ext cx="11928648" cy="34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58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(8)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484784"/>
            <a:ext cx="11928648" cy="34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39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84784"/>
            <a:ext cx="11928648" cy="33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43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452376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712" y="74291"/>
            <a:ext cx="7867667" cy="113191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Interruption &amp; Exception</a:t>
            </a:r>
          </a:p>
        </p:txBody>
      </p:sp>
      <p:sp>
        <p:nvSpPr>
          <p:cNvPr id="215043" name="AutoShape 3"/>
          <p:cNvSpPr>
            <a:spLocks noGrp="1" noChangeArrowheads="1"/>
          </p:cNvSpPr>
          <p:nvPr>
            <p:ph idx="1"/>
          </p:nvPr>
        </p:nvSpPr>
        <p:spPr>
          <a:xfrm>
            <a:off x="465584" y="1206201"/>
            <a:ext cx="10972800" cy="496855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The cause of changing CPU’s work flow :</a:t>
            </a:r>
          </a:p>
          <a:p>
            <a:pPr lvl="1" eaLnBrk="1" hangingPunct="1"/>
            <a:r>
              <a:rPr lang="en-US" altLang="zh-CN" sz="2000" dirty="0"/>
              <a:t>Control instructions in program (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2000" dirty="0"/>
              <a:t>     It is </a:t>
            </a:r>
            <a:r>
              <a:rPr lang="en-US" altLang="zh-CN" sz="2000" dirty="0">
                <a:solidFill>
                  <a:srgbClr val="FF0000"/>
                </a:solidFill>
              </a:rPr>
              <a:t>foreseeable</a:t>
            </a:r>
            <a:r>
              <a:rPr lang="en-US" altLang="zh-CN" sz="2000" dirty="0"/>
              <a:t> in programming flow</a:t>
            </a:r>
          </a:p>
          <a:p>
            <a:pPr lvl="1" eaLnBrk="1" hangingPunct="1"/>
            <a:r>
              <a:rPr lang="en-US" altLang="zh-CN" sz="2000" dirty="0"/>
              <a:t>Something happen suddenly (Exception and Interruption)</a:t>
            </a:r>
          </a:p>
          <a:p>
            <a:pPr lvl="1" eaLnBrk="1" hangingPunct="1">
              <a:buFontTx/>
              <a:buNone/>
            </a:pPr>
            <a:r>
              <a:rPr lang="en-US" altLang="zh-CN" sz="2000" dirty="0"/>
              <a:t>     It is </a:t>
            </a:r>
            <a:r>
              <a:rPr lang="en-US" altLang="zh-CN" sz="2000" dirty="0">
                <a:solidFill>
                  <a:srgbClr val="FF0000"/>
                </a:solidFill>
              </a:rPr>
              <a:t>unpredictable</a:t>
            </a:r>
          </a:p>
          <a:p>
            <a:pPr lvl="2" eaLnBrk="1" hangingPunct="1"/>
            <a:r>
              <a:rPr lang="en-US" altLang="zh-CN" sz="1800" dirty="0">
                <a:solidFill>
                  <a:srgbClr val="FF0000"/>
                </a:solidFill>
              </a:rPr>
              <a:t>Call Instructions triggered by hardware</a:t>
            </a:r>
          </a:p>
          <a:p>
            <a:pPr eaLnBrk="1" hangingPunct="1"/>
            <a:r>
              <a:rPr lang="en-US" altLang="en-US" sz="2400" dirty="0"/>
              <a:t>Exception</a:t>
            </a:r>
          </a:p>
          <a:p>
            <a:pPr lvl="1" eaLnBrk="1" hangingPunct="1"/>
            <a:r>
              <a:rPr lang="en-US" altLang="en-US" sz="2000" dirty="0"/>
              <a:t>Arises within the CPU </a:t>
            </a:r>
            <a:r>
              <a:rPr lang="en-US" altLang="zh-CN" sz="2000" dirty="0"/>
              <a:t>when execute 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    instruction</a:t>
            </a:r>
          </a:p>
          <a:p>
            <a:pPr lvl="1" eaLnBrk="1" hangingPunct="1"/>
            <a:r>
              <a:rPr lang="en-US" altLang="en-US" sz="1800" dirty="0"/>
              <a:t>e.g., overflow, undefined opcode, </a:t>
            </a:r>
            <a:r>
              <a:rPr lang="en-US" altLang="en-US" sz="1800" dirty="0" err="1"/>
              <a:t>syscall</a:t>
            </a:r>
            <a:r>
              <a:rPr lang="en-US" altLang="en-US" sz="1800" dirty="0"/>
              <a:t>, …</a:t>
            </a:r>
          </a:p>
          <a:p>
            <a:pPr eaLnBrk="1" hangingPunct="1"/>
            <a:r>
              <a:rPr lang="en-US" altLang="en-US" sz="2400" dirty="0"/>
              <a:t>Interrupt</a:t>
            </a:r>
          </a:p>
          <a:p>
            <a:pPr lvl="1" eaLnBrk="1" hangingPunct="1"/>
            <a:r>
              <a:rPr lang="en-US" altLang="en-US" sz="2000" dirty="0"/>
              <a:t>From an external I/O controller</a:t>
            </a:r>
          </a:p>
          <a:p>
            <a:pPr eaLnBrk="1" hangingPunct="1"/>
            <a:r>
              <a:rPr lang="en-US" altLang="en-US" sz="2400" dirty="0"/>
              <a:t>Dealing with them without sacrificing performance is hard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780928"/>
            <a:ext cx="595554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Why we need interrupt ?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When you double click the mouse ……</a:t>
            </a:r>
          </a:p>
          <a:p>
            <a:r>
              <a:rPr lang="en-US" altLang="zh-CN" dirty="0"/>
              <a:t>When a network package arrives ……</a:t>
            </a:r>
          </a:p>
          <a:p>
            <a:r>
              <a:rPr lang="en-US" altLang="zh-CN" dirty="0"/>
              <a:t>When you want to print a sentence on screen 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Event external to the running program can interrupt the processor :  ex Interruption driven I/O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polling ----waste  a lot of processor time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Interruption driven I/O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DMA  ---- direct memory access</a:t>
            </a:r>
          </a:p>
          <a:p>
            <a:pPr marL="400050" lvl="1" indent="0">
              <a:buNone/>
            </a:pPr>
            <a:r>
              <a:rPr lang="en-US" altLang="zh-C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6174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Why we need exception ?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Processor can be interrupted by exceptional events that occur while the program is running that are caused by the program itself.</a:t>
            </a:r>
          </a:p>
          <a:p>
            <a:endParaRPr lang="en-US" altLang="zh-CN" sz="2800" dirty="0"/>
          </a:p>
          <a:p>
            <a:r>
              <a:rPr lang="en-US" altLang="zh-CN" sz="2800" dirty="0"/>
              <a:t>Example:  </a:t>
            </a:r>
          </a:p>
          <a:p>
            <a:pPr lvl="1"/>
            <a:r>
              <a:rPr lang="en-US" altLang="zh-CN" sz="2400" dirty="0"/>
              <a:t>Page fault:     </a:t>
            </a:r>
          </a:p>
          <a:p>
            <a:pPr lvl="2"/>
            <a:r>
              <a:rPr lang="en-US" altLang="zh-CN" sz="2000" dirty="0"/>
              <a:t> need OS to load the page into the memory from disk, then  resume the program </a:t>
            </a:r>
          </a:p>
          <a:p>
            <a:pPr lvl="1"/>
            <a:r>
              <a:rPr lang="en-US" altLang="zh-CN" sz="2400" dirty="0"/>
              <a:t>Memory address fault    ( segmentation fault )</a:t>
            </a:r>
          </a:p>
          <a:p>
            <a:pPr lvl="1"/>
            <a:r>
              <a:rPr lang="en-US" altLang="zh-CN" sz="2400" dirty="0"/>
              <a:t>Undefined opcode  </a:t>
            </a:r>
          </a:p>
          <a:p>
            <a:pPr lvl="2"/>
            <a:r>
              <a:rPr lang="en-US" altLang="zh-CN" sz="2000" dirty="0"/>
              <a:t>The OS</a:t>
            </a:r>
            <a:r>
              <a:rPr lang="zh-CN" altLang="en-US" sz="2000" dirty="0"/>
              <a:t> </a:t>
            </a:r>
            <a:r>
              <a:rPr lang="en-US" altLang="zh-CN" sz="2000" dirty="0"/>
              <a:t>will stop the program and then transfer to other process.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056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9096"/>
            <a:ext cx="7867667" cy="113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Handling Exceptions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Save PC</a:t>
            </a:r>
            <a:r>
              <a:rPr lang="en-US" altLang="en-US" sz="2800" dirty="0"/>
              <a:t> of offending (or interrupted) instruction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 RISC-V: </a:t>
            </a:r>
            <a:r>
              <a:rPr lang="en-US" altLang="en-US" sz="2400" dirty="0">
                <a:solidFill>
                  <a:srgbClr val="0000FF"/>
                </a:solidFill>
              </a:rPr>
              <a:t>Supervisor Exception Program Counter (SEPC)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Save indication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 RISC-V: </a:t>
            </a:r>
            <a:r>
              <a:rPr lang="en-US" altLang="en-US" sz="2400" dirty="0">
                <a:solidFill>
                  <a:srgbClr val="0000FF"/>
                </a:solidFill>
              </a:rPr>
              <a:t>Supervisor Exception Cause Register (SCAUSE)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64 bits, but most bits unused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Exception code field: 2 for undefined opcode, 12 for hardware malfunction, …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Jump to handler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Assume at 0000 0000 1C09 0000</a:t>
            </a:r>
            <a:r>
              <a:rPr lang="en-US" altLang="en-US" sz="2400" baseline="-25000" dirty="0"/>
              <a:t>hex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Entry address in a special register  :</a:t>
            </a:r>
            <a:r>
              <a:rPr lang="en-US" altLang="zh-CN" sz="2400" dirty="0" err="1">
                <a:solidFill>
                  <a:srgbClr val="0000FF"/>
                </a:solidFill>
              </a:rPr>
              <a:t>Suptervisor</a:t>
            </a:r>
            <a:r>
              <a:rPr lang="en-US" altLang="zh-CN" sz="2400" dirty="0">
                <a:solidFill>
                  <a:srgbClr val="0000FF"/>
                </a:solidFill>
              </a:rPr>
              <a:t> Trap Vector (STVEC)</a:t>
            </a:r>
            <a:r>
              <a:rPr lang="en-US" altLang="zh-CN" sz="2400" dirty="0"/>
              <a:t>, which can be loaded by OS.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8298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2658</Words>
  <Application>Microsoft Office PowerPoint</Application>
  <PresentationFormat>宽屏</PresentationFormat>
  <Paragraphs>698</Paragraphs>
  <Slides>58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4" baseType="lpstr">
      <vt:lpstr>Arial Unicode MS</vt:lpstr>
      <vt:lpstr>等线</vt:lpstr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Segoe UI Black</vt:lpstr>
      <vt:lpstr>Symbol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Revie 4.6  Interruption &amp; Exception</vt:lpstr>
      <vt:lpstr>Interruption &amp; Exception</vt:lpstr>
      <vt:lpstr>Why we need interrupt ?</vt:lpstr>
      <vt:lpstr>Why we need exception ?</vt:lpstr>
      <vt:lpstr>Handling Exceptions</vt:lpstr>
      <vt:lpstr>An Alternate Mechanism</vt:lpstr>
      <vt:lpstr>Handler Actions</vt:lpstr>
      <vt:lpstr>Exceptions in RISC V</vt:lpstr>
      <vt:lpstr>Privileged Architecture</vt:lpstr>
      <vt:lpstr>Privileged level</vt:lpstr>
      <vt:lpstr>CSR  Address Mapping Convention</vt:lpstr>
      <vt:lpstr>8 important CSR for exception handling</vt:lpstr>
      <vt:lpstr>Pipelined CPU supporting exception &amp; interrupt</vt:lpstr>
      <vt:lpstr>mtvec</vt:lpstr>
      <vt:lpstr>mepc</vt:lpstr>
      <vt:lpstr>mcause</vt:lpstr>
      <vt:lpstr>Exception  Causes</vt:lpstr>
      <vt:lpstr>Machine Status Register</vt:lpstr>
      <vt:lpstr>CSR  instructions</vt:lpstr>
      <vt:lpstr>CSR  instructions</vt:lpstr>
      <vt:lpstr>How to Checks for Exceptions(Hardware)</vt:lpstr>
      <vt:lpstr>When jump to exception handler ？</vt:lpstr>
      <vt:lpstr>Ex. Exception  handler</vt:lpstr>
      <vt:lpstr>Ex. Exception  handler （cont.)</vt:lpstr>
      <vt:lpstr>Pipelined CPU supporting exception &amp; interrupt</vt:lpstr>
      <vt:lpstr>How to back to the exception breakpoint ?</vt:lpstr>
      <vt:lpstr>PowerPoint 演示文稿</vt:lpstr>
      <vt:lpstr>Flow of Instructions During Exception</vt:lpstr>
      <vt:lpstr>Precise Exceptions</vt:lpstr>
      <vt:lpstr>Imprecise Exceptions</vt:lpstr>
      <vt:lpstr>Which stage can exceptions occur in?</vt:lpstr>
      <vt:lpstr>Multiple Exceptions in one clock cycle</vt:lpstr>
      <vt:lpstr>Multiple Exceptions out-of-order </vt:lpstr>
      <vt:lpstr>Exception ordering</vt:lpstr>
      <vt:lpstr>About Exceptions</vt:lpstr>
      <vt:lpstr>Implement precise interruption in Pipelined CPU</vt:lpstr>
      <vt:lpstr>Pipelined CPU supporting exception &amp; interrupt</vt:lpstr>
      <vt:lpstr>Pipelined CPU supporting exception &amp; interrupt</vt:lpstr>
      <vt:lpstr>Instr. Mem.(1)</vt:lpstr>
      <vt:lpstr>Instr. Mem.(2)</vt:lpstr>
      <vt:lpstr>Instr. Mem.(3)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Simulation (8)</vt:lpstr>
      <vt:lpstr>Simulation (9)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WANG MICHAEL</cp:lastModifiedBy>
  <cp:revision>203</cp:revision>
  <dcterms:created xsi:type="dcterms:W3CDTF">2011-08-03T07:44:17Z</dcterms:created>
  <dcterms:modified xsi:type="dcterms:W3CDTF">2021-10-19T03:53:50Z</dcterms:modified>
</cp:coreProperties>
</file>