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17"/>
  </p:notesMasterIdLst>
  <p:sldIdLst>
    <p:sldId id="256" r:id="rId5"/>
    <p:sldId id="288" r:id="rId6"/>
    <p:sldId id="259" r:id="rId7"/>
    <p:sldId id="260" r:id="rId8"/>
    <p:sldId id="263" r:id="rId9"/>
    <p:sldId id="304" r:id="rId10"/>
    <p:sldId id="305" r:id="rId11"/>
    <p:sldId id="289" r:id="rId12"/>
    <p:sldId id="290" r:id="rId13"/>
    <p:sldId id="294" r:id="rId14"/>
    <p:sldId id="295" r:id="rId15"/>
    <p:sldId id="296" r:id="rId16"/>
    <p:sldId id="297" r:id="rId18"/>
    <p:sldId id="298" r:id="rId19"/>
    <p:sldId id="299" r:id="rId20"/>
    <p:sldId id="300" r:id="rId21"/>
    <p:sldId id="306" r:id="rId22"/>
    <p:sldId id="307" r:id="rId23"/>
    <p:sldId id="303" r:id="rId24"/>
    <p:sldId id="25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88"/>
            <p14:sldId id="259"/>
            <p14:sldId id="260"/>
            <p14:sldId id="263"/>
            <p14:sldId id="304"/>
            <p14:sldId id="305"/>
            <p14:sldId id="289"/>
            <p14:sldId id="294"/>
            <p14:sldId id="295"/>
            <p14:sldId id="296"/>
            <p14:sldId id="297"/>
            <p14:sldId id="298"/>
            <p14:sldId id="299"/>
            <p14:sldId id="300"/>
            <p14:sldId id="306"/>
            <p14:sldId id="307"/>
            <p14:sldId id="303"/>
            <p14:sldId id="257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98" autoAdjust="0"/>
  </p:normalViewPr>
  <p:slideViewPr>
    <p:cSldViewPr>
      <p:cViewPr varScale="1">
        <p:scale>
          <a:sx n="76" d="100"/>
          <a:sy n="76" d="100"/>
        </p:scale>
        <p:origin x="28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 panose="02010609060101010101" pitchFamily="49" charset="-122"/>
                <a:cs typeface="黑体" panose="02010609060101010101" pitchFamily="49" charset="-122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Topic 5.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Pipelined CPU supporting multi-cycle operations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2021</a:t>
            </a: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Data Mem. 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27448" y="1268760"/>
          <a:ext cx="4968553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508"/>
                <a:gridCol w="1656184"/>
                <a:gridCol w="958844"/>
                <a:gridCol w="1569017"/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000080BF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altLang="zh-CN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FF000F0F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F0F0F0F0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73267" y="1274452"/>
          <a:ext cx="5195341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/>
                <a:gridCol w="1731780"/>
                <a:gridCol w="1002610"/>
                <a:gridCol w="1640634"/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Instruction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altLang="zh-CN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en-US" altLang="zh-CN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A3000000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altLang="zh-CN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27000000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79000000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15100000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Test Bench 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20280" y="134076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 RV32core core(</a:t>
            </a:r>
            <a:endParaRPr lang="zh-CN" altLang="en-US" sz="2000" dirty="0"/>
          </a:p>
          <a:p>
            <a:r>
              <a:rPr lang="zh-CN" altLang="en-US" sz="2000" dirty="0"/>
              <a:t>        .debug_en(1'b0),</a:t>
            </a:r>
            <a:endParaRPr lang="zh-CN" altLang="en-US" sz="2000" dirty="0"/>
          </a:p>
          <a:p>
            <a:r>
              <a:rPr lang="zh-CN" altLang="en-US" sz="2000" dirty="0"/>
              <a:t>        .debug_step(1'b0),</a:t>
            </a:r>
            <a:endParaRPr lang="zh-CN" altLang="en-US" sz="2000" dirty="0"/>
          </a:p>
          <a:p>
            <a:r>
              <a:rPr lang="zh-CN" altLang="en-US" sz="2000" dirty="0"/>
              <a:t>        .debug_addr(7'b0),</a:t>
            </a:r>
            <a:endParaRPr lang="zh-CN" altLang="en-US" sz="2000" dirty="0"/>
          </a:p>
          <a:p>
            <a:r>
              <a:rPr lang="zh-CN" altLang="en-US" sz="2000" dirty="0"/>
              <a:t>        .debug_data(),</a:t>
            </a:r>
            <a:endParaRPr lang="zh-CN" altLang="en-US" sz="2000" dirty="0"/>
          </a:p>
          <a:p>
            <a:r>
              <a:rPr lang="zh-CN" altLang="en-US" sz="2000" dirty="0"/>
              <a:t>        .clk(clk),</a:t>
            </a:r>
            <a:endParaRPr lang="zh-CN" altLang="en-US" sz="2000" dirty="0"/>
          </a:p>
          <a:p>
            <a:r>
              <a:rPr lang="zh-CN" altLang="en-US" sz="2000" dirty="0"/>
              <a:t>        .rst(rst),</a:t>
            </a:r>
            <a:endParaRPr lang="zh-CN" altLang="en-US" sz="2000" dirty="0"/>
          </a:p>
          <a:p>
            <a:r>
              <a:rPr lang="zh-CN" altLang="en-US" sz="2000" dirty="0"/>
              <a:t>        .interrupter(1'b0)</a:t>
            </a:r>
            <a:endParaRPr lang="zh-CN" altLang="en-US" sz="2000" dirty="0"/>
          </a:p>
          <a:p>
            <a:r>
              <a:rPr lang="zh-CN" altLang="en-US" sz="2000" dirty="0"/>
              <a:t>    );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    initial begin</a:t>
            </a:r>
            <a:endParaRPr lang="zh-CN" altLang="en-US" sz="2000" dirty="0"/>
          </a:p>
          <a:p>
            <a:r>
              <a:rPr lang="zh-CN" altLang="en-US" sz="2000" dirty="0"/>
              <a:t>        clk = 0;</a:t>
            </a:r>
            <a:endParaRPr lang="zh-CN" altLang="en-US" sz="2000" dirty="0"/>
          </a:p>
          <a:p>
            <a:r>
              <a:rPr lang="zh-CN" altLang="en-US" sz="2000" dirty="0"/>
              <a:t>        rst = 1;</a:t>
            </a:r>
            <a:endParaRPr lang="zh-CN" altLang="en-US" sz="2000" dirty="0"/>
          </a:p>
          <a:p>
            <a:r>
              <a:rPr lang="zh-CN" altLang="en-US" sz="2000" dirty="0"/>
              <a:t>        #2 rst = 0;</a:t>
            </a:r>
            <a:endParaRPr lang="zh-CN" altLang="en-US" sz="2000" dirty="0"/>
          </a:p>
          <a:p>
            <a:r>
              <a:rPr lang="zh-CN" altLang="en-US" sz="2000" dirty="0"/>
              <a:t>    end</a:t>
            </a:r>
            <a:endParaRPr lang="zh-CN" altLang="en-US" sz="2000" dirty="0"/>
          </a:p>
          <a:p>
            <a:r>
              <a:rPr lang="zh-CN" altLang="en-US" sz="2000" dirty="0"/>
              <a:t>    always #1 clk = ~clk;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(1)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628800"/>
            <a:ext cx="11629864" cy="4680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(2)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545942"/>
            <a:ext cx="11809312" cy="46913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(3)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484784"/>
            <a:ext cx="11856640" cy="47172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(4)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9" y="1602031"/>
            <a:ext cx="11971125" cy="47072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(5)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412776"/>
            <a:ext cx="11744164" cy="4680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(6)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484784"/>
            <a:ext cx="11849170" cy="47525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(7)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503040"/>
            <a:ext cx="11943405" cy="48062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Checkpoints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12776"/>
            <a:ext cx="10945216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CP 1:  </a:t>
            </a:r>
            <a:endParaRPr lang="en-US" altLang="zh-CN" sz="28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Waveform Simulation of the Pipelined CPU with the verification program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CP 2: </a:t>
            </a:r>
            <a:endParaRPr lang="en-US" altLang="zh-CN" sz="28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FPGA Implementation of the Pipelined CPU with the verification program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19A1FD"/>
                </a:solidFill>
                <a:latin typeface="+mn-lt"/>
              </a:rPr>
              <a:t>Outline</a:t>
            </a:r>
            <a:endParaRPr lang="en-US" altLang="zh-CN" sz="4400" b="1" dirty="0">
              <a:solidFill>
                <a:srgbClr val="19A1FD"/>
              </a:solidFill>
              <a:latin typeface="+mn-lt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3392" y="1219201"/>
            <a:ext cx="9587408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Experiment Purpose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Experiment Task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Basic Principle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Operating Procedures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Checkpoints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eaLnBrk="1" hangingPunct="1"/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Experiment Purpose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729192" cy="51752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Understand  the principle of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piplines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that support multicycle operations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.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+mn-lt"/>
                <a:ea typeface="宋体" panose="02010600030101010101" pitchFamily="2" charset="-122"/>
              </a:rPr>
              <a:t>piplines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 that support multicycle operations.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 methods of pipelined CPU supporting multicycle operations.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endParaRPr lang="en-US" altLang="zh-CN" sz="28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Experiment Task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Redesign the pipelines with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IF/ID/FU/WB</a:t>
            </a: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 stages and FU stage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supporting multicycle operations</a:t>
            </a: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.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Redesign of CPU Controller.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Verify the Pipelined CPU with program </a:t>
            </a: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and observe the execution of program.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156" y="404664"/>
            <a:ext cx="8662316" cy="61926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Pipelines resolving Data Hazards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4202" y="1484784"/>
            <a:ext cx="8177351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Methods of resolving Control hazards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392" y="1412777"/>
            <a:ext cx="9525744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>
                <a:latin typeface="+mn-lt"/>
                <a:ea typeface="宋体" panose="02010600030101010101" pitchFamily="2" charset="-122"/>
              </a:rPr>
              <a:t>Predict-not-taken</a:t>
            </a:r>
            <a:endParaRPr lang="en-US" altLang="zh-CN" sz="3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>
                <a:latin typeface="+mn-lt"/>
                <a:ea typeface="宋体" panose="02010600030101010101" pitchFamily="2" charset="-122"/>
              </a:rPr>
              <a:t>Condition and </a:t>
            </a:r>
            <a:r>
              <a:rPr lang="en-US" altLang="zh-CN" sz="3600" dirty="0" err="1">
                <a:latin typeface="+mn-lt"/>
                <a:ea typeface="宋体" panose="02010600030101010101" pitchFamily="2" charset="-122"/>
              </a:rPr>
              <a:t>Addr</a:t>
            </a:r>
            <a:r>
              <a:rPr lang="en-US" altLang="zh-CN" sz="3600" dirty="0">
                <a:latin typeface="+mn-lt"/>
                <a:ea typeface="宋体" panose="02010600030101010101" pitchFamily="2" charset="-122"/>
              </a:rPr>
              <a:t>. Calculation in FU</a:t>
            </a:r>
            <a:endParaRPr lang="en-US" altLang="zh-CN" sz="3600" dirty="0"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600" y="3429000"/>
            <a:ext cx="6813925" cy="23762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Instr. Mem.(1)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35560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/>
                <a:gridCol w="1731780"/>
                <a:gridCol w="1002610"/>
                <a:gridCol w="1215285"/>
                <a:gridCol w="2734391"/>
                <a:gridCol w="1640634"/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__start: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x0, x0, 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00402103</a:t>
                      </a:r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x2, 4(x0)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x2=0x08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00802203</a:t>
                      </a:r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x4, 8(x0)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x4=0x10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004100b3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add x1, x2, x4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x1=0x18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fff08193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x3, x1, -1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x3=0x17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5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00c02283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x5, 12(x0)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x5=0x14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6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01002303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x6, 16(x0)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x6=FFFF0000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7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01402383</a:t>
                      </a:r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x7, 20(x0)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x7=0FFF0000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8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40220433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sub x8,x4,x2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9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ffd50493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x9,x10,-3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10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00520c63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beq</a:t>
                      </a:r>
                      <a:r>
                        <a:rPr lang="en-US" sz="2200" u="none" strike="noStrike" dirty="0">
                          <a:effectLst/>
                        </a:rPr>
                        <a:t>  x4,x5,label0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00420a63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beq</a:t>
                      </a:r>
                      <a:r>
                        <a:rPr lang="en-US" sz="2200" u="none" strike="noStrike" dirty="0">
                          <a:effectLst/>
                        </a:rPr>
                        <a:t>  x4,x4,label0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03000a13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x20,x0,48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03400a13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x20,x0,52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03800a13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x20,x0,56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Instr. Mem.(2)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35560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/>
                <a:gridCol w="1731780"/>
                <a:gridCol w="1002610"/>
                <a:gridCol w="1215285"/>
                <a:gridCol w="2734391"/>
                <a:gridCol w="1640634"/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+mn-lt"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+mn-lt"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+mn-lt"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03c00a13</a:t>
                      </a:r>
                      <a:endParaRPr lang="en-US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3C</a:t>
                      </a:r>
                      <a:endParaRPr lang="en-US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x20,x0,60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00004537</a:t>
                      </a:r>
                      <a:endParaRPr lang="en-US" altLang="zh-CN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40</a:t>
                      </a:r>
                      <a:endParaRPr lang="en-US" altLang="zh-CN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label0: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lui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 x10,4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014005ef</a:t>
                      </a:r>
                      <a:endParaRPr lang="en-US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jal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 x11,20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04800a13</a:t>
                      </a:r>
                      <a:endParaRPr lang="en-US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48</a:t>
                      </a:r>
                      <a:endParaRPr lang="en-US" altLang="zh-CN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x20,x0,72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04c00a13</a:t>
                      </a:r>
                      <a:endParaRPr lang="en-US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4C</a:t>
                      </a:r>
                      <a:endParaRPr lang="en-US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x20,x0,76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05000a13</a:t>
                      </a:r>
                      <a:endParaRPr lang="en-US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50</a:t>
                      </a:r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x20,x0,80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05400a13</a:t>
                      </a:r>
                      <a:endParaRPr lang="en-US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54</a:t>
                      </a:r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x20,x0,84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ffff0617</a:t>
                      </a:r>
                      <a:endParaRPr lang="en-US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58</a:t>
                      </a:r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auipc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x12, 0xffff0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0223c6b3</a:t>
                      </a:r>
                      <a:endParaRPr lang="en-US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5C</a:t>
                      </a:r>
                      <a:endParaRPr lang="en-US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div x13, x7, x2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  <a:sym typeface="+mn-ea"/>
                        </a:rPr>
                        <a:t>x13=01FFE000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02520733</a:t>
                      </a:r>
                      <a:endParaRPr lang="en-US" altLang="zh-CN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60</a:t>
                      </a:r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mul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x14, x4, x5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022687b3</a:t>
                      </a:r>
                      <a:endParaRPr lang="en-US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mul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x15, x13, x2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00400813</a:t>
                      </a:r>
                      <a:endParaRPr lang="en-US" altLang="zh-CN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68</a:t>
                      </a:r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x16, x0, 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000008e7</a:t>
                      </a:r>
                      <a:endParaRPr lang="en-US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6C</a:t>
                      </a:r>
                      <a:endParaRPr lang="en-US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jalr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x17,0(x0)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5bc4258-b885-45a1-909c-e530300a1b25}"/>
</p:tagLst>
</file>

<file path=ppt/tags/tag2.xml><?xml version="1.0" encoding="utf-8"?>
<p:tagLst xmlns:p="http://schemas.openxmlformats.org/presentationml/2006/main">
  <p:tag name="KSO_WM_UNIT_TABLE_BEAUTIFY" val="smartTable{e6716114-c3d1-4dc5-a639-21cf26b6c86f}"/>
</p:tagLst>
</file>

<file path=ppt/tags/tag3.xml><?xml version="1.0" encoding="utf-8"?>
<p:tagLst xmlns:p="http://schemas.openxmlformats.org/presentationml/2006/main">
  <p:tag name="KSO_WM_UNIT_TABLE_BEAUTIFY" val="smartTable{fe24577a-ae06-417a-a3a0-7d34101e3555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2721</Words>
  <Application>WPS 演示</Application>
  <PresentationFormat>宽屏</PresentationFormat>
  <Paragraphs>719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黑体</vt:lpstr>
      <vt:lpstr>华文细黑</vt:lpstr>
      <vt:lpstr>微软雅黑</vt:lpstr>
      <vt:lpstr>楷体</vt:lpstr>
      <vt:lpstr>楷体_GB2312</vt:lpstr>
      <vt:lpstr>新宋体</vt:lpstr>
      <vt:lpstr>等线</vt:lpstr>
      <vt:lpstr>Calibri</vt:lpstr>
      <vt:lpstr>Arial Unicode MS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PowerPoint 演示文稿</vt:lpstr>
      <vt:lpstr>Pipelines resolving Data Hazards</vt:lpstr>
      <vt:lpstr>Methods of resolving Control hazards</vt:lpstr>
      <vt:lpstr>Instr. Mem.(1)</vt:lpstr>
      <vt:lpstr>Instr. Mem.(2)</vt:lpstr>
      <vt:lpstr>Data Mem. </vt:lpstr>
      <vt:lpstr>Test Bench </vt:lpstr>
      <vt:lpstr>Simulation (1)</vt:lpstr>
      <vt:lpstr>Simulation (2)</vt:lpstr>
      <vt:lpstr>Simulation (3)</vt:lpstr>
      <vt:lpstr>Simulation (4)</vt:lpstr>
      <vt:lpstr>Simulation (5)</vt:lpstr>
      <vt:lpstr>Simulation (6)</vt:lpstr>
      <vt:lpstr>Simulation (7)</vt:lpstr>
      <vt:lpstr>Checkpoints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Dell</cp:lastModifiedBy>
  <cp:revision>207</cp:revision>
  <cp:lastPrinted>2015-06-15T14:04:00Z</cp:lastPrinted>
  <dcterms:created xsi:type="dcterms:W3CDTF">2011-08-03T07:44:00Z</dcterms:created>
  <dcterms:modified xsi:type="dcterms:W3CDTF">2021-11-09T08:08:55Z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396345711EB647F588A99F0AF7689535</vt:lpwstr>
  </property>
  <property fmtid="{D5CDD505-2E9C-101B-9397-08002B2CF9AE}" pid="3" name="KSOProductBuildVer">
    <vt:lpwstr>2052-11.1.0.11045</vt:lpwstr>
  </property>
</Properties>
</file>