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4" r:id="rId6"/>
    <p:sldId id="263" r:id="rId7"/>
    <p:sldId id="262" r:id="rId8"/>
    <p:sldId id="266" r:id="rId9"/>
    <p:sldId id="259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>
      <p:cViewPr varScale="1">
        <p:scale>
          <a:sx n="91" d="100"/>
          <a:sy n="91" d="100"/>
        </p:scale>
        <p:origin x="1704" y="192"/>
      </p:cViewPr>
      <p:guideLst>
        <p:guide orient="horz" pos="2239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7AF9-40AA-C847-89B4-8CA7B8CC84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涂黄的是经过文法符号转移得到的</a:t>
            </a:r>
            <a:r>
              <a:rPr kumimoji="1" lang="en-US" altLang="zh-CN" dirty="0"/>
              <a:t>LR item</a:t>
            </a:r>
            <a:r>
              <a:rPr kumimoji="1" lang="zh-CN" altLang="en-US" dirty="0"/>
              <a:t>，其余是通过闭包操作扩充得到</a:t>
            </a:r>
            <a:r>
              <a:rPr kumimoji="1" lang="zh-CN" altLang="en-US" dirty="0"/>
              <a:t>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6DD6-EC18-A246-B55D-79E597345A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E9EC-1832-4AB1-88CC-0CCE796338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2DE4-A50C-441D-B936-91B85889A9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 the LR(0)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/>
              <a:t>SLR</a:t>
            </a:r>
            <a:r>
              <a:rPr lang="zh-CN" altLang="en-US" dirty="0"/>
              <a:t> </a:t>
            </a:r>
            <a:r>
              <a:rPr lang="en-US" altLang="zh-CN" dirty="0"/>
              <a:t>parsing table for the following grammar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4525963"/>
          </a:xfrm>
        </p:spPr>
        <p:txBody>
          <a:bodyPr/>
          <a:lstStyle/>
          <a:p>
            <a:r>
              <a:rPr lang="en-US" altLang="zh-CN" dirty="0"/>
              <a:t>首先写出LR(0) item	</a:t>
            </a:r>
            <a:r>
              <a:rPr lang="zh-CN" altLang="en-US" dirty="0"/>
              <a:t>组成的</a:t>
            </a:r>
            <a:r>
              <a:rPr lang="en-US" altLang="zh-CN" dirty="0"/>
              <a:t>DFA</a:t>
            </a:r>
            <a:r>
              <a:rPr lang="zh-CN" altLang="en-US" dirty="0"/>
              <a:t>（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）自动</a:t>
            </a:r>
            <a:r>
              <a:rPr lang="zh-CN" altLang="en-US" dirty="0"/>
              <a:t>机）：</a:t>
            </a:r>
            <a:endParaRPr lang="zh-CN" altLang="en-US" dirty="0"/>
          </a:p>
          <a:p>
            <a:r>
              <a:rPr lang="zh-CN" altLang="en-US" dirty="0"/>
              <a:t>简单回顾：</a:t>
            </a:r>
            <a:endParaRPr lang="zh-CN" altLang="en-US" dirty="0"/>
          </a:p>
          <a:p>
            <a:r>
              <a:rPr lang="zh-CN" altLang="en-US" dirty="0"/>
              <a:t>首先确定起始状态的项集的闭包作为初始状态</a:t>
            </a:r>
            <a:endParaRPr lang="zh-CN" altLang="en-US" dirty="0"/>
          </a:p>
          <a:p>
            <a:r>
              <a:rPr lang="zh-CN" altLang="en-US" dirty="0"/>
              <a:t>再确定根据文法符号（终结符或非终结符都可）转移到的新状态，并确定新状态的闭包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r>
              <a:rPr lang="zh-CN" altLang="en-US" dirty="0"/>
              <a:t>：简单</a:t>
            </a:r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4525963"/>
          </a:xfrm>
        </p:spPr>
        <p:txBody>
          <a:bodyPr/>
          <a:lstStyle/>
          <a:p>
            <a:r>
              <a:rPr lang="zh-CN" altLang="en-US" dirty="0"/>
              <a:t>两种</a:t>
            </a:r>
            <a:r>
              <a:rPr lang="zh-CN" altLang="en-US" dirty="0"/>
              <a:t>函数：闭包</a:t>
            </a:r>
            <a:r>
              <a:rPr lang="en-US" altLang="zh-CN" dirty="0"/>
              <a:t>CLOSURE</a:t>
            </a:r>
            <a:r>
              <a:rPr lang="zh-CN" altLang="en-US" dirty="0"/>
              <a:t>和转移</a:t>
            </a:r>
            <a:r>
              <a:rPr lang="en-US" altLang="zh-CN" dirty="0"/>
              <a:t>GOTO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CLOSURE(I):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对于项集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，如果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→α·B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β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CLOSURE(I)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中，就将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所有的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产生式以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→·γ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的项的形式加入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CLOSURE(I)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中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CLOSURE(S’→·S)={S’→·S,S→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·BB}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GOTO(I,X):I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是项集，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是文法符号，对于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中所有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[A→α·Xβ],GOTO(I,X)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是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CLOSURE([A→αX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·β])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-243522"/>
            <a:ext cx="8229600" cy="1143000"/>
          </a:xfrm>
        </p:spPr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" y="1341120"/>
            <a:ext cx="2001520" cy="133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98675" y="2319655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581400" y="1124585"/>
            <a:ext cx="2001520" cy="133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1" indent="0">
              <a:buNone/>
            </a:pP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dirty="0" err="1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22875" y="2103120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2458720" y="1793875"/>
            <a:ext cx="112268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3530" y="160972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581400" y="2894330"/>
            <a:ext cx="2001520" cy="793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19700" y="3327400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8" idx="2"/>
            <a:endCxn id="17" idx="0"/>
          </p:cNvCxnSpPr>
          <p:nvPr/>
        </p:nvCxnSpPr>
        <p:spPr>
          <a:xfrm>
            <a:off x="4582160" y="2463165"/>
            <a:ext cx="0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72635" y="24930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弧形 27"/>
          <p:cNvSpPr/>
          <p:nvPr/>
        </p:nvSpPr>
        <p:spPr>
          <a:xfrm rot="14580000">
            <a:off x="3754120" y="508635"/>
            <a:ext cx="781685" cy="875665"/>
          </a:xfrm>
          <a:prstGeom prst="arc">
            <a:avLst>
              <a:gd name="adj1" fmla="val 16200000"/>
              <a:gd name="adj2" fmla="val 5542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42790" y="765175"/>
            <a:ext cx="56515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23665" y="62039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32270" y="1184910"/>
            <a:ext cx="2001520" cy="793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388350" y="1629410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8" idx="3"/>
            <a:endCxn id="31" idx="1"/>
          </p:cNvCxnSpPr>
          <p:nvPr/>
        </p:nvCxnSpPr>
        <p:spPr>
          <a:xfrm flipV="1">
            <a:off x="5582920" y="1581785"/>
            <a:ext cx="1149350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39790" y="1341120"/>
            <a:ext cx="33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5" name="直接箭头连接符 34"/>
          <p:cNvCxnSpPr>
            <a:stCxn id="4" idx="3"/>
            <a:endCxn id="17" idx="1"/>
          </p:cNvCxnSpPr>
          <p:nvPr/>
        </p:nvCxnSpPr>
        <p:spPr>
          <a:xfrm>
            <a:off x="2458720" y="2010410"/>
            <a:ext cx="1122680" cy="128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3530" y="264477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563620" y="4006215"/>
            <a:ext cx="2001520" cy="1002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19700" y="4648835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9" name="弧形 38"/>
          <p:cNvSpPr/>
          <p:nvPr/>
        </p:nvSpPr>
        <p:spPr>
          <a:xfrm rot="3480000">
            <a:off x="4335780" y="2271395"/>
            <a:ext cx="1837690" cy="2207260"/>
          </a:xfrm>
          <a:prstGeom prst="arc">
            <a:avLst>
              <a:gd name="adj1" fmla="val 16200000"/>
              <a:gd name="adj2" fmla="val 80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9" idx="0"/>
          </p:cNvCxnSpPr>
          <p:nvPr/>
        </p:nvCxnSpPr>
        <p:spPr>
          <a:xfrm flipH="1" flipV="1">
            <a:off x="5579745" y="1989455"/>
            <a:ext cx="610870" cy="80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023610" y="301307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4" idx="2"/>
            <a:endCxn id="37" idx="1"/>
          </p:cNvCxnSpPr>
          <p:nvPr/>
        </p:nvCxnSpPr>
        <p:spPr>
          <a:xfrm>
            <a:off x="1457960" y="2679700"/>
            <a:ext cx="2105660" cy="182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508250" y="3285490"/>
            <a:ext cx="33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804025" y="3213100"/>
            <a:ext cx="2001520" cy="793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45500" y="3657600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37" idx="3"/>
            <a:endCxn id="46" idx="1"/>
          </p:cNvCxnSpPr>
          <p:nvPr/>
        </p:nvCxnSpPr>
        <p:spPr>
          <a:xfrm flipV="1">
            <a:off x="5565140" y="3609975"/>
            <a:ext cx="1238885" cy="89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3935" y="4017645"/>
            <a:ext cx="33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97785" y="5157470"/>
            <a:ext cx="2001520" cy="793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457200" lvl="1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S’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39260" y="5601970"/>
            <a:ext cx="360045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52" name="直接箭头连接符 51"/>
          <p:cNvCxnSpPr>
            <a:stCxn id="4" idx="2"/>
            <a:endCxn id="50" idx="1"/>
          </p:cNvCxnSpPr>
          <p:nvPr/>
        </p:nvCxnSpPr>
        <p:spPr>
          <a:xfrm>
            <a:off x="1457960" y="2679700"/>
            <a:ext cx="1139825" cy="287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692275" y="39998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7" name="直接箭头连接符 56"/>
          <p:cNvCxnSpPr>
            <a:stCxn id="37" idx="0"/>
            <a:endCxn id="17" idx="2"/>
          </p:cNvCxnSpPr>
          <p:nvPr/>
        </p:nvCxnSpPr>
        <p:spPr>
          <a:xfrm flipV="1">
            <a:off x="4564380" y="3687445"/>
            <a:ext cx="17780" cy="31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599305" y="3649345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i="1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然后将</a:t>
            </a:r>
            <a:r>
              <a:rPr lang="en-US" altLang="zh-CN" dirty="0"/>
              <a:t>DFA</a:t>
            </a:r>
            <a:r>
              <a:rPr lang="zh-CN" altLang="en-US" dirty="0"/>
              <a:t>写成状态转移</a:t>
            </a:r>
            <a:r>
              <a:rPr lang="zh-CN" altLang="en-US" dirty="0"/>
              <a:t>表：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9795" y="2132965"/>
          <a:ext cx="704469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15"/>
                <a:gridCol w="1174115"/>
                <a:gridCol w="1174115"/>
                <a:gridCol w="1174115"/>
                <a:gridCol w="1174115"/>
                <a:gridCol w="117411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g6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46680" y="5517515"/>
            <a:ext cx="385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表：</a:t>
            </a:r>
            <a:r>
              <a:rPr lang="en-US" altLang="zh-CN"/>
              <a:t>LR(0)</a:t>
            </a:r>
            <a:r>
              <a:rPr lang="zh-CN" altLang="en-US"/>
              <a:t>语法分析的状态转移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SLR</a:t>
            </a:r>
            <a:r>
              <a:rPr lang="zh-CN" altLang="en-US" dirty="0"/>
              <a:t>区别</a:t>
            </a:r>
            <a:r>
              <a:rPr lang="zh-CN" altLang="en-US" dirty="0"/>
              <a:t>是：对所有</a:t>
            </a:r>
            <a:r>
              <a:rPr lang="en-US" altLang="zh-CN" dirty="0"/>
              <a:t>[A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dirty="0"/>
              <a:t>]FOLLOW(A)</a:t>
            </a:r>
            <a:r>
              <a:rPr lang="zh-CN" altLang="en-US" dirty="0"/>
              <a:t>中的所有</a:t>
            </a:r>
            <a:r>
              <a:rPr lang="en-US" altLang="zh-CN" dirty="0"/>
              <a:t>a</a:t>
            </a:r>
            <a:r>
              <a:rPr lang="zh-CN" altLang="en-US" dirty="0"/>
              <a:t>，将</a:t>
            </a:r>
            <a:r>
              <a:rPr lang="en-US" altLang="zh-CN" dirty="0"/>
              <a:t>ACTION[i,a]</a:t>
            </a:r>
            <a:r>
              <a:rPr lang="zh-CN" altLang="en-US" dirty="0"/>
              <a:t>设为</a:t>
            </a:r>
            <a:r>
              <a:rPr lang="en-US" altLang="zh-CN" dirty="0"/>
              <a:t>reduce</a:t>
            </a:r>
            <a:r>
              <a:rPr lang="zh-CN" altLang="en-US" dirty="0"/>
              <a:t>归约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1550" y="2924810"/>
          <a:ext cx="704469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15"/>
                <a:gridCol w="1174115"/>
                <a:gridCol w="1174115"/>
                <a:gridCol w="1174115"/>
                <a:gridCol w="1174115"/>
                <a:gridCol w="117411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g6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rgbClr val="FF0000"/>
                          </a:solidFill>
                          <a:uFillTx/>
                        </a:rPr>
                        <a:t>r2</a:t>
                      </a:r>
                      <a:endParaRPr lang="en-US" altLang="zh-CN" strike="sngStrike">
                        <a:solidFill>
                          <a:srgbClr val="FF0000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rgbClr val="FF0000"/>
                          </a:solidFill>
                          <a:uFillTx/>
                        </a:rPr>
                        <a:t>r2</a:t>
                      </a:r>
                      <a:endParaRPr lang="en-US" altLang="zh-CN" strike="sngStrike">
                        <a:solidFill>
                          <a:srgbClr val="FF0000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Accept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27630" y="5977890"/>
            <a:ext cx="385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表：</a:t>
            </a:r>
            <a:r>
              <a:rPr lang="en-US" altLang="zh-CN"/>
              <a:t>SLR</a:t>
            </a:r>
            <a:r>
              <a:rPr lang="zh-CN" altLang="en-US"/>
              <a:t>语法分析的状态转移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3400" y="527685"/>
            <a:ext cx="2310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Follow(B) = {$, a,b}</a:t>
            </a:r>
            <a:endParaRPr lang="en-US" altLang="zh-CN"/>
          </a:p>
          <a:p>
            <a:r>
              <a:rPr lang="en-US" altLang="zh-CN"/>
              <a:t>Follow(S) = {$}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lstStyle/>
          <a:p>
            <a:r>
              <a:rPr lang="zh-CN" altLang="en-US" dirty="0"/>
              <a:t>再按照</a:t>
            </a:r>
            <a:r>
              <a:rPr lang="en-US" altLang="zh-CN" dirty="0"/>
              <a:t>LR</a:t>
            </a:r>
            <a:r>
              <a:rPr lang="zh-CN" altLang="en-US" dirty="0"/>
              <a:t>的</a:t>
            </a:r>
            <a:r>
              <a:rPr lang="en-US" altLang="zh-CN" dirty="0"/>
              <a:t>Shift-</a:t>
            </a:r>
            <a:r>
              <a:rPr lang="en-US" altLang="zh-CN" dirty="0"/>
              <a:t>Reduce</a:t>
            </a:r>
            <a:r>
              <a:rPr lang="zh-CN" altLang="en-US" dirty="0"/>
              <a:t>算法进行</a:t>
            </a:r>
            <a:r>
              <a:rPr lang="en-US" altLang="zh-CN" dirty="0"/>
              <a:t>Parsing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773555"/>
            <a:ext cx="7140575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Three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:</a:t>
            </a:r>
            <a:r>
              <a:rPr lang="zh-CN" altLang="en-US" dirty="0"/>
              <a:t>解析</a:t>
            </a:r>
            <a:r>
              <a:rPr lang="en-US" altLang="zh-CN" dirty="0"/>
              <a:t>abab</a:t>
            </a:r>
            <a:endParaRPr lang="en-US" altLang="zh-CN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90650" y="1862455"/>
          <a:ext cx="5817870" cy="283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0"/>
                <a:gridCol w="1939290"/>
                <a:gridCol w="193929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lang="zh-CN" altLang="en-US" sz="2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栈</a:t>
                      </a:r>
                      <a:endParaRPr lang="zh-CN" altLang="en-US" sz="2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</a:t>
                      </a:r>
                      <a:endParaRPr lang="zh-CN" altLang="en-US" sz="2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abab$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bab$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0,1a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ab$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0,1a,3b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r4;g4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ab$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0,4B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0,4B,1a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s3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0,4B,1a,3b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r4;g5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0,4B,5B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r2;g6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$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0,6S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Accept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5e4f081-430a-48cf-8e1e-66c9848108f2}"/>
  <p:tag name="TABLE_ENDDRAG_ORIGIN_RECT" val="554*240"/>
  <p:tag name="TABLE_ENDDRAG_RECT" val="70*167*554*240"/>
</p:tagLst>
</file>

<file path=ppt/tags/tag2.xml><?xml version="1.0" encoding="utf-8"?>
<p:tagLst xmlns:p="http://schemas.openxmlformats.org/presentationml/2006/main">
  <p:tag name="KSO_WM_UNIT_TABLE_BEAUTIFY" val="smartTable{35e4f081-430a-48cf-8e1e-66c9848108f2}"/>
  <p:tag name="TABLE_ENDDRAG_ORIGIN_RECT" val="554*240"/>
  <p:tag name="TABLE_ENDDRAG_RECT" val="70*167*554*240"/>
</p:tagLst>
</file>

<file path=ppt/tags/tag3.xml><?xml version="1.0" encoding="utf-8"?>
<p:tagLst xmlns:p="http://schemas.openxmlformats.org/presentationml/2006/main">
  <p:tag name="KSO_WM_UNIT_TABLE_BEAUTIFY" val="smartTable{e96ba4ed-a9a8-4c56-8493-63d6e2924a22}"/>
  <p:tag name="TABLE_ENDDRAG_ORIGIN_RECT" val="458*222"/>
  <p:tag name="TABLE_ENDDRAG_RECT" val="109*146*458*22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全屏显示(4:3)</PresentationFormat>
  <Paragraphs>288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Consolas</vt:lpstr>
      <vt:lpstr>Calibri</vt:lpstr>
      <vt:lpstr>微软雅黑</vt:lpstr>
      <vt:lpstr>Arial Unicode MS</vt:lpstr>
      <vt:lpstr>等线</vt:lpstr>
      <vt:lpstr>Office 主题​​</vt:lpstr>
      <vt:lpstr>Quiz Three</vt:lpstr>
      <vt:lpstr>Quiz Three</vt:lpstr>
      <vt:lpstr>Quiz Three：简单回顾</vt:lpstr>
      <vt:lpstr>Quiz Three</vt:lpstr>
      <vt:lpstr>Quiz Three</vt:lpstr>
      <vt:lpstr>Quiz Three</vt:lpstr>
      <vt:lpstr>Quiz Three</vt:lpstr>
      <vt:lpstr>Quiz Three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</dc:title>
  <dc:creator>Windows 用户</dc:creator>
  <cp:lastModifiedBy>HELLO WORLD!</cp:lastModifiedBy>
  <cp:revision>76</cp:revision>
  <dcterms:created xsi:type="dcterms:W3CDTF">2017-03-29T07:15:00Z</dcterms:created>
  <dcterms:modified xsi:type="dcterms:W3CDTF">2022-04-11T05:35:26Z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6A3C11DCE4AD42B1B728F0AE55CB8F62</vt:lpwstr>
  </property>
  <property fmtid="{D5CDD505-2E9C-101B-9397-08002B2CF9AE}" pid="3" name="KSOProductBuildVer">
    <vt:lpwstr>2052-11.1.0.11636</vt:lpwstr>
  </property>
</Properties>
</file>