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57" r:id="rId5"/>
    <p:sldId id="267" r:id="rId6"/>
    <p:sldId id="268" r:id="rId7"/>
    <p:sldId id="269" r:id="rId8"/>
    <p:sldId id="270" r:id="rId9"/>
    <p:sldId id="271" r:id="rId10"/>
    <p:sldId id="273" r:id="rId11"/>
    <p:sldId id="272" r:id="rId12"/>
    <p:sldId id="274" r:id="rId13"/>
    <p:sldId id="275" r:id="rId14"/>
    <p:sldId id="276" r:id="rId15"/>
    <p:sldId id="277" r:id="rId16"/>
    <p:sldId id="278" r:id="rId17"/>
    <p:sldId id="281" r:id="rId18"/>
    <p:sldId id="284" r:id="rId19"/>
    <p:sldId id="279" r:id="rId20"/>
    <p:sldId id="280" r:id="rId21"/>
    <p:sldId id="282" r:id="rId22"/>
    <p:sldId id="28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1" d="100"/>
          <a:sy n="131" d="100"/>
        </p:scale>
        <p:origin x="77"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84F3C2-7155-DFE6-79D8-EDBDF053598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DAE9843-76EB-CB60-F3A7-93EFED3F5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081FD8D-C344-0B30-E109-81355868FF7F}"/>
              </a:ext>
            </a:extLst>
          </p:cNvPr>
          <p:cNvSpPr>
            <a:spLocks noGrp="1"/>
          </p:cNvSpPr>
          <p:nvPr>
            <p:ph type="dt" sz="half" idx="10"/>
          </p:nvPr>
        </p:nvSpPr>
        <p:spPr/>
        <p:txBody>
          <a:bodyPr/>
          <a:lstStyle/>
          <a:p>
            <a:fld id="{75F2BBEE-5461-492E-A38E-63B313E9E660}"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06E29D35-9556-33E4-F3AD-955E889493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2D4200-4B71-87CE-1650-02AE4E1DD488}"/>
              </a:ext>
            </a:extLst>
          </p:cNvPr>
          <p:cNvSpPr>
            <a:spLocks noGrp="1"/>
          </p:cNvSpPr>
          <p:nvPr>
            <p:ph type="sldNum" sz="quarter" idx="12"/>
          </p:nvPr>
        </p:nvSpPr>
        <p:spPr/>
        <p:txBody>
          <a:bodyPr/>
          <a:lstStyle/>
          <a:p>
            <a:fld id="{2B2153A3-9FF0-49E7-9B21-DF6F70D7E619}" type="slidenum">
              <a:rPr lang="zh-CN" altLang="en-US" smtClean="0"/>
              <a:t>‹#›</a:t>
            </a:fld>
            <a:endParaRPr lang="zh-CN" altLang="en-US"/>
          </a:p>
        </p:txBody>
      </p:sp>
    </p:spTree>
    <p:extLst>
      <p:ext uri="{BB962C8B-B14F-4D97-AF65-F5344CB8AC3E}">
        <p14:creationId xmlns:p14="http://schemas.microsoft.com/office/powerpoint/2010/main" val="3817246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04A29-9475-B768-EB69-2CAC7EB4AA4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1CFDEA-8575-3ED3-31F5-B33C51BDF6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1304A8-7431-1487-06A9-78651CA509DB}"/>
              </a:ext>
            </a:extLst>
          </p:cNvPr>
          <p:cNvSpPr>
            <a:spLocks noGrp="1"/>
          </p:cNvSpPr>
          <p:nvPr>
            <p:ph type="dt" sz="half" idx="10"/>
          </p:nvPr>
        </p:nvSpPr>
        <p:spPr/>
        <p:txBody>
          <a:bodyPr/>
          <a:lstStyle/>
          <a:p>
            <a:fld id="{75F2BBEE-5461-492E-A38E-63B313E9E660}"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58470C85-7C86-8786-241F-246AB1CCD7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4DA98C-8B16-4543-E35A-121A36C11BE4}"/>
              </a:ext>
            </a:extLst>
          </p:cNvPr>
          <p:cNvSpPr>
            <a:spLocks noGrp="1"/>
          </p:cNvSpPr>
          <p:nvPr>
            <p:ph type="sldNum" sz="quarter" idx="12"/>
          </p:nvPr>
        </p:nvSpPr>
        <p:spPr/>
        <p:txBody>
          <a:bodyPr/>
          <a:lstStyle/>
          <a:p>
            <a:fld id="{2B2153A3-9FF0-49E7-9B21-DF6F70D7E619}" type="slidenum">
              <a:rPr lang="zh-CN" altLang="en-US" smtClean="0"/>
              <a:t>‹#›</a:t>
            </a:fld>
            <a:endParaRPr lang="zh-CN" altLang="en-US"/>
          </a:p>
        </p:txBody>
      </p:sp>
    </p:spTree>
    <p:extLst>
      <p:ext uri="{BB962C8B-B14F-4D97-AF65-F5344CB8AC3E}">
        <p14:creationId xmlns:p14="http://schemas.microsoft.com/office/powerpoint/2010/main" val="3507597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094C5A7-52D2-631D-9E84-C86F252E991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8656881-E42F-B994-26CC-3999CAC1F86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A125AB-8C6F-59C5-5C1F-BDED01423E46}"/>
              </a:ext>
            </a:extLst>
          </p:cNvPr>
          <p:cNvSpPr>
            <a:spLocks noGrp="1"/>
          </p:cNvSpPr>
          <p:nvPr>
            <p:ph type="dt" sz="half" idx="10"/>
          </p:nvPr>
        </p:nvSpPr>
        <p:spPr/>
        <p:txBody>
          <a:bodyPr/>
          <a:lstStyle/>
          <a:p>
            <a:fld id="{75F2BBEE-5461-492E-A38E-63B313E9E660}"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3729169C-EBE3-1299-22D0-2192FEFF63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95B4C9-24E3-3911-5466-BA1018FF09F3}"/>
              </a:ext>
            </a:extLst>
          </p:cNvPr>
          <p:cNvSpPr>
            <a:spLocks noGrp="1"/>
          </p:cNvSpPr>
          <p:nvPr>
            <p:ph type="sldNum" sz="quarter" idx="12"/>
          </p:nvPr>
        </p:nvSpPr>
        <p:spPr/>
        <p:txBody>
          <a:bodyPr/>
          <a:lstStyle/>
          <a:p>
            <a:fld id="{2B2153A3-9FF0-49E7-9B21-DF6F70D7E619}" type="slidenum">
              <a:rPr lang="zh-CN" altLang="en-US" smtClean="0"/>
              <a:t>‹#›</a:t>
            </a:fld>
            <a:endParaRPr lang="zh-CN" altLang="en-US"/>
          </a:p>
        </p:txBody>
      </p:sp>
    </p:spTree>
    <p:extLst>
      <p:ext uri="{BB962C8B-B14F-4D97-AF65-F5344CB8AC3E}">
        <p14:creationId xmlns:p14="http://schemas.microsoft.com/office/powerpoint/2010/main" val="4029058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D19AC67-5D69-93EC-5B3F-CD97C8BF8734}"/>
              </a:ext>
            </a:extLst>
          </p:cNvPr>
          <p:cNvPicPr>
            <a:picLocks noChangeAspect="1"/>
          </p:cNvPicPr>
          <p:nvPr userDrawn="1"/>
        </p:nvPicPr>
        <p:blipFill rotWithShape="1">
          <a:blip r:embed="rId2"/>
          <a:srcRect t="4216" r="64015" b="3758"/>
          <a:stretch/>
        </p:blipFill>
        <p:spPr>
          <a:xfrm>
            <a:off x="0" y="-44066"/>
            <a:ext cx="12334672" cy="6900273"/>
          </a:xfrm>
          <a:prstGeom prst="rect">
            <a:avLst/>
          </a:prstGeom>
        </p:spPr>
      </p:pic>
      <p:sp>
        <p:nvSpPr>
          <p:cNvPr id="15" name="文本框 14">
            <a:extLst>
              <a:ext uri="{FF2B5EF4-FFF2-40B4-BE49-F238E27FC236}">
                <a16:creationId xmlns:a16="http://schemas.microsoft.com/office/drawing/2014/main" id="{DA4DC68C-C3BB-354E-8948-A7C28B18AB43}"/>
              </a:ext>
            </a:extLst>
          </p:cNvPr>
          <p:cNvSpPr txBox="1"/>
          <p:nvPr userDrawn="1"/>
        </p:nvSpPr>
        <p:spPr>
          <a:xfrm>
            <a:off x="568643" y="1495885"/>
            <a:ext cx="9917022" cy="1292662"/>
          </a:xfrm>
          <a:prstGeom prst="rect">
            <a:avLst/>
          </a:prstGeom>
          <a:noFill/>
        </p:spPr>
        <p:txBody>
          <a:bodyPr wrap="square" rtlCol="0">
            <a:spAutoFit/>
          </a:bodyPr>
          <a:lstStyle/>
          <a:p>
            <a:pPr algn="l"/>
            <a:r>
              <a:rPr kumimoji="1" lang="zh-CN" altLang="en-US" sz="2400" b="1" i="0" dirty="0">
                <a:solidFill>
                  <a:schemeClr val="bg1"/>
                </a:solidFill>
                <a:latin typeface="Lantinghei SC Heavy" panose="02000000000000000000" pitchFamily="2" charset="-122"/>
                <a:ea typeface="Lantinghei SC Heavy" panose="02000000000000000000" pitchFamily="2" charset="-122"/>
                <a:cs typeface="Alibaba PuHuiTi H" pitchFamily="18" charset="-122"/>
              </a:rPr>
              <a:t>第六届全国工业互联网数据创新应用大赛</a:t>
            </a:r>
            <a:endParaRPr kumimoji="1" lang="en-US" altLang="zh-CN" sz="2400" b="1" i="0" dirty="0">
              <a:solidFill>
                <a:schemeClr val="bg1"/>
              </a:solidFill>
              <a:latin typeface="Lantinghei SC Heavy" panose="02000000000000000000" pitchFamily="2" charset="-122"/>
              <a:ea typeface="Lantinghei SC Heavy" panose="02000000000000000000" pitchFamily="2" charset="-122"/>
              <a:cs typeface="Alibaba PuHuiTi H" pitchFamily="18" charset="-122"/>
            </a:endParaRPr>
          </a:p>
          <a:p>
            <a:pPr algn="l"/>
            <a:r>
              <a:rPr kumimoji="1" lang="zh-CN" altLang="en-US" sz="5400" b="1" i="0" dirty="0">
                <a:solidFill>
                  <a:schemeClr val="bg1"/>
                </a:solidFill>
                <a:latin typeface="Lantinghei SC Heavy" panose="02000000000000000000" pitchFamily="2" charset="-122"/>
                <a:ea typeface="Lantinghei SC Heavy" panose="02000000000000000000" pitchFamily="2" charset="-122"/>
                <a:cs typeface="Alibaba PuHuiTi H" pitchFamily="18" charset="-122"/>
              </a:rPr>
              <a:t>工业生产反应装置的建模预测</a:t>
            </a:r>
          </a:p>
        </p:txBody>
      </p:sp>
      <p:sp>
        <p:nvSpPr>
          <p:cNvPr id="16" name="文本框 15">
            <a:extLst>
              <a:ext uri="{FF2B5EF4-FFF2-40B4-BE49-F238E27FC236}">
                <a16:creationId xmlns:a16="http://schemas.microsoft.com/office/drawing/2014/main" id="{B74EB38C-2A58-7F4D-BA47-90D55740B61A}"/>
              </a:ext>
            </a:extLst>
          </p:cNvPr>
          <p:cNvSpPr txBox="1"/>
          <p:nvPr userDrawn="1"/>
        </p:nvSpPr>
        <p:spPr>
          <a:xfrm>
            <a:off x="568643" y="2869125"/>
            <a:ext cx="3877985" cy="1200329"/>
          </a:xfrm>
          <a:prstGeom prst="rect">
            <a:avLst/>
          </a:prstGeom>
          <a:noFill/>
        </p:spPr>
        <p:txBody>
          <a:bodyPr wrap="none" rtlCol="0">
            <a:spAutoFit/>
          </a:bodyPr>
          <a:lstStyle/>
          <a:p>
            <a:r>
              <a:rPr kumimoji="1" lang="zh-CN" altLang="en-US" sz="7200" b="1" i="0" dirty="0">
                <a:gradFill>
                  <a:gsLst>
                    <a:gs pos="68000">
                      <a:schemeClr val="bg1"/>
                    </a:gs>
                    <a:gs pos="25000">
                      <a:srgbClr val="EA8D31"/>
                    </a:gs>
                  </a:gsLst>
                  <a:lin ang="0" scaled="1"/>
                </a:gradFill>
                <a:latin typeface="Lantinghei SC Heavy" panose="02000000000000000000" pitchFamily="2" charset="-122"/>
                <a:ea typeface="Lantinghei SC Heavy" panose="02000000000000000000" pitchFamily="2" charset="-122"/>
                <a:cs typeface="Alibaba PuHuiTi H" pitchFamily="18" charset="-122"/>
              </a:rPr>
              <a:t>决赛答辩</a:t>
            </a:r>
          </a:p>
        </p:txBody>
      </p:sp>
      <p:pic>
        <p:nvPicPr>
          <p:cNvPr id="8" name="图片 7">
            <a:extLst>
              <a:ext uri="{FF2B5EF4-FFF2-40B4-BE49-F238E27FC236}">
                <a16:creationId xmlns:a16="http://schemas.microsoft.com/office/drawing/2014/main" id="{6A77C7F2-A98C-44E0-BD07-2C227B6512BC}"/>
              </a:ext>
            </a:extLst>
          </p:cNvPr>
          <p:cNvPicPr>
            <a:picLocks noChangeAspect="1"/>
          </p:cNvPicPr>
          <p:nvPr userDrawn="1"/>
        </p:nvPicPr>
        <p:blipFill>
          <a:blip r:embed="rId3"/>
          <a:stretch>
            <a:fillRect/>
          </a:stretch>
        </p:blipFill>
        <p:spPr>
          <a:xfrm>
            <a:off x="2006754" y="131492"/>
            <a:ext cx="731534" cy="799201"/>
          </a:xfrm>
          <a:prstGeom prst="rect">
            <a:avLst/>
          </a:prstGeom>
        </p:spPr>
      </p:pic>
      <p:pic>
        <p:nvPicPr>
          <p:cNvPr id="10" name="图片 9">
            <a:extLst>
              <a:ext uri="{FF2B5EF4-FFF2-40B4-BE49-F238E27FC236}">
                <a16:creationId xmlns:a16="http://schemas.microsoft.com/office/drawing/2014/main" id="{12768C37-773E-4105-2D20-DA6BAC5309A7}"/>
              </a:ext>
            </a:extLst>
          </p:cNvPr>
          <p:cNvPicPr>
            <a:picLocks noChangeAspect="1"/>
          </p:cNvPicPr>
          <p:nvPr userDrawn="1"/>
        </p:nvPicPr>
        <p:blipFill rotWithShape="1">
          <a:blip r:embed="rId4"/>
          <a:srcRect t="29589" b="33856"/>
          <a:stretch/>
        </p:blipFill>
        <p:spPr>
          <a:xfrm>
            <a:off x="229741" y="0"/>
            <a:ext cx="2013626" cy="1039906"/>
          </a:xfrm>
          <a:prstGeom prst="rect">
            <a:avLst/>
          </a:prstGeom>
        </p:spPr>
      </p:pic>
      <p:pic>
        <p:nvPicPr>
          <p:cNvPr id="11" name="图片 10">
            <a:extLst>
              <a:ext uri="{FF2B5EF4-FFF2-40B4-BE49-F238E27FC236}">
                <a16:creationId xmlns:a16="http://schemas.microsoft.com/office/drawing/2014/main" id="{4AC91EFD-3ED9-D32F-122A-1B18E469023D}"/>
              </a:ext>
            </a:extLst>
          </p:cNvPr>
          <p:cNvPicPr>
            <a:picLocks noChangeAspect="1"/>
          </p:cNvPicPr>
          <p:nvPr userDrawn="1"/>
        </p:nvPicPr>
        <p:blipFill>
          <a:blip r:embed="rId5"/>
          <a:stretch>
            <a:fillRect/>
          </a:stretch>
        </p:blipFill>
        <p:spPr>
          <a:xfrm>
            <a:off x="9516410" y="116252"/>
            <a:ext cx="2445849" cy="642035"/>
          </a:xfrm>
          <a:prstGeom prst="rect">
            <a:avLst/>
          </a:prstGeom>
        </p:spPr>
      </p:pic>
    </p:spTree>
    <p:extLst>
      <p:ext uri="{BB962C8B-B14F-4D97-AF65-F5344CB8AC3E}">
        <p14:creationId xmlns:p14="http://schemas.microsoft.com/office/powerpoint/2010/main" val="2614695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5BE267C-7BCD-D346-ACC0-1CC57FE46E9D}"/>
              </a:ext>
            </a:extLst>
          </p:cNvPr>
          <p:cNvPicPr>
            <a:picLocks noChangeAspect="1"/>
          </p:cNvPicPr>
          <p:nvPr userDrawn="1"/>
        </p:nvPicPr>
        <p:blipFill>
          <a:blip r:embed="rId2"/>
          <a:stretch>
            <a:fillRect/>
          </a:stretch>
        </p:blipFill>
        <p:spPr>
          <a:xfrm>
            <a:off x="9516410" y="116252"/>
            <a:ext cx="2445849" cy="642035"/>
          </a:xfrm>
          <a:prstGeom prst="rect">
            <a:avLst/>
          </a:prstGeom>
        </p:spPr>
      </p:pic>
      <p:pic>
        <p:nvPicPr>
          <p:cNvPr id="2" name="图片 1">
            <a:extLst>
              <a:ext uri="{FF2B5EF4-FFF2-40B4-BE49-F238E27FC236}">
                <a16:creationId xmlns:a16="http://schemas.microsoft.com/office/drawing/2014/main" id="{5536B8A8-060E-01C4-8A2E-4E89F3A94EDD}"/>
              </a:ext>
            </a:extLst>
          </p:cNvPr>
          <p:cNvPicPr>
            <a:picLocks noChangeAspect="1"/>
          </p:cNvPicPr>
          <p:nvPr userDrawn="1"/>
        </p:nvPicPr>
        <p:blipFill rotWithShape="1">
          <a:blip r:embed="rId3"/>
          <a:srcRect t="4216" r="64015" b="3758"/>
          <a:stretch/>
        </p:blipFill>
        <p:spPr>
          <a:xfrm>
            <a:off x="0" y="-44066"/>
            <a:ext cx="12334672" cy="6900273"/>
          </a:xfrm>
          <a:prstGeom prst="rect">
            <a:avLst/>
          </a:prstGeom>
        </p:spPr>
      </p:pic>
      <p:pic>
        <p:nvPicPr>
          <p:cNvPr id="3" name="图片 2">
            <a:extLst>
              <a:ext uri="{FF2B5EF4-FFF2-40B4-BE49-F238E27FC236}">
                <a16:creationId xmlns:a16="http://schemas.microsoft.com/office/drawing/2014/main" id="{967BA743-53E6-EF7A-EF7E-E4EEFC7BE2C1}"/>
              </a:ext>
            </a:extLst>
          </p:cNvPr>
          <p:cNvPicPr>
            <a:picLocks noChangeAspect="1"/>
          </p:cNvPicPr>
          <p:nvPr userDrawn="1"/>
        </p:nvPicPr>
        <p:blipFill>
          <a:blip r:embed="rId2"/>
          <a:stretch>
            <a:fillRect/>
          </a:stretch>
        </p:blipFill>
        <p:spPr>
          <a:xfrm>
            <a:off x="9516413" y="116252"/>
            <a:ext cx="2445849" cy="642035"/>
          </a:xfrm>
          <a:prstGeom prst="rect">
            <a:avLst/>
          </a:prstGeom>
        </p:spPr>
      </p:pic>
    </p:spTree>
    <p:extLst>
      <p:ext uri="{BB962C8B-B14F-4D97-AF65-F5344CB8AC3E}">
        <p14:creationId xmlns:p14="http://schemas.microsoft.com/office/powerpoint/2010/main" val="4056685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rgbClr val="02091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EE3F3E7-298A-7A37-C7E5-AB226DE85F8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7" name="图片 16">
            <a:extLst>
              <a:ext uri="{FF2B5EF4-FFF2-40B4-BE49-F238E27FC236}">
                <a16:creationId xmlns:a16="http://schemas.microsoft.com/office/drawing/2014/main" id="{565ABDB1-23EA-8646-AD8D-64288507E333}"/>
              </a:ext>
            </a:extLst>
          </p:cNvPr>
          <p:cNvPicPr>
            <a:picLocks noChangeAspect="1"/>
          </p:cNvPicPr>
          <p:nvPr userDrawn="1"/>
        </p:nvPicPr>
        <p:blipFill>
          <a:blip r:embed="rId3"/>
          <a:stretch>
            <a:fillRect/>
          </a:stretch>
        </p:blipFill>
        <p:spPr>
          <a:xfrm>
            <a:off x="9516410" y="116252"/>
            <a:ext cx="2445849" cy="642035"/>
          </a:xfrm>
          <a:prstGeom prst="rect">
            <a:avLst/>
          </a:prstGeom>
        </p:spPr>
      </p:pic>
    </p:spTree>
    <p:extLst>
      <p:ext uri="{BB962C8B-B14F-4D97-AF65-F5344CB8AC3E}">
        <p14:creationId xmlns:p14="http://schemas.microsoft.com/office/powerpoint/2010/main" val="17533270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02091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4570B26-4CA1-6B77-D5AA-E145A709E9C5}"/>
              </a:ext>
            </a:extLst>
          </p:cNvPr>
          <p:cNvPicPr>
            <a:picLocks noChangeAspect="1"/>
          </p:cNvPicPr>
          <p:nvPr userDrawn="1"/>
        </p:nvPicPr>
        <p:blipFill rotWithShape="1">
          <a:blip r:embed="rId2"/>
          <a:srcRect l="140" t="4611" r="64558" b="4140"/>
          <a:stretch/>
        </p:blipFill>
        <p:spPr>
          <a:xfrm>
            <a:off x="-1" y="0"/>
            <a:ext cx="12192001" cy="6893622"/>
          </a:xfrm>
          <a:prstGeom prst="rect">
            <a:avLst/>
          </a:prstGeom>
        </p:spPr>
      </p:pic>
      <p:pic>
        <p:nvPicPr>
          <p:cNvPr id="24" name="图片 23">
            <a:extLst>
              <a:ext uri="{FF2B5EF4-FFF2-40B4-BE49-F238E27FC236}">
                <a16:creationId xmlns:a16="http://schemas.microsoft.com/office/drawing/2014/main" id="{CC930704-0467-994B-BC96-E76BB19C3F00}"/>
              </a:ext>
            </a:extLst>
          </p:cNvPr>
          <p:cNvPicPr>
            <a:picLocks noChangeAspect="1"/>
          </p:cNvPicPr>
          <p:nvPr userDrawn="1"/>
        </p:nvPicPr>
        <p:blipFill>
          <a:blip r:embed="rId3"/>
          <a:stretch>
            <a:fillRect/>
          </a:stretch>
        </p:blipFill>
        <p:spPr>
          <a:xfrm>
            <a:off x="9516410" y="116252"/>
            <a:ext cx="2445849" cy="642035"/>
          </a:xfrm>
          <a:prstGeom prst="rect">
            <a:avLst/>
          </a:prstGeom>
        </p:spPr>
      </p:pic>
    </p:spTree>
    <p:extLst>
      <p:ext uri="{BB962C8B-B14F-4D97-AF65-F5344CB8AC3E}">
        <p14:creationId xmlns:p14="http://schemas.microsoft.com/office/powerpoint/2010/main" val="133999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19ED280-5F59-D149-AF19-C0F0013D0BDC}"/>
              </a:ext>
            </a:extLst>
          </p:cNvPr>
          <p:cNvPicPr>
            <a:picLocks noChangeAspect="1"/>
          </p:cNvPicPr>
          <p:nvPr userDrawn="1"/>
        </p:nvPicPr>
        <p:blipFill>
          <a:blip r:embed="rId2"/>
          <a:stretch>
            <a:fillRect/>
          </a:stretch>
        </p:blipFill>
        <p:spPr>
          <a:xfrm>
            <a:off x="9516410" y="116252"/>
            <a:ext cx="2445849" cy="642035"/>
          </a:xfrm>
          <a:prstGeom prst="rect">
            <a:avLst/>
          </a:prstGeom>
        </p:spPr>
      </p:pic>
      <p:pic>
        <p:nvPicPr>
          <p:cNvPr id="11" name="图片 10">
            <a:extLst>
              <a:ext uri="{FF2B5EF4-FFF2-40B4-BE49-F238E27FC236}">
                <a16:creationId xmlns:a16="http://schemas.microsoft.com/office/drawing/2014/main" id="{9154FF00-0699-716B-50F8-6ECA5C504F06}"/>
              </a:ext>
            </a:extLst>
          </p:cNvPr>
          <p:cNvPicPr>
            <a:picLocks noChangeAspect="1"/>
          </p:cNvPicPr>
          <p:nvPr userDrawn="1"/>
        </p:nvPicPr>
        <p:blipFill rotWithShape="1">
          <a:blip r:embed="rId3"/>
          <a:srcRect l="61111"/>
          <a:stretch/>
        </p:blipFill>
        <p:spPr>
          <a:xfrm>
            <a:off x="-1" y="0"/>
            <a:ext cx="12192001" cy="6858000"/>
          </a:xfrm>
          <a:prstGeom prst="rect">
            <a:avLst/>
          </a:prstGeom>
        </p:spPr>
      </p:pic>
      <p:pic>
        <p:nvPicPr>
          <p:cNvPr id="12" name="图片 11">
            <a:extLst>
              <a:ext uri="{FF2B5EF4-FFF2-40B4-BE49-F238E27FC236}">
                <a16:creationId xmlns:a16="http://schemas.microsoft.com/office/drawing/2014/main" id="{69FD13E3-1BD6-6343-7D47-063E3AAFC50E}"/>
              </a:ext>
            </a:extLst>
          </p:cNvPr>
          <p:cNvPicPr>
            <a:picLocks noChangeAspect="1"/>
          </p:cNvPicPr>
          <p:nvPr userDrawn="1"/>
        </p:nvPicPr>
        <p:blipFill>
          <a:blip r:embed="rId2"/>
          <a:stretch>
            <a:fillRect/>
          </a:stretch>
        </p:blipFill>
        <p:spPr>
          <a:xfrm>
            <a:off x="9529328" y="113672"/>
            <a:ext cx="2445849" cy="642035"/>
          </a:xfrm>
          <a:prstGeom prst="rect">
            <a:avLst/>
          </a:prstGeom>
        </p:spPr>
      </p:pic>
    </p:spTree>
    <p:extLst>
      <p:ext uri="{BB962C8B-B14F-4D97-AF65-F5344CB8AC3E}">
        <p14:creationId xmlns:p14="http://schemas.microsoft.com/office/powerpoint/2010/main" val="1721721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93D13-12C1-EB4C-AF6B-97B74A3C5FE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50D717F-8C14-CB4E-9C93-2245E6C25F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D94EF07-41E2-1046-9D63-96AC9814DADE}"/>
              </a:ext>
            </a:extLst>
          </p:cNvPr>
          <p:cNvSpPr>
            <a:spLocks noGrp="1"/>
          </p:cNvSpPr>
          <p:nvPr>
            <p:ph type="dt" sz="half" idx="10"/>
          </p:nvPr>
        </p:nvSpPr>
        <p:spPr/>
        <p:txBody>
          <a:bodyPr/>
          <a:lstStyle/>
          <a:p>
            <a:fld id="{453B21EA-8C1E-E740-99CD-ABBE3E68514A}" type="datetimeFigureOut">
              <a:rPr kumimoji="1" lang="zh-CN" altLang="en-US" smtClean="0"/>
              <a:t>2023/5/5</a:t>
            </a:fld>
            <a:endParaRPr kumimoji="1" lang="zh-CN" altLang="en-US"/>
          </a:p>
        </p:txBody>
      </p:sp>
      <p:sp>
        <p:nvSpPr>
          <p:cNvPr id="5" name="页脚占位符 4">
            <a:extLst>
              <a:ext uri="{FF2B5EF4-FFF2-40B4-BE49-F238E27FC236}">
                <a16:creationId xmlns:a16="http://schemas.microsoft.com/office/drawing/2014/main" id="{EEC1CE64-5B0F-3941-98DC-7F3B8C04592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D1F583F-397E-AC4A-BA89-2AF63D033E81}"/>
              </a:ext>
            </a:extLst>
          </p:cNvPr>
          <p:cNvSpPr>
            <a:spLocks noGrp="1"/>
          </p:cNvSpPr>
          <p:nvPr>
            <p:ph type="sldNum" sz="quarter" idx="12"/>
          </p:nvPr>
        </p:nvSpPr>
        <p:spPr/>
        <p:txBody>
          <a:bodyPr/>
          <a:lstStyle/>
          <a:p>
            <a:fld id="{572BBC30-AE5E-864A-A704-49A4D18F8413}" type="slidenum">
              <a:rPr kumimoji="1" lang="zh-CN" altLang="en-US" smtClean="0"/>
              <a:t>‹#›</a:t>
            </a:fld>
            <a:endParaRPr kumimoji="1" lang="zh-CN" altLang="en-US"/>
          </a:p>
        </p:txBody>
      </p:sp>
    </p:spTree>
    <p:extLst>
      <p:ext uri="{BB962C8B-B14F-4D97-AF65-F5344CB8AC3E}">
        <p14:creationId xmlns:p14="http://schemas.microsoft.com/office/powerpoint/2010/main" val="2644281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1F791-114B-2044-8BE2-C6A22AC3932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1600597-C6A6-3B4A-9370-7432516A2A7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3BA20AC7-0D1E-2B4D-AEA2-AF9653DAD3D8}"/>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CC4CBA7-D5F7-1D40-9523-2A0C487D7499}"/>
              </a:ext>
            </a:extLst>
          </p:cNvPr>
          <p:cNvSpPr>
            <a:spLocks noGrp="1"/>
          </p:cNvSpPr>
          <p:nvPr>
            <p:ph type="dt" sz="half" idx="10"/>
          </p:nvPr>
        </p:nvSpPr>
        <p:spPr/>
        <p:txBody>
          <a:bodyPr/>
          <a:lstStyle/>
          <a:p>
            <a:fld id="{453B21EA-8C1E-E740-99CD-ABBE3E68514A}" type="datetimeFigureOut">
              <a:rPr kumimoji="1" lang="zh-CN" altLang="en-US" smtClean="0"/>
              <a:t>2023/5/5</a:t>
            </a:fld>
            <a:endParaRPr kumimoji="1" lang="zh-CN" altLang="en-US"/>
          </a:p>
        </p:txBody>
      </p:sp>
      <p:sp>
        <p:nvSpPr>
          <p:cNvPr id="6" name="页脚占位符 5">
            <a:extLst>
              <a:ext uri="{FF2B5EF4-FFF2-40B4-BE49-F238E27FC236}">
                <a16:creationId xmlns:a16="http://schemas.microsoft.com/office/drawing/2014/main" id="{65D07B83-B6E6-5C49-9B61-10D74EF0A0F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FA2ACF5-32D6-6D4F-9695-AD697A5B8906}"/>
              </a:ext>
            </a:extLst>
          </p:cNvPr>
          <p:cNvSpPr>
            <a:spLocks noGrp="1"/>
          </p:cNvSpPr>
          <p:nvPr>
            <p:ph type="sldNum" sz="quarter" idx="12"/>
          </p:nvPr>
        </p:nvSpPr>
        <p:spPr/>
        <p:txBody>
          <a:bodyPr/>
          <a:lstStyle/>
          <a:p>
            <a:fld id="{572BBC30-AE5E-864A-A704-49A4D18F8413}" type="slidenum">
              <a:rPr kumimoji="1" lang="zh-CN" altLang="en-US" smtClean="0"/>
              <a:t>‹#›</a:t>
            </a:fld>
            <a:endParaRPr kumimoji="1" lang="zh-CN" altLang="en-US"/>
          </a:p>
        </p:txBody>
      </p:sp>
    </p:spTree>
    <p:extLst>
      <p:ext uri="{BB962C8B-B14F-4D97-AF65-F5344CB8AC3E}">
        <p14:creationId xmlns:p14="http://schemas.microsoft.com/office/powerpoint/2010/main" val="3086132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DEA2D-19AF-D243-99F9-8CB8C2371A3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BA8B694-1508-0A4F-9293-9A3EDB081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1512023-8EB5-5B48-9F68-78000286089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ABEDFA26-6849-C047-ACED-76788D8A35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A42F66F-0C98-394B-8831-56E61634AA6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19B0BF4-1712-D846-ADF4-A8575AE12F7A}"/>
              </a:ext>
            </a:extLst>
          </p:cNvPr>
          <p:cNvSpPr>
            <a:spLocks noGrp="1"/>
          </p:cNvSpPr>
          <p:nvPr>
            <p:ph type="dt" sz="half" idx="10"/>
          </p:nvPr>
        </p:nvSpPr>
        <p:spPr/>
        <p:txBody>
          <a:bodyPr/>
          <a:lstStyle/>
          <a:p>
            <a:fld id="{453B21EA-8C1E-E740-99CD-ABBE3E68514A}" type="datetimeFigureOut">
              <a:rPr kumimoji="1" lang="zh-CN" altLang="en-US" smtClean="0"/>
              <a:t>2023/5/5</a:t>
            </a:fld>
            <a:endParaRPr kumimoji="1" lang="zh-CN" altLang="en-US"/>
          </a:p>
        </p:txBody>
      </p:sp>
      <p:sp>
        <p:nvSpPr>
          <p:cNvPr id="8" name="页脚占位符 7">
            <a:extLst>
              <a:ext uri="{FF2B5EF4-FFF2-40B4-BE49-F238E27FC236}">
                <a16:creationId xmlns:a16="http://schemas.microsoft.com/office/drawing/2014/main" id="{4FEF30AA-37DC-1A47-9137-602209F8F6B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EC293BEC-D689-9E44-92C3-EAD6A93AF3CF}"/>
              </a:ext>
            </a:extLst>
          </p:cNvPr>
          <p:cNvSpPr>
            <a:spLocks noGrp="1"/>
          </p:cNvSpPr>
          <p:nvPr>
            <p:ph type="sldNum" sz="quarter" idx="12"/>
          </p:nvPr>
        </p:nvSpPr>
        <p:spPr/>
        <p:txBody>
          <a:bodyPr/>
          <a:lstStyle/>
          <a:p>
            <a:fld id="{572BBC30-AE5E-864A-A704-49A4D18F8413}" type="slidenum">
              <a:rPr kumimoji="1" lang="zh-CN" altLang="en-US" smtClean="0"/>
              <a:t>‹#›</a:t>
            </a:fld>
            <a:endParaRPr kumimoji="1" lang="zh-CN" altLang="en-US"/>
          </a:p>
        </p:txBody>
      </p:sp>
    </p:spTree>
    <p:extLst>
      <p:ext uri="{BB962C8B-B14F-4D97-AF65-F5344CB8AC3E}">
        <p14:creationId xmlns:p14="http://schemas.microsoft.com/office/powerpoint/2010/main" val="366615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CE362-CC0D-AC10-0F58-C13588D53C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AD06BB-2210-CD54-BB6C-6F0EB5C0FDB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B2DC2D-6B3D-1739-5145-F1AA6E4D4E57}"/>
              </a:ext>
            </a:extLst>
          </p:cNvPr>
          <p:cNvSpPr>
            <a:spLocks noGrp="1"/>
          </p:cNvSpPr>
          <p:nvPr>
            <p:ph type="dt" sz="half" idx="10"/>
          </p:nvPr>
        </p:nvSpPr>
        <p:spPr/>
        <p:txBody>
          <a:bodyPr/>
          <a:lstStyle/>
          <a:p>
            <a:fld id="{75F2BBEE-5461-492E-A38E-63B313E9E660}"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FC2B656A-2135-DB91-FB99-040899CB8D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769CC3-6B21-D4AD-8930-466E0B6C74B3}"/>
              </a:ext>
            </a:extLst>
          </p:cNvPr>
          <p:cNvSpPr>
            <a:spLocks noGrp="1"/>
          </p:cNvSpPr>
          <p:nvPr>
            <p:ph type="sldNum" sz="quarter" idx="12"/>
          </p:nvPr>
        </p:nvSpPr>
        <p:spPr/>
        <p:txBody>
          <a:bodyPr/>
          <a:lstStyle/>
          <a:p>
            <a:fld id="{2B2153A3-9FF0-49E7-9B21-DF6F70D7E619}" type="slidenum">
              <a:rPr lang="zh-CN" altLang="en-US" smtClean="0"/>
              <a:t>‹#›</a:t>
            </a:fld>
            <a:endParaRPr lang="zh-CN" altLang="en-US"/>
          </a:p>
        </p:txBody>
      </p:sp>
    </p:spTree>
    <p:extLst>
      <p:ext uri="{BB962C8B-B14F-4D97-AF65-F5344CB8AC3E}">
        <p14:creationId xmlns:p14="http://schemas.microsoft.com/office/powerpoint/2010/main" val="41662560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6162D-86AC-0D42-B303-A7BF7068DC6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4D096AC-7274-FC43-95A4-84B354DAF10C}"/>
              </a:ext>
            </a:extLst>
          </p:cNvPr>
          <p:cNvSpPr>
            <a:spLocks noGrp="1"/>
          </p:cNvSpPr>
          <p:nvPr>
            <p:ph type="dt" sz="half" idx="10"/>
          </p:nvPr>
        </p:nvSpPr>
        <p:spPr/>
        <p:txBody>
          <a:bodyPr/>
          <a:lstStyle/>
          <a:p>
            <a:fld id="{453B21EA-8C1E-E740-99CD-ABBE3E68514A}" type="datetimeFigureOut">
              <a:rPr kumimoji="1" lang="zh-CN" altLang="en-US" smtClean="0"/>
              <a:t>2023/5/5</a:t>
            </a:fld>
            <a:endParaRPr kumimoji="1" lang="zh-CN" altLang="en-US"/>
          </a:p>
        </p:txBody>
      </p:sp>
      <p:sp>
        <p:nvSpPr>
          <p:cNvPr id="4" name="页脚占位符 3">
            <a:extLst>
              <a:ext uri="{FF2B5EF4-FFF2-40B4-BE49-F238E27FC236}">
                <a16:creationId xmlns:a16="http://schemas.microsoft.com/office/drawing/2014/main" id="{797F95AB-EC57-8247-B867-ED865CB386C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3649997-CF6E-B441-8F65-0BFF8F7A1CDC}"/>
              </a:ext>
            </a:extLst>
          </p:cNvPr>
          <p:cNvSpPr>
            <a:spLocks noGrp="1"/>
          </p:cNvSpPr>
          <p:nvPr>
            <p:ph type="sldNum" sz="quarter" idx="12"/>
          </p:nvPr>
        </p:nvSpPr>
        <p:spPr/>
        <p:txBody>
          <a:bodyPr/>
          <a:lstStyle/>
          <a:p>
            <a:fld id="{572BBC30-AE5E-864A-A704-49A4D18F8413}" type="slidenum">
              <a:rPr kumimoji="1" lang="zh-CN" altLang="en-US" smtClean="0"/>
              <a:t>‹#›</a:t>
            </a:fld>
            <a:endParaRPr kumimoji="1" lang="zh-CN" altLang="en-US"/>
          </a:p>
        </p:txBody>
      </p:sp>
    </p:spTree>
    <p:extLst>
      <p:ext uri="{BB962C8B-B14F-4D97-AF65-F5344CB8AC3E}">
        <p14:creationId xmlns:p14="http://schemas.microsoft.com/office/powerpoint/2010/main" val="8092902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82FB8A4-F7CF-B24A-A411-5AA8B4C1928B}"/>
              </a:ext>
            </a:extLst>
          </p:cNvPr>
          <p:cNvSpPr>
            <a:spLocks noGrp="1"/>
          </p:cNvSpPr>
          <p:nvPr>
            <p:ph type="dt" sz="half" idx="10"/>
          </p:nvPr>
        </p:nvSpPr>
        <p:spPr/>
        <p:txBody>
          <a:bodyPr/>
          <a:lstStyle/>
          <a:p>
            <a:fld id="{453B21EA-8C1E-E740-99CD-ABBE3E68514A}" type="datetimeFigureOut">
              <a:rPr kumimoji="1" lang="zh-CN" altLang="en-US" smtClean="0"/>
              <a:t>2023/5/5</a:t>
            </a:fld>
            <a:endParaRPr kumimoji="1" lang="zh-CN" altLang="en-US"/>
          </a:p>
        </p:txBody>
      </p:sp>
      <p:sp>
        <p:nvSpPr>
          <p:cNvPr id="3" name="页脚占位符 2">
            <a:extLst>
              <a:ext uri="{FF2B5EF4-FFF2-40B4-BE49-F238E27FC236}">
                <a16:creationId xmlns:a16="http://schemas.microsoft.com/office/drawing/2014/main" id="{26D8DC22-C974-F643-90CD-1ABE3D220E7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6B4238E-317F-BB40-A4A6-7104139CCE75}"/>
              </a:ext>
            </a:extLst>
          </p:cNvPr>
          <p:cNvSpPr>
            <a:spLocks noGrp="1"/>
          </p:cNvSpPr>
          <p:nvPr>
            <p:ph type="sldNum" sz="quarter" idx="12"/>
          </p:nvPr>
        </p:nvSpPr>
        <p:spPr/>
        <p:txBody>
          <a:bodyPr/>
          <a:lstStyle/>
          <a:p>
            <a:fld id="{572BBC30-AE5E-864A-A704-49A4D18F8413}" type="slidenum">
              <a:rPr kumimoji="1" lang="zh-CN" altLang="en-US" smtClean="0"/>
              <a:t>‹#›</a:t>
            </a:fld>
            <a:endParaRPr kumimoji="1" lang="zh-CN" altLang="en-US"/>
          </a:p>
        </p:txBody>
      </p:sp>
    </p:spTree>
    <p:extLst>
      <p:ext uri="{BB962C8B-B14F-4D97-AF65-F5344CB8AC3E}">
        <p14:creationId xmlns:p14="http://schemas.microsoft.com/office/powerpoint/2010/main" val="1313522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A892C-C9E8-FC4A-B27C-7FC53FD9105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DC0A66D-7686-5143-9939-B5821F1A6F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29DD486-C1A4-AD4E-A939-A477ED2E3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824C94B-829F-8949-95C4-5EE72BEA5B55}"/>
              </a:ext>
            </a:extLst>
          </p:cNvPr>
          <p:cNvSpPr>
            <a:spLocks noGrp="1"/>
          </p:cNvSpPr>
          <p:nvPr>
            <p:ph type="dt" sz="half" idx="10"/>
          </p:nvPr>
        </p:nvSpPr>
        <p:spPr/>
        <p:txBody>
          <a:bodyPr/>
          <a:lstStyle/>
          <a:p>
            <a:fld id="{453B21EA-8C1E-E740-99CD-ABBE3E68514A}" type="datetimeFigureOut">
              <a:rPr kumimoji="1" lang="zh-CN" altLang="en-US" smtClean="0"/>
              <a:t>2023/5/5</a:t>
            </a:fld>
            <a:endParaRPr kumimoji="1" lang="zh-CN" altLang="en-US"/>
          </a:p>
        </p:txBody>
      </p:sp>
      <p:sp>
        <p:nvSpPr>
          <p:cNvPr id="6" name="页脚占位符 5">
            <a:extLst>
              <a:ext uri="{FF2B5EF4-FFF2-40B4-BE49-F238E27FC236}">
                <a16:creationId xmlns:a16="http://schemas.microsoft.com/office/drawing/2014/main" id="{34E35267-E402-264C-9D56-553E34DE221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8B0BBC0-5D1D-6147-8941-2D7299D9ECE2}"/>
              </a:ext>
            </a:extLst>
          </p:cNvPr>
          <p:cNvSpPr>
            <a:spLocks noGrp="1"/>
          </p:cNvSpPr>
          <p:nvPr>
            <p:ph type="sldNum" sz="quarter" idx="12"/>
          </p:nvPr>
        </p:nvSpPr>
        <p:spPr/>
        <p:txBody>
          <a:bodyPr/>
          <a:lstStyle/>
          <a:p>
            <a:fld id="{572BBC30-AE5E-864A-A704-49A4D18F8413}" type="slidenum">
              <a:rPr kumimoji="1" lang="zh-CN" altLang="en-US" smtClean="0"/>
              <a:t>‹#›</a:t>
            </a:fld>
            <a:endParaRPr kumimoji="1" lang="zh-CN" altLang="en-US"/>
          </a:p>
        </p:txBody>
      </p:sp>
    </p:spTree>
    <p:extLst>
      <p:ext uri="{BB962C8B-B14F-4D97-AF65-F5344CB8AC3E}">
        <p14:creationId xmlns:p14="http://schemas.microsoft.com/office/powerpoint/2010/main" val="19268585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93842-D96C-9A48-B67F-6841AF0B454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5BC20B5-951A-2547-B5F8-7D354F27C6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4151FD6-C549-0A4D-A640-9601AB9619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A987226-A86E-934D-91E0-EAAD4FFE2C1E}"/>
              </a:ext>
            </a:extLst>
          </p:cNvPr>
          <p:cNvSpPr>
            <a:spLocks noGrp="1"/>
          </p:cNvSpPr>
          <p:nvPr>
            <p:ph type="dt" sz="half" idx="10"/>
          </p:nvPr>
        </p:nvSpPr>
        <p:spPr/>
        <p:txBody>
          <a:bodyPr/>
          <a:lstStyle/>
          <a:p>
            <a:fld id="{453B21EA-8C1E-E740-99CD-ABBE3E68514A}" type="datetimeFigureOut">
              <a:rPr kumimoji="1" lang="zh-CN" altLang="en-US" smtClean="0"/>
              <a:t>2023/5/5</a:t>
            </a:fld>
            <a:endParaRPr kumimoji="1" lang="zh-CN" altLang="en-US"/>
          </a:p>
        </p:txBody>
      </p:sp>
      <p:sp>
        <p:nvSpPr>
          <p:cNvPr id="6" name="页脚占位符 5">
            <a:extLst>
              <a:ext uri="{FF2B5EF4-FFF2-40B4-BE49-F238E27FC236}">
                <a16:creationId xmlns:a16="http://schemas.microsoft.com/office/drawing/2014/main" id="{75646F46-5E7A-634E-928D-E28E59EF137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9DE44A5-F096-1F4C-A526-3EB26A9055BA}"/>
              </a:ext>
            </a:extLst>
          </p:cNvPr>
          <p:cNvSpPr>
            <a:spLocks noGrp="1"/>
          </p:cNvSpPr>
          <p:nvPr>
            <p:ph type="sldNum" sz="quarter" idx="12"/>
          </p:nvPr>
        </p:nvSpPr>
        <p:spPr/>
        <p:txBody>
          <a:bodyPr/>
          <a:lstStyle/>
          <a:p>
            <a:fld id="{572BBC30-AE5E-864A-A704-49A4D18F8413}" type="slidenum">
              <a:rPr kumimoji="1" lang="zh-CN" altLang="en-US" smtClean="0"/>
              <a:t>‹#›</a:t>
            </a:fld>
            <a:endParaRPr kumimoji="1" lang="zh-CN" altLang="en-US"/>
          </a:p>
        </p:txBody>
      </p:sp>
    </p:spTree>
    <p:extLst>
      <p:ext uri="{BB962C8B-B14F-4D97-AF65-F5344CB8AC3E}">
        <p14:creationId xmlns:p14="http://schemas.microsoft.com/office/powerpoint/2010/main" val="4095572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323BF-B601-4A45-A66E-2A92E454062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AEC136D-E675-0945-80C7-0EEDC983BC4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1B46DF4-9FD3-774B-8D49-C3351273BC0C}"/>
              </a:ext>
            </a:extLst>
          </p:cNvPr>
          <p:cNvSpPr>
            <a:spLocks noGrp="1"/>
          </p:cNvSpPr>
          <p:nvPr>
            <p:ph type="dt" sz="half" idx="10"/>
          </p:nvPr>
        </p:nvSpPr>
        <p:spPr/>
        <p:txBody>
          <a:bodyPr/>
          <a:lstStyle/>
          <a:p>
            <a:fld id="{453B21EA-8C1E-E740-99CD-ABBE3E68514A}" type="datetimeFigureOut">
              <a:rPr kumimoji="1" lang="zh-CN" altLang="en-US" smtClean="0"/>
              <a:t>2023/5/5</a:t>
            </a:fld>
            <a:endParaRPr kumimoji="1" lang="zh-CN" altLang="en-US"/>
          </a:p>
        </p:txBody>
      </p:sp>
      <p:sp>
        <p:nvSpPr>
          <p:cNvPr id="5" name="页脚占位符 4">
            <a:extLst>
              <a:ext uri="{FF2B5EF4-FFF2-40B4-BE49-F238E27FC236}">
                <a16:creationId xmlns:a16="http://schemas.microsoft.com/office/drawing/2014/main" id="{A2E58B57-93B8-0B49-8B92-004B0BB25C8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F4086F5-DBFA-D441-AE50-AB05A112AC5F}"/>
              </a:ext>
            </a:extLst>
          </p:cNvPr>
          <p:cNvSpPr>
            <a:spLocks noGrp="1"/>
          </p:cNvSpPr>
          <p:nvPr>
            <p:ph type="sldNum" sz="quarter" idx="12"/>
          </p:nvPr>
        </p:nvSpPr>
        <p:spPr/>
        <p:txBody>
          <a:bodyPr/>
          <a:lstStyle/>
          <a:p>
            <a:fld id="{572BBC30-AE5E-864A-A704-49A4D18F8413}" type="slidenum">
              <a:rPr kumimoji="1" lang="zh-CN" altLang="en-US" smtClean="0"/>
              <a:t>‹#›</a:t>
            </a:fld>
            <a:endParaRPr kumimoji="1" lang="zh-CN" altLang="en-US"/>
          </a:p>
        </p:txBody>
      </p:sp>
    </p:spTree>
    <p:extLst>
      <p:ext uri="{BB962C8B-B14F-4D97-AF65-F5344CB8AC3E}">
        <p14:creationId xmlns:p14="http://schemas.microsoft.com/office/powerpoint/2010/main" val="4052786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027877-1556-BA4A-9DD6-42AB3AAEEFA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E76E661-963D-624E-9BBA-C928F77E8A5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9B197E0-ECA0-C945-9DCD-4201E433AE27}"/>
              </a:ext>
            </a:extLst>
          </p:cNvPr>
          <p:cNvSpPr>
            <a:spLocks noGrp="1"/>
          </p:cNvSpPr>
          <p:nvPr>
            <p:ph type="dt" sz="half" idx="10"/>
          </p:nvPr>
        </p:nvSpPr>
        <p:spPr/>
        <p:txBody>
          <a:bodyPr/>
          <a:lstStyle/>
          <a:p>
            <a:fld id="{453B21EA-8C1E-E740-99CD-ABBE3E68514A}" type="datetimeFigureOut">
              <a:rPr kumimoji="1" lang="zh-CN" altLang="en-US" smtClean="0"/>
              <a:t>2023/5/5</a:t>
            </a:fld>
            <a:endParaRPr kumimoji="1" lang="zh-CN" altLang="en-US"/>
          </a:p>
        </p:txBody>
      </p:sp>
      <p:sp>
        <p:nvSpPr>
          <p:cNvPr id="5" name="页脚占位符 4">
            <a:extLst>
              <a:ext uri="{FF2B5EF4-FFF2-40B4-BE49-F238E27FC236}">
                <a16:creationId xmlns:a16="http://schemas.microsoft.com/office/drawing/2014/main" id="{05B68C64-681E-9C4A-9564-23DB9A4D18E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47688B3-67DA-3040-97BA-5E2801315066}"/>
              </a:ext>
            </a:extLst>
          </p:cNvPr>
          <p:cNvSpPr>
            <a:spLocks noGrp="1"/>
          </p:cNvSpPr>
          <p:nvPr>
            <p:ph type="sldNum" sz="quarter" idx="12"/>
          </p:nvPr>
        </p:nvSpPr>
        <p:spPr/>
        <p:txBody>
          <a:bodyPr/>
          <a:lstStyle/>
          <a:p>
            <a:fld id="{572BBC30-AE5E-864A-A704-49A4D18F8413}" type="slidenum">
              <a:rPr kumimoji="1" lang="zh-CN" altLang="en-US" smtClean="0"/>
              <a:t>‹#›</a:t>
            </a:fld>
            <a:endParaRPr kumimoji="1" lang="zh-CN" altLang="en-US"/>
          </a:p>
        </p:txBody>
      </p:sp>
    </p:spTree>
    <p:extLst>
      <p:ext uri="{BB962C8B-B14F-4D97-AF65-F5344CB8AC3E}">
        <p14:creationId xmlns:p14="http://schemas.microsoft.com/office/powerpoint/2010/main" val="2628300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7B889-4A83-86C6-88FA-8BB33D72DA3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0A69291-DC57-736A-0F04-ED552CD453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9AFB845-28FC-C267-D6E9-A1ACFCAA93E9}"/>
              </a:ext>
            </a:extLst>
          </p:cNvPr>
          <p:cNvSpPr>
            <a:spLocks noGrp="1"/>
          </p:cNvSpPr>
          <p:nvPr>
            <p:ph type="dt" sz="half" idx="10"/>
          </p:nvPr>
        </p:nvSpPr>
        <p:spPr/>
        <p:txBody>
          <a:bodyPr/>
          <a:lstStyle/>
          <a:p>
            <a:fld id="{75F2BBEE-5461-492E-A38E-63B313E9E660}"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B1E53B30-B46E-ACE6-CD87-BC7FC54904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90A0BD-6C89-CDF3-C302-D34C0E69B238}"/>
              </a:ext>
            </a:extLst>
          </p:cNvPr>
          <p:cNvSpPr>
            <a:spLocks noGrp="1"/>
          </p:cNvSpPr>
          <p:nvPr>
            <p:ph type="sldNum" sz="quarter" idx="12"/>
          </p:nvPr>
        </p:nvSpPr>
        <p:spPr/>
        <p:txBody>
          <a:bodyPr/>
          <a:lstStyle/>
          <a:p>
            <a:fld id="{2B2153A3-9FF0-49E7-9B21-DF6F70D7E619}" type="slidenum">
              <a:rPr lang="zh-CN" altLang="en-US" smtClean="0"/>
              <a:t>‹#›</a:t>
            </a:fld>
            <a:endParaRPr lang="zh-CN" altLang="en-US"/>
          </a:p>
        </p:txBody>
      </p:sp>
    </p:spTree>
    <p:extLst>
      <p:ext uri="{BB962C8B-B14F-4D97-AF65-F5344CB8AC3E}">
        <p14:creationId xmlns:p14="http://schemas.microsoft.com/office/powerpoint/2010/main" val="10389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301DE3-469B-F434-E98C-DF20F8A4D3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1427DC-68D4-71F2-01AD-6722F9E0936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2082DCA-D547-8CB1-A959-5E24E69B127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050650F-2BBB-F1AC-FE9F-6E28419FA9CC}"/>
              </a:ext>
            </a:extLst>
          </p:cNvPr>
          <p:cNvSpPr>
            <a:spLocks noGrp="1"/>
          </p:cNvSpPr>
          <p:nvPr>
            <p:ph type="dt" sz="half" idx="10"/>
          </p:nvPr>
        </p:nvSpPr>
        <p:spPr/>
        <p:txBody>
          <a:bodyPr/>
          <a:lstStyle/>
          <a:p>
            <a:fld id="{75F2BBEE-5461-492E-A38E-63B313E9E660}" type="datetimeFigureOut">
              <a:rPr lang="zh-CN" altLang="en-US" smtClean="0"/>
              <a:t>2023/5/5</a:t>
            </a:fld>
            <a:endParaRPr lang="zh-CN" altLang="en-US"/>
          </a:p>
        </p:txBody>
      </p:sp>
      <p:sp>
        <p:nvSpPr>
          <p:cNvPr id="6" name="页脚占位符 5">
            <a:extLst>
              <a:ext uri="{FF2B5EF4-FFF2-40B4-BE49-F238E27FC236}">
                <a16:creationId xmlns:a16="http://schemas.microsoft.com/office/drawing/2014/main" id="{4244F14B-5FB5-93EE-86C7-4C0D297046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BA3EE4-1904-E4D1-C10D-3A42748D7AAE}"/>
              </a:ext>
            </a:extLst>
          </p:cNvPr>
          <p:cNvSpPr>
            <a:spLocks noGrp="1"/>
          </p:cNvSpPr>
          <p:nvPr>
            <p:ph type="sldNum" sz="quarter" idx="12"/>
          </p:nvPr>
        </p:nvSpPr>
        <p:spPr/>
        <p:txBody>
          <a:bodyPr/>
          <a:lstStyle/>
          <a:p>
            <a:fld id="{2B2153A3-9FF0-49E7-9B21-DF6F70D7E619}" type="slidenum">
              <a:rPr lang="zh-CN" altLang="en-US" smtClean="0"/>
              <a:t>‹#›</a:t>
            </a:fld>
            <a:endParaRPr lang="zh-CN" altLang="en-US"/>
          </a:p>
        </p:txBody>
      </p:sp>
    </p:spTree>
    <p:extLst>
      <p:ext uri="{BB962C8B-B14F-4D97-AF65-F5344CB8AC3E}">
        <p14:creationId xmlns:p14="http://schemas.microsoft.com/office/powerpoint/2010/main" val="397840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07F33-9D60-0336-F477-CFFE7355768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5F5F3A1-13B1-0D14-0910-62A76C474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ABC45CD-D1C1-7899-8081-D11BB97FE58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7FCE0D9-1D3D-71F6-32AD-6349E6BE6D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FF9A7E9-6790-F81C-9895-A6815204B44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D63EE8E-B9B9-47F6-43D7-2587ED9E0D95}"/>
              </a:ext>
            </a:extLst>
          </p:cNvPr>
          <p:cNvSpPr>
            <a:spLocks noGrp="1"/>
          </p:cNvSpPr>
          <p:nvPr>
            <p:ph type="dt" sz="half" idx="10"/>
          </p:nvPr>
        </p:nvSpPr>
        <p:spPr/>
        <p:txBody>
          <a:bodyPr/>
          <a:lstStyle/>
          <a:p>
            <a:fld id="{75F2BBEE-5461-492E-A38E-63B313E9E660}" type="datetimeFigureOut">
              <a:rPr lang="zh-CN" altLang="en-US" smtClean="0"/>
              <a:t>2023/5/5</a:t>
            </a:fld>
            <a:endParaRPr lang="zh-CN" altLang="en-US"/>
          </a:p>
        </p:txBody>
      </p:sp>
      <p:sp>
        <p:nvSpPr>
          <p:cNvPr id="8" name="页脚占位符 7">
            <a:extLst>
              <a:ext uri="{FF2B5EF4-FFF2-40B4-BE49-F238E27FC236}">
                <a16:creationId xmlns:a16="http://schemas.microsoft.com/office/drawing/2014/main" id="{A5434FB1-196B-8AC8-B825-1F62D2BC7F9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4A87A4D-3261-E8FC-410C-CFC830BDFCF3}"/>
              </a:ext>
            </a:extLst>
          </p:cNvPr>
          <p:cNvSpPr>
            <a:spLocks noGrp="1"/>
          </p:cNvSpPr>
          <p:nvPr>
            <p:ph type="sldNum" sz="quarter" idx="12"/>
          </p:nvPr>
        </p:nvSpPr>
        <p:spPr/>
        <p:txBody>
          <a:bodyPr/>
          <a:lstStyle/>
          <a:p>
            <a:fld id="{2B2153A3-9FF0-49E7-9B21-DF6F70D7E619}" type="slidenum">
              <a:rPr lang="zh-CN" altLang="en-US" smtClean="0"/>
              <a:t>‹#›</a:t>
            </a:fld>
            <a:endParaRPr lang="zh-CN" altLang="en-US"/>
          </a:p>
        </p:txBody>
      </p:sp>
    </p:spTree>
    <p:extLst>
      <p:ext uri="{BB962C8B-B14F-4D97-AF65-F5344CB8AC3E}">
        <p14:creationId xmlns:p14="http://schemas.microsoft.com/office/powerpoint/2010/main" val="365328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38ECE-CBA8-FB1A-33F9-78412E5C462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0DEB56-70E0-09FA-8E19-440AE54E4B0B}"/>
              </a:ext>
            </a:extLst>
          </p:cNvPr>
          <p:cNvSpPr>
            <a:spLocks noGrp="1"/>
          </p:cNvSpPr>
          <p:nvPr>
            <p:ph type="dt" sz="half" idx="10"/>
          </p:nvPr>
        </p:nvSpPr>
        <p:spPr/>
        <p:txBody>
          <a:bodyPr/>
          <a:lstStyle/>
          <a:p>
            <a:fld id="{75F2BBEE-5461-492E-A38E-63B313E9E660}" type="datetimeFigureOut">
              <a:rPr lang="zh-CN" altLang="en-US" smtClean="0"/>
              <a:t>2023/5/5</a:t>
            </a:fld>
            <a:endParaRPr lang="zh-CN" altLang="en-US"/>
          </a:p>
        </p:txBody>
      </p:sp>
      <p:sp>
        <p:nvSpPr>
          <p:cNvPr id="4" name="页脚占位符 3">
            <a:extLst>
              <a:ext uri="{FF2B5EF4-FFF2-40B4-BE49-F238E27FC236}">
                <a16:creationId xmlns:a16="http://schemas.microsoft.com/office/drawing/2014/main" id="{742E7C1D-C25C-44DC-58B9-3BB4D0AF83C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5B6D39A-F924-F3DD-66C7-F45C2E9A697E}"/>
              </a:ext>
            </a:extLst>
          </p:cNvPr>
          <p:cNvSpPr>
            <a:spLocks noGrp="1"/>
          </p:cNvSpPr>
          <p:nvPr>
            <p:ph type="sldNum" sz="quarter" idx="12"/>
          </p:nvPr>
        </p:nvSpPr>
        <p:spPr/>
        <p:txBody>
          <a:bodyPr/>
          <a:lstStyle/>
          <a:p>
            <a:fld id="{2B2153A3-9FF0-49E7-9B21-DF6F70D7E619}" type="slidenum">
              <a:rPr lang="zh-CN" altLang="en-US" smtClean="0"/>
              <a:t>‹#›</a:t>
            </a:fld>
            <a:endParaRPr lang="zh-CN" altLang="en-US"/>
          </a:p>
        </p:txBody>
      </p:sp>
    </p:spTree>
    <p:extLst>
      <p:ext uri="{BB962C8B-B14F-4D97-AF65-F5344CB8AC3E}">
        <p14:creationId xmlns:p14="http://schemas.microsoft.com/office/powerpoint/2010/main" val="6473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4BEBA10-92DC-B6A9-BBF2-B277D52E9696}"/>
              </a:ext>
            </a:extLst>
          </p:cNvPr>
          <p:cNvSpPr>
            <a:spLocks noGrp="1"/>
          </p:cNvSpPr>
          <p:nvPr>
            <p:ph type="dt" sz="half" idx="10"/>
          </p:nvPr>
        </p:nvSpPr>
        <p:spPr/>
        <p:txBody>
          <a:bodyPr/>
          <a:lstStyle/>
          <a:p>
            <a:fld id="{75F2BBEE-5461-492E-A38E-63B313E9E660}" type="datetimeFigureOut">
              <a:rPr lang="zh-CN" altLang="en-US" smtClean="0"/>
              <a:t>2023/5/5</a:t>
            </a:fld>
            <a:endParaRPr lang="zh-CN" altLang="en-US"/>
          </a:p>
        </p:txBody>
      </p:sp>
      <p:sp>
        <p:nvSpPr>
          <p:cNvPr id="3" name="页脚占位符 2">
            <a:extLst>
              <a:ext uri="{FF2B5EF4-FFF2-40B4-BE49-F238E27FC236}">
                <a16:creationId xmlns:a16="http://schemas.microsoft.com/office/drawing/2014/main" id="{B6CC4EF0-6D2A-80DA-8AA7-F4496BD624F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9D3BF8E-6BF5-2002-5FB6-28C3C0CA28DE}"/>
              </a:ext>
            </a:extLst>
          </p:cNvPr>
          <p:cNvSpPr>
            <a:spLocks noGrp="1"/>
          </p:cNvSpPr>
          <p:nvPr>
            <p:ph type="sldNum" sz="quarter" idx="12"/>
          </p:nvPr>
        </p:nvSpPr>
        <p:spPr/>
        <p:txBody>
          <a:bodyPr/>
          <a:lstStyle/>
          <a:p>
            <a:fld id="{2B2153A3-9FF0-49E7-9B21-DF6F70D7E619}" type="slidenum">
              <a:rPr lang="zh-CN" altLang="en-US" smtClean="0"/>
              <a:t>‹#›</a:t>
            </a:fld>
            <a:endParaRPr lang="zh-CN" altLang="en-US"/>
          </a:p>
        </p:txBody>
      </p:sp>
    </p:spTree>
    <p:extLst>
      <p:ext uri="{BB962C8B-B14F-4D97-AF65-F5344CB8AC3E}">
        <p14:creationId xmlns:p14="http://schemas.microsoft.com/office/powerpoint/2010/main" val="163706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A0F53-5283-8DD0-789F-D07D2F5002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BE13679-3FF7-3F80-8E13-1A91C5CBF4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E7F0B6A-F746-B4CB-1372-D7C10C9F2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404D1F-1C45-AFF7-D1CD-2D246FB87FDA}"/>
              </a:ext>
            </a:extLst>
          </p:cNvPr>
          <p:cNvSpPr>
            <a:spLocks noGrp="1"/>
          </p:cNvSpPr>
          <p:nvPr>
            <p:ph type="dt" sz="half" idx="10"/>
          </p:nvPr>
        </p:nvSpPr>
        <p:spPr/>
        <p:txBody>
          <a:bodyPr/>
          <a:lstStyle/>
          <a:p>
            <a:fld id="{75F2BBEE-5461-492E-A38E-63B313E9E660}" type="datetimeFigureOut">
              <a:rPr lang="zh-CN" altLang="en-US" smtClean="0"/>
              <a:t>2023/5/5</a:t>
            </a:fld>
            <a:endParaRPr lang="zh-CN" altLang="en-US"/>
          </a:p>
        </p:txBody>
      </p:sp>
      <p:sp>
        <p:nvSpPr>
          <p:cNvPr id="6" name="页脚占位符 5">
            <a:extLst>
              <a:ext uri="{FF2B5EF4-FFF2-40B4-BE49-F238E27FC236}">
                <a16:creationId xmlns:a16="http://schemas.microsoft.com/office/drawing/2014/main" id="{E02958D2-BC59-9756-4E99-0BFDD6E372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DE91EB-C624-E7D0-40D4-2F2A23A277E6}"/>
              </a:ext>
            </a:extLst>
          </p:cNvPr>
          <p:cNvSpPr>
            <a:spLocks noGrp="1"/>
          </p:cNvSpPr>
          <p:nvPr>
            <p:ph type="sldNum" sz="quarter" idx="12"/>
          </p:nvPr>
        </p:nvSpPr>
        <p:spPr/>
        <p:txBody>
          <a:bodyPr/>
          <a:lstStyle/>
          <a:p>
            <a:fld id="{2B2153A3-9FF0-49E7-9B21-DF6F70D7E619}" type="slidenum">
              <a:rPr lang="zh-CN" altLang="en-US" smtClean="0"/>
              <a:t>‹#›</a:t>
            </a:fld>
            <a:endParaRPr lang="zh-CN" altLang="en-US"/>
          </a:p>
        </p:txBody>
      </p:sp>
    </p:spTree>
    <p:extLst>
      <p:ext uri="{BB962C8B-B14F-4D97-AF65-F5344CB8AC3E}">
        <p14:creationId xmlns:p14="http://schemas.microsoft.com/office/powerpoint/2010/main" val="1581439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D457E4-D7E7-E126-EB6A-683C356811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5E2FB57-AE9E-922D-218C-30B3B711E9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1E7C5DA-0D60-2982-6E2E-A09393772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DBB39AF-D8B2-9CFD-1C9E-B1321138F274}"/>
              </a:ext>
            </a:extLst>
          </p:cNvPr>
          <p:cNvSpPr>
            <a:spLocks noGrp="1"/>
          </p:cNvSpPr>
          <p:nvPr>
            <p:ph type="dt" sz="half" idx="10"/>
          </p:nvPr>
        </p:nvSpPr>
        <p:spPr/>
        <p:txBody>
          <a:bodyPr/>
          <a:lstStyle/>
          <a:p>
            <a:fld id="{75F2BBEE-5461-492E-A38E-63B313E9E660}" type="datetimeFigureOut">
              <a:rPr lang="zh-CN" altLang="en-US" smtClean="0"/>
              <a:t>2023/5/5</a:t>
            </a:fld>
            <a:endParaRPr lang="zh-CN" altLang="en-US"/>
          </a:p>
        </p:txBody>
      </p:sp>
      <p:sp>
        <p:nvSpPr>
          <p:cNvPr id="6" name="页脚占位符 5">
            <a:extLst>
              <a:ext uri="{FF2B5EF4-FFF2-40B4-BE49-F238E27FC236}">
                <a16:creationId xmlns:a16="http://schemas.microsoft.com/office/drawing/2014/main" id="{EFBFB23F-C85A-09F0-AD92-697E73CED6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90DA72-E630-3743-4EB1-64873B2C0009}"/>
              </a:ext>
            </a:extLst>
          </p:cNvPr>
          <p:cNvSpPr>
            <a:spLocks noGrp="1"/>
          </p:cNvSpPr>
          <p:nvPr>
            <p:ph type="sldNum" sz="quarter" idx="12"/>
          </p:nvPr>
        </p:nvSpPr>
        <p:spPr/>
        <p:txBody>
          <a:bodyPr/>
          <a:lstStyle/>
          <a:p>
            <a:fld id="{2B2153A3-9FF0-49E7-9B21-DF6F70D7E619}" type="slidenum">
              <a:rPr lang="zh-CN" altLang="en-US" smtClean="0"/>
              <a:t>‹#›</a:t>
            </a:fld>
            <a:endParaRPr lang="zh-CN" altLang="en-US"/>
          </a:p>
        </p:txBody>
      </p:sp>
    </p:spTree>
    <p:extLst>
      <p:ext uri="{BB962C8B-B14F-4D97-AF65-F5344CB8AC3E}">
        <p14:creationId xmlns:p14="http://schemas.microsoft.com/office/powerpoint/2010/main" val="1370630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D86071D-CDAB-884B-33ED-800169A56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5F1FE1F-2120-1A18-1F3B-3AAFD2B02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64B1FC-D7B6-A7C2-3B77-1E0094A323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2BBEE-5461-492E-A38E-63B313E9E660}"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057A5A49-42A2-EBB2-B4BF-AA4631E2B8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4CD2E2D-6157-9F87-3D1C-10E3AFFEB3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153A3-9FF0-49E7-9B21-DF6F70D7E619}" type="slidenum">
              <a:rPr lang="zh-CN" altLang="en-US" smtClean="0"/>
              <a:t>‹#›</a:t>
            </a:fld>
            <a:endParaRPr lang="zh-CN" altLang="en-US"/>
          </a:p>
        </p:txBody>
      </p:sp>
    </p:spTree>
    <p:extLst>
      <p:ext uri="{BB962C8B-B14F-4D97-AF65-F5344CB8AC3E}">
        <p14:creationId xmlns:p14="http://schemas.microsoft.com/office/powerpoint/2010/main" val="1738534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465A99-5944-FB4B-9FD6-F7A7327E4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585206F-3F46-844F-8747-4CBEA4D8E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3DF33DE-07FA-9241-B6DA-259B202D7E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B21EA-8C1E-E740-99CD-ABBE3E68514A}" type="datetimeFigureOut">
              <a:rPr kumimoji="1" lang="zh-CN" altLang="en-US" smtClean="0"/>
              <a:t>2023/5/5</a:t>
            </a:fld>
            <a:endParaRPr kumimoji="1" lang="zh-CN" altLang="en-US"/>
          </a:p>
        </p:txBody>
      </p:sp>
      <p:sp>
        <p:nvSpPr>
          <p:cNvPr id="5" name="页脚占位符 4">
            <a:extLst>
              <a:ext uri="{FF2B5EF4-FFF2-40B4-BE49-F238E27FC236}">
                <a16:creationId xmlns:a16="http://schemas.microsoft.com/office/drawing/2014/main" id="{01854A2B-676C-224A-B6C0-6F4637F7D5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08ADA4C-AB83-3645-9228-E66CC562F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BBC30-AE5E-864A-A704-49A4D18F8413}" type="slidenum">
              <a:rPr kumimoji="1" lang="zh-CN" altLang="en-US" smtClean="0"/>
              <a:t>‹#›</a:t>
            </a:fld>
            <a:endParaRPr kumimoji="1" lang="zh-CN" altLang="en-US"/>
          </a:p>
        </p:txBody>
      </p:sp>
    </p:spTree>
    <p:extLst>
      <p:ext uri="{BB962C8B-B14F-4D97-AF65-F5344CB8AC3E}">
        <p14:creationId xmlns:p14="http://schemas.microsoft.com/office/powerpoint/2010/main" val="468831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4.xml"/><Relationship Id="rId5" Type="http://schemas.openxmlformats.org/officeDocument/2006/relationships/image" Target="../media/image13.sv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7.svg"/><Relationship Id="rId7" Type="http://schemas.openxmlformats.org/officeDocument/2006/relationships/image" Target="../media/image21.sv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4.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hyperlink" Target="https://gitee.com/yinjc8214/yinjc_industry_reaction_time_series" TargetMode="Externa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14DABCD-7248-A34D-A1F0-4D751BBB9182}"/>
              </a:ext>
            </a:extLst>
          </p:cNvPr>
          <p:cNvSpPr txBox="1"/>
          <p:nvPr/>
        </p:nvSpPr>
        <p:spPr>
          <a:xfrm>
            <a:off x="647802" y="4544338"/>
            <a:ext cx="2153154"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0" i="0" u="none" strike="noStrike" kern="1200" cap="none" spc="0" normalizeH="0" baseline="0" noProof="0" dirty="0">
              <a:ln>
                <a:noFill/>
              </a:ln>
              <a:solidFill>
                <a:prstClr val="white"/>
              </a:solidFill>
              <a:effectLst/>
              <a:uLnTx/>
              <a:uFillTx/>
              <a:latin typeface="Alibaba PuHuiTi M" pitchFamily="18" charset="-122"/>
              <a:ea typeface="Alibaba PuHuiTi M" pitchFamily="18" charset="-122"/>
              <a:cs typeface="Alibaba PuHuiTi M"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white"/>
                </a:solidFill>
                <a:effectLst/>
                <a:uLnTx/>
                <a:uFillTx/>
                <a:latin typeface="Alibaba PuHuiTi M" pitchFamily="18" charset="-122"/>
                <a:ea typeface="Alibaba PuHuiTi M" pitchFamily="18" charset="-122"/>
                <a:cs typeface="Alibaba PuHuiTi M" pitchFamily="18" charset="-122"/>
              </a:rPr>
              <a:t>团队名称：</a:t>
            </a:r>
            <a:r>
              <a:rPr kumimoji="1" lang="en-US" altLang="zh-CN" sz="1800" b="0" i="0" u="none" strike="noStrike" kern="1200" cap="none" spc="0" normalizeH="0" baseline="0" noProof="0" dirty="0" err="1">
                <a:ln>
                  <a:noFill/>
                </a:ln>
                <a:solidFill>
                  <a:prstClr val="white"/>
                </a:solidFill>
                <a:effectLst/>
                <a:uLnTx/>
                <a:uFillTx/>
                <a:latin typeface="Alibaba PuHuiTi M" pitchFamily="18" charset="-122"/>
                <a:ea typeface="Alibaba PuHuiTi M" pitchFamily="18" charset="-122"/>
                <a:cs typeface="Alibaba PuHuiTi M" pitchFamily="18" charset="-122"/>
              </a:rPr>
              <a:t>yinjc</a:t>
            </a:r>
            <a:endParaRPr kumimoji="1" lang="en-US" altLang="zh-CN" sz="1800" b="0" i="0" u="none" strike="noStrike" kern="1200" cap="none" spc="0" normalizeH="0" baseline="0" noProof="0" dirty="0">
              <a:ln>
                <a:noFill/>
              </a:ln>
              <a:solidFill>
                <a:prstClr val="white"/>
              </a:solidFill>
              <a:effectLst/>
              <a:uLnTx/>
              <a:uFillTx/>
              <a:latin typeface="Alibaba PuHuiTi M" pitchFamily="18" charset="-122"/>
              <a:ea typeface="Alibaba PuHuiTi M" pitchFamily="18" charset="-122"/>
              <a:cs typeface="Alibaba PuHuiTi M"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white"/>
                </a:solidFill>
                <a:effectLst/>
                <a:uLnTx/>
                <a:uFillTx/>
                <a:latin typeface="Alibaba PuHuiTi M" pitchFamily="18" charset="-122"/>
                <a:ea typeface="Alibaba PuHuiTi M" pitchFamily="18" charset="-122"/>
                <a:cs typeface="Alibaba PuHuiTi M" pitchFamily="18" charset="-122"/>
              </a:rPr>
              <a:t>团队成员：殷嘉诚</a:t>
            </a:r>
            <a:endParaRPr kumimoji="1" lang="en-US" altLang="zh-CN" sz="1800" b="0" i="0" u="none" strike="noStrike" kern="1200" cap="none" spc="0" normalizeH="0" baseline="0" noProof="0" dirty="0">
              <a:ln>
                <a:noFill/>
              </a:ln>
              <a:solidFill>
                <a:prstClr val="white"/>
              </a:solidFill>
              <a:effectLst/>
              <a:uLnTx/>
              <a:uFillTx/>
              <a:latin typeface="Alibaba PuHuiTi M" pitchFamily="18" charset="-122"/>
              <a:ea typeface="Alibaba PuHuiTi M" pitchFamily="18" charset="-122"/>
              <a:cs typeface="Alibaba PuHuiTi M"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0" i="0" u="none" strike="noStrike" kern="1200" cap="none" spc="0" normalizeH="0" baseline="0" noProof="0" dirty="0">
              <a:ln>
                <a:noFill/>
              </a:ln>
              <a:solidFill>
                <a:prstClr val="white"/>
              </a:solidFill>
              <a:effectLst/>
              <a:uLnTx/>
              <a:uFillTx/>
              <a:latin typeface="Alibaba PuHuiTi M" pitchFamily="18" charset="-122"/>
              <a:ea typeface="Alibaba PuHuiTi M" pitchFamily="18" charset="-122"/>
              <a:cs typeface="Alibaba PuHuiTi M"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0" i="0" u="none" strike="noStrike" kern="1200" cap="none" spc="0" normalizeH="0" baseline="0" noProof="0" dirty="0">
              <a:ln>
                <a:noFill/>
              </a:ln>
              <a:solidFill>
                <a:prstClr val="white"/>
              </a:solidFill>
              <a:effectLst/>
              <a:uLnTx/>
              <a:uFillTx/>
              <a:latin typeface="Alibaba PuHuiTi M" pitchFamily="18" charset="-122"/>
              <a:ea typeface="Alibaba PuHuiTi M" pitchFamily="18" charset="-122"/>
              <a:cs typeface="Alibaba PuHuiTi M"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white"/>
                </a:solidFill>
                <a:effectLst/>
                <a:uLnTx/>
                <a:uFillTx/>
                <a:latin typeface="Alibaba PuHuiTi M" pitchFamily="18" charset="-122"/>
                <a:ea typeface="Alibaba PuHuiTi M" pitchFamily="18" charset="-122"/>
                <a:cs typeface="Alibaba PuHuiTi M" pitchFamily="18" charset="-122"/>
              </a:rPr>
              <a:t>日期：</a:t>
            </a:r>
            <a:r>
              <a:rPr kumimoji="1" lang="en-US" altLang="zh-CN">
                <a:solidFill>
                  <a:prstClr val="white"/>
                </a:solidFill>
                <a:latin typeface="Alibaba PuHuiTi M" pitchFamily="18" charset="-122"/>
                <a:ea typeface="Alibaba PuHuiTi M" pitchFamily="18" charset="-122"/>
                <a:cs typeface="Alibaba PuHuiTi M" pitchFamily="18" charset="-122"/>
              </a:rPr>
              <a:t>2023-05-18</a:t>
            </a:r>
            <a:endParaRPr kumimoji="1" lang="zh-CN" altLang="en-US" sz="1800" b="0" i="0" u="none" strike="noStrike" kern="1200" cap="none" spc="0" normalizeH="0" baseline="0" noProof="0" dirty="0">
              <a:ln>
                <a:noFill/>
              </a:ln>
              <a:solidFill>
                <a:prstClr val="white"/>
              </a:solidFill>
              <a:effectLst/>
              <a:uLnTx/>
              <a:uFillTx/>
              <a:latin typeface="Alibaba PuHuiTi M" pitchFamily="18" charset="-122"/>
              <a:ea typeface="Alibaba PuHuiTi M" pitchFamily="18" charset="-122"/>
              <a:cs typeface="Alibaba PuHuiTi M" pitchFamily="18" charset="-122"/>
            </a:endParaRPr>
          </a:p>
        </p:txBody>
      </p:sp>
    </p:spTree>
    <p:extLst>
      <p:ext uri="{BB962C8B-B14F-4D97-AF65-F5344CB8AC3E}">
        <p14:creationId xmlns:p14="http://schemas.microsoft.com/office/powerpoint/2010/main" val="2445479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2" name="文本框 12">
                <a:extLst>
                  <a:ext uri="{FF2B5EF4-FFF2-40B4-BE49-F238E27FC236}">
                    <a16:creationId xmlns:a16="http://schemas.microsoft.com/office/drawing/2014/main" id="{0ECED4F7-C245-BD2E-0FAA-7E815B81ADAF}"/>
                  </a:ext>
                </a:extLst>
              </p:cNvPr>
              <p:cNvSpPr txBox="1"/>
              <p:nvPr/>
            </p:nvSpPr>
            <p:spPr>
              <a:xfrm>
                <a:off x="1227461" y="1693634"/>
                <a:ext cx="9343469" cy="34327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zh-CN" altLang="en-US" dirty="0">
                    <a:ea typeface="Lantinghei SC Demibold" panose="02000000000000000000" pitchFamily="2" charset="-122"/>
                  </a:rPr>
                  <a:t>基于它们定义向量</a:t>
                </a:r>
              </a:p>
              <a:p>
                <a:pPr marL="0" indent="0">
                  <a:buNone/>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𝑼</m:t>
                          </m:r>
                        </m:e>
                        <m:sub>
                          <m:r>
                            <a:rPr lang="en-US" altLang="zh-CN" dirty="0">
                              <a:latin typeface="Cambria Math" panose="02040503050406030204" pitchFamily="18" charset="0"/>
                            </a:rPr>
                            <m:t>𝟏</m:t>
                          </m:r>
                        </m:sub>
                      </m:sSub>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dirty="0">
                                  <a:latin typeface="Cambria Math" panose="02040503050406030204" pitchFamily="18" charset="0"/>
                                </a:rPr>
                                <m:t>𝑑𝑣</m:t>
                              </m:r>
                              <m:r>
                                <a:rPr lang="en-US" altLang="zh-CN" dirty="0">
                                  <a:latin typeface="Cambria Math" panose="02040503050406030204" pitchFamily="18" charset="0"/>
                                </a:rPr>
                                <m:t>1</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r>
                                    <a:rPr lang="en-US" altLang="zh-CN" dirty="0">
                                      <a:latin typeface="Cambria Math" panose="02040503050406030204" pitchFamily="18" charset="0"/>
                                    </a:rPr>
                                    <m:t>−1</m:t>
                                  </m:r>
                                </m:e>
                              </m:d>
                              <m:r>
                                <a:rPr lang="en-US" altLang="zh-CN" dirty="0">
                                  <a:latin typeface="Cambria Math" panose="02040503050406030204" pitchFamily="18" charset="0"/>
                                </a:rPr>
                                <m:t>,</m:t>
                              </m:r>
                              <m:r>
                                <a:rPr lang="en-US" altLang="zh-CN" dirty="0">
                                  <a:latin typeface="Cambria Math" panose="02040503050406030204" pitchFamily="18" charset="0"/>
                                </a:rPr>
                                <m:t>𝑑𝑣</m:t>
                              </m:r>
                              <m:r>
                                <a:rPr lang="en-US" altLang="zh-CN" dirty="0">
                                  <a:latin typeface="Cambria Math" panose="02040503050406030204" pitchFamily="18" charset="0"/>
                                </a:rPr>
                                <m:t>1</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r>
                                    <a:rPr lang="en-US" altLang="zh-CN" dirty="0">
                                      <a:latin typeface="Cambria Math" panose="02040503050406030204" pitchFamily="18" charset="0"/>
                                    </a:rPr>
                                    <m:t>−2</m:t>
                                  </m:r>
                                </m:e>
                              </m:d>
                              <m:r>
                                <a:rPr lang="en-US" altLang="zh-CN" dirty="0">
                                  <a:latin typeface="Cambria Math" panose="02040503050406030204" pitchFamily="18" charset="0"/>
                                </a:rPr>
                                <m:t>,⋯,</m:t>
                              </m:r>
                              <m:r>
                                <a:rPr lang="en-US" altLang="zh-CN" dirty="0">
                                  <a:latin typeface="Cambria Math" panose="02040503050406030204" pitchFamily="18" charset="0"/>
                                </a:rPr>
                                <m:t>𝑑𝑣</m:t>
                              </m:r>
                              <m:r>
                                <a:rPr lang="en-US" altLang="zh-CN" dirty="0">
                                  <a:latin typeface="Cambria Math" panose="02040503050406030204" pitchFamily="18" charset="0"/>
                                </a:rPr>
                                <m:t>1</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𝑛</m:t>
                                      </m:r>
                                    </m:e>
                                    <m:sub>
                                      <m:r>
                                        <a:rPr lang="en-US" altLang="zh-CN" dirty="0">
                                          <a:latin typeface="Cambria Math" panose="02040503050406030204" pitchFamily="18" charset="0"/>
                                        </a:rPr>
                                        <m:t>𝑖𝑛𝑝𝑢𝑡</m:t>
                                      </m:r>
                                    </m:sub>
                                  </m:sSub>
                                </m:e>
                              </m:d>
                            </m:e>
                          </m:d>
                        </m:e>
                        <m:sup>
                          <m:r>
                            <a:rPr lang="en-US" altLang="zh-CN" dirty="0">
                              <a:latin typeface="Cambria Math" panose="02040503050406030204" pitchFamily="18" charset="0"/>
                            </a:rPr>
                            <m:t>𝑇</m:t>
                          </m:r>
                        </m:sup>
                      </m:sSup>
                    </m:oMath>
                  </m:oMathPara>
                </a14:m>
                <a:endParaRPr lang="en-US" altLang="zh-CN" dirty="0">
                  <a:ea typeface="Lantinghei SC Demibold" panose="02000000000000000000" pitchFamily="2" charset="-122"/>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𝑼</m:t>
                          </m:r>
                        </m:e>
                        <m:sub>
                          <m:r>
                            <a:rPr lang="en-US" altLang="zh-CN" dirty="0">
                              <a:latin typeface="Cambria Math" panose="02040503050406030204" pitchFamily="18" charset="0"/>
                            </a:rPr>
                            <m:t>𝟐</m:t>
                          </m:r>
                        </m:sub>
                      </m:sSub>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dirty="0">
                                  <a:latin typeface="Cambria Math" panose="02040503050406030204" pitchFamily="18" charset="0"/>
                                </a:rPr>
                                <m:t>𝑑𝑣</m:t>
                              </m:r>
                              <m:r>
                                <a:rPr lang="en-US" altLang="zh-CN" dirty="0">
                                  <a:latin typeface="Cambria Math" panose="02040503050406030204" pitchFamily="18" charset="0"/>
                                </a:rPr>
                                <m:t>2</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r>
                                    <a:rPr lang="en-US" altLang="zh-CN" dirty="0">
                                      <a:latin typeface="Cambria Math" panose="02040503050406030204" pitchFamily="18" charset="0"/>
                                    </a:rPr>
                                    <m:t>−1</m:t>
                                  </m:r>
                                </m:e>
                              </m:d>
                              <m:r>
                                <a:rPr lang="en-US" altLang="zh-CN" dirty="0">
                                  <a:latin typeface="Cambria Math" panose="02040503050406030204" pitchFamily="18" charset="0"/>
                                </a:rPr>
                                <m:t>,</m:t>
                              </m:r>
                              <m:r>
                                <a:rPr lang="en-US" altLang="zh-CN" dirty="0">
                                  <a:latin typeface="Cambria Math" panose="02040503050406030204" pitchFamily="18" charset="0"/>
                                </a:rPr>
                                <m:t>𝑑𝑣</m:t>
                              </m:r>
                              <m:r>
                                <a:rPr lang="en-US" altLang="zh-CN" dirty="0">
                                  <a:latin typeface="Cambria Math" panose="02040503050406030204" pitchFamily="18" charset="0"/>
                                </a:rPr>
                                <m:t>2</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r>
                                    <a:rPr lang="en-US" altLang="zh-CN" dirty="0">
                                      <a:latin typeface="Cambria Math" panose="02040503050406030204" pitchFamily="18" charset="0"/>
                                    </a:rPr>
                                    <m:t>−2</m:t>
                                  </m:r>
                                </m:e>
                              </m:d>
                              <m:r>
                                <a:rPr lang="en-US" altLang="zh-CN" dirty="0">
                                  <a:latin typeface="Cambria Math" panose="02040503050406030204" pitchFamily="18" charset="0"/>
                                </a:rPr>
                                <m:t>,⋯,</m:t>
                              </m:r>
                              <m:r>
                                <a:rPr lang="en-US" altLang="zh-CN" dirty="0">
                                  <a:latin typeface="Cambria Math" panose="02040503050406030204" pitchFamily="18" charset="0"/>
                                </a:rPr>
                                <m:t>𝑑𝑣</m:t>
                              </m:r>
                              <m:r>
                                <a:rPr lang="en-US" altLang="zh-CN" dirty="0">
                                  <a:latin typeface="Cambria Math" panose="02040503050406030204" pitchFamily="18" charset="0"/>
                                </a:rPr>
                                <m:t>2</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𝑛</m:t>
                                      </m:r>
                                    </m:e>
                                    <m:sub>
                                      <m:r>
                                        <a:rPr lang="en-US" altLang="zh-CN" dirty="0">
                                          <a:latin typeface="Cambria Math" panose="02040503050406030204" pitchFamily="18" charset="0"/>
                                        </a:rPr>
                                        <m:t>𝑖𝑛𝑝𝑢𝑡</m:t>
                                      </m:r>
                                    </m:sub>
                                  </m:sSub>
                                </m:e>
                              </m:d>
                            </m:e>
                          </m:d>
                        </m:e>
                        <m:sup>
                          <m:r>
                            <a:rPr lang="en-US" altLang="zh-CN" dirty="0">
                              <a:latin typeface="Cambria Math" panose="02040503050406030204" pitchFamily="18" charset="0"/>
                            </a:rPr>
                            <m:t>𝑇</m:t>
                          </m:r>
                        </m:sup>
                      </m:sSup>
                    </m:oMath>
                  </m:oMathPara>
                </a14:m>
                <a:endParaRPr lang="en-US" altLang="zh-CN" dirty="0">
                  <a:ea typeface="Lantinghei SC Demibold" panose="02000000000000000000" pitchFamily="2" charset="-122"/>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𝑼</m:t>
                          </m:r>
                        </m:e>
                        <m:sub>
                          <m:r>
                            <a:rPr lang="en-US" altLang="zh-CN" dirty="0">
                              <a:latin typeface="Cambria Math" panose="02040503050406030204" pitchFamily="18" charset="0"/>
                            </a:rPr>
                            <m:t>𝟑</m:t>
                          </m:r>
                        </m:sub>
                      </m:sSub>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dirty="0">
                                  <a:latin typeface="Cambria Math" panose="02040503050406030204" pitchFamily="18" charset="0"/>
                                </a:rPr>
                                <m:t>𝑚𝑣</m:t>
                              </m:r>
                              <m:r>
                                <a:rPr lang="en-US" altLang="zh-CN" dirty="0">
                                  <a:latin typeface="Cambria Math" panose="02040503050406030204" pitchFamily="18" charset="0"/>
                                </a:rPr>
                                <m:t>1</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r>
                                    <a:rPr lang="en-US" altLang="zh-CN" dirty="0">
                                      <a:latin typeface="Cambria Math" panose="02040503050406030204" pitchFamily="18" charset="0"/>
                                    </a:rPr>
                                    <m:t>−1</m:t>
                                  </m:r>
                                </m:e>
                              </m:d>
                              <m:r>
                                <a:rPr lang="en-US" altLang="zh-CN" dirty="0">
                                  <a:latin typeface="Cambria Math" panose="02040503050406030204" pitchFamily="18" charset="0"/>
                                </a:rPr>
                                <m:t>,</m:t>
                              </m:r>
                              <m:r>
                                <a:rPr lang="en-US" altLang="zh-CN" dirty="0">
                                  <a:latin typeface="Cambria Math" panose="02040503050406030204" pitchFamily="18" charset="0"/>
                                </a:rPr>
                                <m:t>𝑚𝑣</m:t>
                              </m:r>
                              <m:r>
                                <a:rPr lang="en-US" altLang="zh-CN" dirty="0">
                                  <a:latin typeface="Cambria Math" panose="02040503050406030204" pitchFamily="18" charset="0"/>
                                </a:rPr>
                                <m:t>1</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r>
                                    <a:rPr lang="en-US" altLang="zh-CN" dirty="0">
                                      <a:latin typeface="Cambria Math" panose="02040503050406030204" pitchFamily="18" charset="0"/>
                                    </a:rPr>
                                    <m:t>−2</m:t>
                                  </m:r>
                                </m:e>
                              </m:d>
                              <m:r>
                                <a:rPr lang="en-US" altLang="zh-CN" dirty="0">
                                  <a:latin typeface="Cambria Math" panose="02040503050406030204" pitchFamily="18" charset="0"/>
                                </a:rPr>
                                <m:t>,⋯,</m:t>
                              </m:r>
                              <m:r>
                                <a:rPr lang="en-US" altLang="zh-CN" dirty="0">
                                  <a:latin typeface="Cambria Math" panose="02040503050406030204" pitchFamily="18" charset="0"/>
                                </a:rPr>
                                <m:t>𝑚𝑣</m:t>
                              </m:r>
                              <m:r>
                                <a:rPr lang="en-US" altLang="zh-CN" dirty="0">
                                  <a:latin typeface="Cambria Math" panose="02040503050406030204" pitchFamily="18" charset="0"/>
                                </a:rPr>
                                <m:t>1</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𝑛</m:t>
                                      </m:r>
                                    </m:e>
                                    <m:sub>
                                      <m:r>
                                        <a:rPr lang="en-US" altLang="zh-CN" dirty="0">
                                          <a:latin typeface="Cambria Math" panose="02040503050406030204" pitchFamily="18" charset="0"/>
                                        </a:rPr>
                                        <m:t>𝑖𝑛𝑝𝑢𝑡</m:t>
                                      </m:r>
                                    </m:sub>
                                  </m:sSub>
                                </m:e>
                              </m:d>
                            </m:e>
                          </m:d>
                        </m:e>
                        <m:sup>
                          <m:r>
                            <a:rPr lang="en-US" altLang="zh-CN" dirty="0">
                              <a:latin typeface="Cambria Math" panose="02040503050406030204" pitchFamily="18" charset="0"/>
                            </a:rPr>
                            <m:t>𝑇</m:t>
                          </m:r>
                        </m:sup>
                      </m:sSup>
                    </m:oMath>
                  </m:oMathPara>
                </a14:m>
                <a:endParaRPr lang="en-US" altLang="zh-CN" dirty="0">
                  <a:ea typeface="Lantinghei SC Demibold" panose="02000000000000000000" pitchFamily="2" charset="-122"/>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𝑼</m:t>
                          </m:r>
                        </m:e>
                        <m:sub>
                          <m:r>
                            <a:rPr lang="en-US" altLang="zh-CN" dirty="0">
                              <a:latin typeface="Cambria Math" panose="02040503050406030204" pitchFamily="18" charset="0"/>
                            </a:rPr>
                            <m:t>𝟒</m:t>
                          </m:r>
                        </m:sub>
                      </m:sSub>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dirty="0">
                                  <a:latin typeface="Cambria Math" panose="02040503050406030204" pitchFamily="18" charset="0"/>
                                </a:rPr>
                                <m:t>𝑐𝑣</m:t>
                              </m:r>
                              <m:r>
                                <a:rPr lang="en-US" altLang="zh-CN" dirty="0">
                                  <a:latin typeface="Cambria Math" panose="02040503050406030204" pitchFamily="18" charset="0"/>
                                </a:rPr>
                                <m:t>1</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r>
                                    <a:rPr lang="en-US" altLang="zh-CN" dirty="0">
                                      <a:latin typeface="Cambria Math" panose="02040503050406030204" pitchFamily="18" charset="0"/>
                                    </a:rPr>
                                    <m:t>−1</m:t>
                                  </m:r>
                                </m:e>
                              </m:d>
                              <m:r>
                                <a:rPr lang="en-US" altLang="zh-CN" dirty="0">
                                  <a:latin typeface="Cambria Math" panose="02040503050406030204" pitchFamily="18" charset="0"/>
                                </a:rPr>
                                <m:t>,</m:t>
                              </m:r>
                              <m:r>
                                <a:rPr lang="en-US" altLang="zh-CN" dirty="0">
                                  <a:latin typeface="Cambria Math" panose="02040503050406030204" pitchFamily="18" charset="0"/>
                                </a:rPr>
                                <m:t>𝑐𝑣</m:t>
                              </m:r>
                              <m:r>
                                <a:rPr lang="en-US" altLang="zh-CN" dirty="0">
                                  <a:latin typeface="Cambria Math" panose="02040503050406030204" pitchFamily="18" charset="0"/>
                                </a:rPr>
                                <m:t>1</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r>
                                    <a:rPr lang="en-US" altLang="zh-CN" dirty="0">
                                      <a:latin typeface="Cambria Math" panose="02040503050406030204" pitchFamily="18" charset="0"/>
                                    </a:rPr>
                                    <m:t>−2</m:t>
                                  </m:r>
                                </m:e>
                              </m:d>
                              <m:r>
                                <a:rPr lang="en-US" altLang="zh-CN" dirty="0">
                                  <a:latin typeface="Cambria Math" panose="02040503050406030204" pitchFamily="18" charset="0"/>
                                </a:rPr>
                                <m:t>,⋯,</m:t>
                              </m:r>
                              <m:r>
                                <a:rPr lang="en-US" altLang="zh-CN" dirty="0">
                                  <a:latin typeface="Cambria Math" panose="02040503050406030204" pitchFamily="18" charset="0"/>
                                </a:rPr>
                                <m:t>𝑐𝑣</m:t>
                              </m:r>
                              <m:r>
                                <a:rPr lang="en-US" altLang="zh-CN" dirty="0">
                                  <a:latin typeface="Cambria Math" panose="02040503050406030204" pitchFamily="18" charset="0"/>
                                </a:rPr>
                                <m:t>1</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𝑛</m:t>
                                      </m:r>
                                    </m:e>
                                    <m:sub>
                                      <m:r>
                                        <a:rPr lang="en-US" altLang="zh-CN" dirty="0">
                                          <a:latin typeface="Cambria Math" panose="02040503050406030204" pitchFamily="18" charset="0"/>
                                        </a:rPr>
                                        <m:t>𝑖𝑛𝑝𝑢𝑡</m:t>
                                      </m:r>
                                    </m:sub>
                                  </m:sSub>
                                </m:e>
                              </m:d>
                            </m:e>
                          </m:d>
                        </m:e>
                        <m:sup>
                          <m:r>
                            <a:rPr lang="en-US" altLang="zh-CN" dirty="0">
                              <a:latin typeface="Cambria Math" panose="02040503050406030204" pitchFamily="18" charset="0"/>
                            </a:rPr>
                            <m:t>𝑇</m:t>
                          </m:r>
                        </m:sup>
                      </m:sSup>
                    </m:oMath>
                  </m:oMathPara>
                </a14:m>
                <a:endParaRPr lang="en-US" altLang="zh-CN" dirty="0">
                  <a:ea typeface="Lantinghei SC Demibold" panose="02000000000000000000" pitchFamily="2" charset="-122"/>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𝑼</m:t>
                          </m:r>
                        </m:e>
                        <m:sub>
                          <m:r>
                            <a:rPr lang="en-US" altLang="zh-CN" dirty="0">
                              <a:latin typeface="Cambria Math" panose="02040503050406030204" pitchFamily="18" charset="0"/>
                            </a:rPr>
                            <m:t>𝟓</m:t>
                          </m:r>
                        </m:sub>
                      </m:sSub>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dirty="0">
                                  <a:latin typeface="Cambria Math" panose="02040503050406030204" pitchFamily="18" charset="0"/>
                                </a:rPr>
                                <m:t>𝑐𝑣</m:t>
                              </m:r>
                              <m:r>
                                <a:rPr lang="en-US" altLang="zh-CN" dirty="0">
                                  <a:latin typeface="Cambria Math" panose="02040503050406030204" pitchFamily="18" charset="0"/>
                                </a:rPr>
                                <m:t>2</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r>
                                    <a:rPr lang="en-US" altLang="zh-CN" dirty="0">
                                      <a:latin typeface="Cambria Math" panose="02040503050406030204" pitchFamily="18" charset="0"/>
                                    </a:rPr>
                                    <m:t>−1</m:t>
                                  </m:r>
                                </m:e>
                              </m:d>
                              <m:r>
                                <a:rPr lang="en-US" altLang="zh-CN" dirty="0">
                                  <a:latin typeface="Cambria Math" panose="02040503050406030204" pitchFamily="18" charset="0"/>
                                </a:rPr>
                                <m:t>,</m:t>
                              </m:r>
                              <m:r>
                                <a:rPr lang="en-US" altLang="zh-CN" dirty="0">
                                  <a:latin typeface="Cambria Math" panose="02040503050406030204" pitchFamily="18" charset="0"/>
                                </a:rPr>
                                <m:t>𝑐𝑣</m:t>
                              </m:r>
                              <m:r>
                                <a:rPr lang="en-US" altLang="zh-CN" dirty="0">
                                  <a:latin typeface="Cambria Math" panose="02040503050406030204" pitchFamily="18" charset="0"/>
                                </a:rPr>
                                <m:t>2</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r>
                                    <a:rPr lang="en-US" altLang="zh-CN" dirty="0">
                                      <a:latin typeface="Cambria Math" panose="02040503050406030204" pitchFamily="18" charset="0"/>
                                    </a:rPr>
                                    <m:t>−2</m:t>
                                  </m:r>
                                </m:e>
                              </m:d>
                              <m:r>
                                <a:rPr lang="en-US" altLang="zh-CN" dirty="0">
                                  <a:latin typeface="Cambria Math" panose="02040503050406030204" pitchFamily="18" charset="0"/>
                                </a:rPr>
                                <m:t>,⋯,</m:t>
                              </m:r>
                              <m:r>
                                <a:rPr lang="en-US" altLang="zh-CN" dirty="0">
                                  <a:latin typeface="Cambria Math" panose="02040503050406030204" pitchFamily="18" charset="0"/>
                                </a:rPr>
                                <m:t>𝑐𝑣</m:t>
                              </m:r>
                              <m:r>
                                <a:rPr lang="en-US" altLang="zh-CN" dirty="0">
                                  <a:latin typeface="Cambria Math" panose="02040503050406030204" pitchFamily="18" charset="0"/>
                                </a:rPr>
                                <m:t>2</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𝑛</m:t>
                                      </m:r>
                                    </m:e>
                                    <m:sub>
                                      <m:r>
                                        <a:rPr lang="en-US" altLang="zh-CN" dirty="0">
                                          <a:latin typeface="Cambria Math" panose="02040503050406030204" pitchFamily="18" charset="0"/>
                                        </a:rPr>
                                        <m:t>𝑖𝑛𝑝𝑢𝑡</m:t>
                                      </m:r>
                                    </m:sub>
                                  </m:sSub>
                                </m:e>
                              </m:d>
                            </m:e>
                          </m:d>
                        </m:e>
                        <m:sup>
                          <m:r>
                            <a:rPr lang="en-US" altLang="zh-CN" dirty="0">
                              <a:latin typeface="Cambria Math" panose="02040503050406030204" pitchFamily="18" charset="0"/>
                            </a:rPr>
                            <m:t>𝑇</m:t>
                          </m:r>
                        </m:sup>
                      </m:sSup>
                    </m:oMath>
                  </m:oMathPara>
                </a14:m>
                <a:endParaRPr lang="en-US" altLang="zh-CN" dirty="0">
                  <a:ea typeface="Lantinghei SC Demibold" panose="02000000000000000000" pitchFamily="2" charset="-122"/>
                </a:endParaRPr>
              </a:p>
              <a:p>
                <a:pPr marL="0" indent="0">
                  <a:buNone/>
                </a:pPr>
                <a14:m>
                  <m:oMathPara xmlns:m="http://schemas.openxmlformats.org/officeDocument/2006/math">
                    <m:oMathParaPr>
                      <m:jc m:val="centerGroup"/>
                    </m:oMathParaPr>
                    <m:oMath xmlns:m="http://schemas.openxmlformats.org/officeDocument/2006/math">
                      <m:r>
                        <a:rPr lang="en-US" altLang="zh-CN" dirty="0">
                          <a:latin typeface="Cambria Math" panose="02040503050406030204" pitchFamily="18" charset="0"/>
                        </a:rPr>
                        <m:t>𝑼</m:t>
                      </m:r>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𝑼</m:t>
                                  </m:r>
                                </m:e>
                                <m:sub>
                                  <m:r>
                                    <a:rPr lang="en-US" altLang="zh-CN" dirty="0">
                                      <a:latin typeface="Cambria Math" panose="02040503050406030204" pitchFamily="18" charset="0"/>
                                    </a:rPr>
                                    <m:t>𝟏</m:t>
                                  </m:r>
                                </m:sub>
                                <m:sup>
                                  <m:r>
                                    <a:rPr lang="en-US" altLang="zh-CN" dirty="0">
                                      <a:latin typeface="Cambria Math" panose="02040503050406030204" pitchFamily="18" charset="0"/>
                                    </a:rPr>
                                    <m:t>𝑇</m:t>
                                  </m:r>
                                </m:sup>
                              </m:sSubSup>
                              <m:r>
                                <a:rPr lang="en-US" altLang="zh-CN" dirty="0">
                                  <a:latin typeface="Cambria Math" panose="02040503050406030204" pitchFamily="18" charset="0"/>
                                </a:rPr>
                                <m:t> </m:t>
                              </m:r>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𝑼</m:t>
                                  </m:r>
                                </m:e>
                                <m:sub>
                                  <m:r>
                                    <a:rPr lang="en-US" altLang="zh-CN" dirty="0">
                                      <a:latin typeface="Cambria Math" panose="02040503050406030204" pitchFamily="18" charset="0"/>
                                    </a:rPr>
                                    <m:t>𝟐</m:t>
                                  </m:r>
                                </m:sub>
                                <m:sup>
                                  <m:r>
                                    <a:rPr lang="en-US" altLang="zh-CN" dirty="0">
                                      <a:latin typeface="Cambria Math" panose="02040503050406030204" pitchFamily="18" charset="0"/>
                                    </a:rPr>
                                    <m:t>𝑇</m:t>
                                  </m:r>
                                </m:sup>
                              </m:sSubSup>
                              <m:r>
                                <a:rPr lang="en-US" altLang="zh-CN" dirty="0">
                                  <a:latin typeface="Cambria Math" panose="02040503050406030204" pitchFamily="18" charset="0"/>
                                </a:rPr>
                                <m:t> ⋯ </m:t>
                              </m:r>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𝑼</m:t>
                                  </m:r>
                                </m:e>
                                <m:sub>
                                  <m:r>
                                    <a:rPr lang="en-US" altLang="zh-CN" dirty="0">
                                      <a:latin typeface="Cambria Math" panose="02040503050406030204" pitchFamily="18" charset="0"/>
                                    </a:rPr>
                                    <m:t>𝟓</m:t>
                                  </m:r>
                                </m:sub>
                                <m:sup>
                                  <m:r>
                                    <a:rPr lang="en-US" altLang="zh-CN" dirty="0">
                                      <a:latin typeface="Cambria Math" panose="02040503050406030204" pitchFamily="18" charset="0"/>
                                    </a:rPr>
                                    <m:t>𝑇</m:t>
                                  </m:r>
                                </m:sup>
                              </m:sSubSup>
                            </m:e>
                          </m:d>
                        </m:e>
                        <m:sup>
                          <m:r>
                            <a:rPr lang="en-US" altLang="zh-CN" dirty="0">
                              <a:latin typeface="Cambria Math" panose="02040503050406030204" pitchFamily="18" charset="0"/>
                            </a:rPr>
                            <m:t>𝑇</m:t>
                          </m:r>
                        </m:sup>
                      </m:sSup>
                    </m:oMath>
                  </m:oMathPara>
                </a14:m>
                <a:endParaRPr lang="en-US" altLang="zh-CN" dirty="0">
                  <a:ea typeface="Lantinghei SC Demibold" panose="02000000000000000000" pitchFamily="2" charset="-122"/>
                </a:endParaRPr>
              </a:p>
              <a:p>
                <a:pPr marL="0" indent="0">
                  <a:buNone/>
                </a:pPr>
                <a14:m>
                  <m:oMathPara xmlns:m="http://schemas.openxmlformats.org/officeDocument/2006/math">
                    <m:oMathParaPr>
                      <m:jc m:val="centerGroup"/>
                    </m:oMathParaPr>
                    <m:oMath xmlns:m="http://schemas.openxmlformats.org/officeDocument/2006/math">
                      <m:r>
                        <a:rPr lang="en-US" altLang="zh-CN" dirty="0">
                          <a:latin typeface="Cambria Math" panose="02040503050406030204" pitchFamily="18" charset="0"/>
                        </a:rPr>
                        <m:t>𝒀</m:t>
                      </m:r>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dirty="0">
                                  <a:latin typeface="Cambria Math" panose="02040503050406030204" pitchFamily="18" charset="0"/>
                                </a:rPr>
                                <m:t>𝑐𝑣</m:t>
                              </m:r>
                              <m:r>
                                <a:rPr lang="en-US" altLang="zh-CN" dirty="0">
                                  <a:latin typeface="Cambria Math" panose="02040503050406030204" pitchFamily="18" charset="0"/>
                                </a:rPr>
                                <m:t>1</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e>
                              </m:d>
                              <m:r>
                                <a:rPr lang="en-US" altLang="zh-CN" dirty="0">
                                  <a:latin typeface="Cambria Math" panose="02040503050406030204" pitchFamily="18" charset="0"/>
                                </a:rPr>
                                <m:t>,</m:t>
                              </m:r>
                              <m:r>
                                <a:rPr lang="en-US" altLang="zh-CN" dirty="0">
                                  <a:latin typeface="Cambria Math" panose="02040503050406030204" pitchFamily="18" charset="0"/>
                                </a:rPr>
                                <m:t>𝑐𝑣</m:t>
                              </m:r>
                              <m:r>
                                <a:rPr lang="en-US" altLang="zh-CN" dirty="0">
                                  <a:latin typeface="Cambria Math" panose="02040503050406030204" pitchFamily="18" charset="0"/>
                                </a:rPr>
                                <m:t>2</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e>
                              </m:d>
                            </m:e>
                          </m:d>
                        </m:e>
                        <m:sup>
                          <m:r>
                            <a:rPr lang="en-US" altLang="zh-CN" dirty="0">
                              <a:latin typeface="Cambria Math" panose="02040503050406030204" pitchFamily="18" charset="0"/>
                            </a:rPr>
                            <m:t>𝑇</m:t>
                          </m:r>
                        </m:sup>
                      </m:sSup>
                    </m:oMath>
                  </m:oMathPara>
                </a14:m>
                <a:endParaRPr lang="en-US" altLang="zh-CN" dirty="0">
                  <a:ea typeface="Lantinghei SC Demibold" panose="02000000000000000000" pitchFamily="2" charset="-122"/>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𝒀</m:t>
                          </m:r>
                        </m:e>
                        <m:sup>
                          <m:r>
                            <a:rPr lang="en-US" altLang="zh-CN" dirty="0">
                              <a:latin typeface="Cambria Math" panose="02040503050406030204" pitchFamily="18" charset="0"/>
                            </a:rPr>
                            <m:t>′</m:t>
                          </m:r>
                        </m:sup>
                      </m:sSup>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dirty="0">
                                  <a:latin typeface="Cambria Math" panose="02040503050406030204" pitchFamily="18" charset="0"/>
                                </a:rPr>
                                <m:t>𝑐𝑣</m:t>
                              </m:r>
                              <m:r>
                                <a:rPr lang="en-US" altLang="zh-CN" dirty="0">
                                  <a:latin typeface="Cambria Math" panose="02040503050406030204" pitchFamily="18" charset="0"/>
                                </a:rPr>
                                <m:t>1</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r>
                                    <a:rPr lang="en-US" altLang="zh-CN" dirty="0">
                                      <a:latin typeface="Cambria Math" panose="02040503050406030204" pitchFamily="18" charset="0"/>
                                    </a:rPr>
                                    <m:t>−1</m:t>
                                  </m:r>
                                </m:e>
                              </m:d>
                              <m:r>
                                <a:rPr lang="en-US" altLang="zh-CN" dirty="0">
                                  <a:latin typeface="Cambria Math" panose="02040503050406030204" pitchFamily="18" charset="0"/>
                                </a:rPr>
                                <m:t>,</m:t>
                              </m:r>
                              <m:r>
                                <a:rPr lang="en-US" altLang="zh-CN" dirty="0">
                                  <a:latin typeface="Cambria Math" panose="02040503050406030204" pitchFamily="18" charset="0"/>
                                </a:rPr>
                                <m:t>𝑐𝑣</m:t>
                              </m:r>
                              <m:r>
                                <a:rPr lang="en-US" altLang="zh-CN" dirty="0">
                                  <a:latin typeface="Cambria Math" panose="02040503050406030204" pitchFamily="18" charset="0"/>
                                </a:rPr>
                                <m:t>2</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𝑘</m:t>
                                  </m:r>
                                  <m:r>
                                    <a:rPr lang="en-US" altLang="zh-CN" dirty="0">
                                      <a:latin typeface="Cambria Math" panose="02040503050406030204" pitchFamily="18" charset="0"/>
                                    </a:rPr>
                                    <m:t>−1</m:t>
                                  </m:r>
                                </m:e>
                              </m:d>
                            </m:e>
                          </m:d>
                        </m:e>
                        <m:sup>
                          <m:r>
                            <a:rPr lang="en-US" altLang="zh-CN" dirty="0">
                              <a:latin typeface="Cambria Math" panose="02040503050406030204" pitchFamily="18" charset="0"/>
                            </a:rPr>
                            <m:t>𝑇</m:t>
                          </m:r>
                        </m:sup>
                      </m:sSup>
                    </m:oMath>
                  </m:oMathPara>
                </a14:m>
                <a:endParaRPr lang="en-US" altLang="zh-CN" dirty="0">
                  <a:ea typeface="Lantinghei SC Demibold" panose="02000000000000000000" pitchFamily="2" charset="-122"/>
                </a:endParaRPr>
              </a:p>
              <a:p>
                <a:endParaRPr lang="en-US" altLang="zh-CN" dirty="0">
                  <a:ea typeface="Lantinghei SC Demibold" panose="02000000000000000000" pitchFamily="2" charset="-122"/>
                </a:endParaRPr>
              </a:p>
            </p:txBody>
          </p:sp>
        </mc:Choice>
        <mc:Fallback xmlns="">
          <p:sp>
            <p:nvSpPr>
              <p:cNvPr id="102" name="文本框 12">
                <a:extLst>
                  <a:ext uri="{FF2B5EF4-FFF2-40B4-BE49-F238E27FC236}">
                    <a16:creationId xmlns:a16="http://schemas.microsoft.com/office/drawing/2014/main" id="{0ECED4F7-C245-BD2E-0FAA-7E815B81ADAF}"/>
                  </a:ext>
                </a:extLst>
              </p:cNvPr>
              <p:cNvSpPr txBox="1">
                <a:spLocks noRot="1" noChangeAspect="1" noMove="1" noResize="1" noEditPoints="1" noAdjustHandles="1" noChangeArrowheads="1" noChangeShapeType="1" noTextEdit="1"/>
              </p:cNvSpPr>
              <p:nvPr/>
            </p:nvSpPr>
            <p:spPr>
              <a:xfrm>
                <a:off x="1227461" y="1693634"/>
                <a:ext cx="9343469" cy="3432735"/>
              </a:xfrm>
              <a:prstGeom prst="rect">
                <a:avLst/>
              </a:prstGeom>
              <a:blipFill>
                <a:blip r:embed="rId2"/>
                <a:stretch>
                  <a:fillRect l="-522" t="-1243"/>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65637007-E069-C589-DA92-20466B918BBD}"/>
              </a:ext>
            </a:extLst>
          </p:cNvPr>
          <p:cNvSpPr txBox="1"/>
          <p:nvPr/>
        </p:nvSpPr>
        <p:spPr>
          <a:xfrm>
            <a:off x="1017888" y="712061"/>
            <a:ext cx="7642703"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600" normalizeH="0" baseline="0" noProof="0" dirty="0">
                <a:ln>
                  <a:noFill/>
                </a:ln>
                <a:gradFill>
                  <a:gsLst>
                    <a:gs pos="0">
                      <a:srgbClr val="E6A845"/>
                    </a:gs>
                    <a:gs pos="100000">
                      <a:srgbClr val="B05B23"/>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sym typeface="Arial" panose="020B0604020202020204" pitchFamily="34" charset="0"/>
              </a:rPr>
              <a:t>模型详述：模型结构</a:t>
            </a:r>
          </a:p>
        </p:txBody>
      </p:sp>
    </p:spTree>
    <p:extLst>
      <p:ext uri="{BB962C8B-B14F-4D97-AF65-F5344CB8AC3E}">
        <p14:creationId xmlns:p14="http://schemas.microsoft.com/office/powerpoint/2010/main" val="176785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2" name="文本框 12">
                <a:extLst>
                  <a:ext uri="{FF2B5EF4-FFF2-40B4-BE49-F238E27FC236}">
                    <a16:creationId xmlns:a16="http://schemas.microsoft.com/office/drawing/2014/main" id="{0ECED4F7-C245-BD2E-0FAA-7E815B81ADAF}"/>
                  </a:ext>
                </a:extLst>
              </p:cNvPr>
              <p:cNvSpPr txBox="1"/>
              <p:nvPr/>
            </p:nvSpPr>
            <p:spPr>
              <a:xfrm>
                <a:off x="1227461" y="1693634"/>
                <a:ext cx="9890944" cy="39971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ea typeface="Lantinghei SC Demibold" panose="02000000000000000000" pitchFamily="2" charset="-122"/>
                  </a:rPr>
                  <a:t>则模型结构公式为</a:t>
                </a:r>
              </a:p>
              <a:p>
                <a:pPr/>
                <a14:m>
                  <m:oMathPara xmlns:m="http://schemas.openxmlformats.org/officeDocument/2006/math">
                    <m:oMathParaPr>
                      <m:jc m:val="centerGroup"/>
                    </m:oMathParaPr>
                    <m:oMath xmlns:m="http://schemas.openxmlformats.org/officeDocument/2006/math">
                      <m:r>
                        <a:rPr lang="en-US" altLang="zh-CN" dirty="0">
                          <a:latin typeface="Cambria Math" panose="02040503050406030204" pitchFamily="18" charset="0"/>
                        </a:rPr>
                        <m:t>𝒀</m:t>
                      </m:r>
                      <m:r>
                        <a:rPr lang="en-US" altLang="zh-CN" dirty="0">
                          <a:latin typeface="Cambria Math" panose="02040503050406030204" pitchFamily="18" charset="0"/>
                        </a:rPr>
                        <m:t>= </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𝑾</m:t>
                              </m:r>
                            </m:e>
                            <m:sub>
                              <m:r>
                                <a:rPr lang="en-US" altLang="zh-CN" dirty="0">
                                  <a:latin typeface="Cambria Math" panose="02040503050406030204" pitchFamily="18" charset="0"/>
                                </a:rPr>
                                <m:t>𝟏</m:t>
                              </m:r>
                            </m:sub>
                          </m:sSub>
                          <m:r>
                            <a:rPr lang="en-US" altLang="zh-CN" dirty="0">
                              <a:latin typeface="Cambria Math" panose="02040503050406030204" pitchFamily="18" charset="0"/>
                            </a:rPr>
                            <m:t>𝑼</m:t>
                          </m:r>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𝑩</m:t>
                              </m:r>
                            </m:e>
                            <m:sub>
                              <m:r>
                                <a:rPr lang="en-US" altLang="zh-CN" dirty="0">
                                  <a:latin typeface="Cambria Math" panose="02040503050406030204" pitchFamily="18" charset="0"/>
                                </a:rPr>
                                <m:t>𝟏</m:t>
                              </m:r>
                            </m:sub>
                          </m:sSub>
                        </m:e>
                      </m:d>
                      <m:r>
                        <a:rPr lang="en-US" altLang="zh-CN" dirty="0">
                          <a:latin typeface="Cambria Math" panose="02040503050406030204" pitchFamily="18" charset="0"/>
                        </a:rPr>
                        <m:t>+</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𝑾</m:t>
                              </m:r>
                            </m:e>
                            <m:sub>
                              <m:r>
                                <a:rPr lang="en-US" altLang="zh-CN" dirty="0">
                                  <a:latin typeface="Cambria Math" panose="02040503050406030204" pitchFamily="18" charset="0"/>
                                </a:rPr>
                                <m:t>𝟑</m:t>
                              </m:r>
                            </m:sub>
                          </m:sSub>
                          <m:r>
                            <a:rPr lang="zh-CN" altLang="en-US" dirty="0">
                              <a:latin typeface="Cambria Math" panose="02040503050406030204" pitchFamily="18" charset="0"/>
                            </a:rPr>
                            <m:t>𝜎</m:t>
                          </m:r>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𝑾</m:t>
                                                  </m:r>
                                                </m:e>
                                                <m:sub>
                                                  <m:r>
                                                    <a:rPr lang="en-US" altLang="zh-CN" dirty="0">
                                                      <a:latin typeface="Cambria Math" panose="02040503050406030204" pitchFamily="18" charset="0"/>
                                                    </a:rPr>
                                                    <m:t>𝟐𝟏</m:t>
                                                  </m:r>
                                                </m:sub>
                                              </m:sSub>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𝑼</m:t>
                                                  </m:r>
                                                </m:e>
                                                <m:sub>
                                                  <m:r>
                                                    <a:rPr lang="en-US" altLang="zh-CN" dirty="0">
                                                      <a:latin typeface="Cambria Math" panose="02040503050406030204" pitchFamily="18" charset="0"/>
                                                    </a:rPr>
                                                    <m:t>𝟏</m:t>
                                                  </m:r>
                                                </m:sub>
                                              </m:sSub>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𝑩</m:t>
                                                  </m:r>
                                                </m:e>
                                                <m:sub>
                                                  <m:r>
                                                    <a:rPr lang="en-US" altLang="zh-CN" dirty="0">
                                                      <a:latin typeface="Cambria Math" panose="02040503050406030204" pitchFamily="18" charset="0"/>
                                                    </a:rPr>
                                                    <m:t>𝟐𝟏</m:t>
                                                  </m:r>
                                                </m:sub>
                                              </m:sSub>
                                            </m:e>
                                          </m:d>
                                        </m:e>
                                        <m:sup>
                                          <m:r>
                                            <a:rPr lang="en-US" altLang="zh-CN" dirty="0">
                                              <a:latin typeface="Cambria Math" panose="02040503050406030204" pitchFamily="18" charset="0"/>
                                            </a:rPr>
                                            <m:t>𝑇</m:t>
                                          </m:r>
                                        </m:sup>
                                      </m:sSup>
                                      <m:r>
                                        <a:rPr lang="en-US" altLang="zh-CN" dirty="0">
                                          <a:latin typeface="Cambria Math" panose="02040503050406030204" pitchFamily="18" charset="0"/>
                                        </a:rPr>
                                        <m:t> </m:t>
                                      </m:r>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𝑾</m:t>
                                                  </m:r>
                                                </m:e>
                                                <m:sub>
                                                  <m:r>
                                                    <a:rPr lang="en-US" altLang="zh-CN" dirty="0">
                                                      <a:latin typeface="Cambria Math" panose="02040503050406030204" pitchFamily="18" charset="0"/>
                                                    </a:rPr>
                                                    <m:t>𝟐𝟐</m:t>
                                                  </m:r>
                                                </m:sub>
                                              </m:sSub>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𝑼</m:t>
                                                  </m:r>
                                                </m:e>
                                                <m:sub>
                                                  <m:r>
                                                    <a:rPr lang="en-US" altLang="zh-CN" dirty="0">
                                                      <a:latin typeface="Cambria Math" panose="02040503050406030204" pitchFamily="18" charset="0"/>
                                                    </a:rPr>
                                                    <m:t>𝟐</m:t>
                                                  </m:r>
                                                </m:sub>
                                              </m:sSub>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𝑩</m:t>
                                                  </m:r>
                                                </m:e>
                                                <m:sub>
                                                  <m:r>
                                                    <a:rPr lang="en-US" altLang="zh-CN" dirty="0">
                                                      <a:latin typeface="Cambria Math" panose="02040503050406030204" pitchFamily="18" charset="0"/>
                                                    </a:rPr>
                                                    <m:t>𝟐𝟐</m:t>
                                                  </m:r>
                                                </m:sub>
                                              </m:sSub>
                                            </m:e>
                                          </m:d>
                                        </m:e>
                                        <m:sup>
                                          <m:r>
                                            <a:rPr lang="en-US" altLang="zh-CN" dirty="0">
                                              <a:latin typeface="Cambria Math" panose="02040503050406030204" pitchFamily="18" charset="0"/>
                                            </a:rPr>
                                            <m:t>𝑇</m:t>
                                          </m:r>
                                        </m:sup>
                                      </m:sSup>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𝑾</m:t>
                                                  </m:r>
                                                </m:e>
                                                <m:sub>
                                                  <m:r>
                                                    <a:rPr lang="en-US" altLang="zh-CN" dirty="0">
                                                      <a:latin typeface="Cambria Math" panose="02040503050406030204" pitchFamily="18" charset="0"/>
                                                    </a:rPr>
                                                    <m:t>𝟐𝟓</m:t>
                                                  </m:r>
                                                </m:sub>
                                              </m:sSub>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𝑼</m:t>
                                                  </m:r>
                                                </m:e>
                                                <m:sub>
                                                  <m:r>
                                                    <a:rPr lang="en-US" altLang="zh-CN" dirty="0">
                                                      <a:latin typeface="Cambria Math" panose="02040503050406030204" pitchFamily="18" charset="0"/>
                                                    </a:rPr>
                                                    <m:t>𝟓</m:t>
                                                  </m:r>
                                                </m:sub>
                                              </m:sSub>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𝑩</m:t>
                                                  </m:r>
                                                </m:e>
                                                <m:sub>
                                                  <m:r>
                                                    <a:rPr lang="en-US" altLang="zh-CN" dirty="0">
                                                      <a:latin typeface="Cambria Math" panose="02040503050406030204" pitchFamily="18" charset="0"/>
                                                    </a:rPr>
                                                    <m:t>𝟐𝟓</m:t>
                                                  </m:r>
                                                </m:sub>
                                              </m:sSub>
                                            </m:e>
                                          </m:d>
                                        </m:e>
                                        <m:sup>
                                          <m:r>
                                            <a:rPr lang="en-US" altLang="zh-CN" dirty="0">
                                              <a:latin typeface="Cambria Math" panose="02040503050406030204" pitchFamily="18" charset="0"/>
                                            </a:rPr>
                                            <m:t>𝑇</m:t>
                                          </m:r>
                                        </m:sup>
                                      </m:sSup>
                                    </m:e>
                                  </m:d>
                                </m:e>
                                <m:sup>
                                  <m:r>
                                    <a:rPr lang="en-US" altLang="zh-CN" dirty="0">
                                      <a:latin typeface="Cambria Math" panose="02040503050406030204" pitchFamily="18" charset="0"/>
                                    </a:rPr>
                                    <m:t>𝑇</m:t>
                                  </m:r>
                                </m:sup>
                              </m:sSup>
                              <m:r>
                                <a:rPr lang="en-US" altLang="zh-CN" dirty="0">
                                  <a:latin typeface="Cambria Math" panose="02040503050406030204" pitchFamily="18" charset="0"/>
                                </a:rPr>
                                <m:t> </m:t>
                              </m:r>
                            </m:e>
                          </m:d>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𝑩</m:t>
                              </m:r>
                            </m:e>
                            <m:sub>
                              <m:r>
                                <a:rPr lang="en-US" altLang="zh-CN" dirty="0">
                                  <a:latin typeface="Cambria Math" panose="02040503050406030204" pitchFamily="18" charset="0"/>
                                </a:rPr>
                                <m:t>𝟑</m:t>
                              </m:r>
                            </m:sub>
                          </m:sSub>
                        </m:e>
                      </m:d>
                      <m:r>
                        <a:rPr lang="en-US" altLang="zh-CN" dirty="0">
                          <a:latin typeface="Cambria Math" panose="02040503050406030204" pitchFamily="18" charset="0"/>
                        </a:rPr>
                        <m:t>+</m:t>
                      </m:r>
                      <m:r>
                        <a:rPr lang="en-US" altLang="zh-CN" dirty="0">
                          <a:latin typeface="Cambria Math" panose="02040503050406030204" pitchFamily="18" charset="0"/>
                        </a:rPr>
                        <m:t>𝒀</m:t>
                      </m:r>
                      <m:r>
                        <a:rPr lang="en-US" altLang="zh-CN" dirty="0">
                          <a:latin typeface="Cambria Math" panose="02040503050406030204" pitchFamily="18" charset="0"/>
                        </a:rPr>
                        <m:t>′</m:t>
                      </m:r>
                    </m:oMath>
                  </m:oMathPara>
                </a14:m>
                <a:endParaRPr lang="en-US" altLang="zh-CN" dirty="0"/>
              </a:p>
              <a:p>
                <a:pPr marL="0" indent="0">
                  <a:spcBef>
                    <a:spcPts val="600"/>
                  </a:spcBef>
                  <a:buNone/>
                </a:pPr>
                <a:r>
                  <a:rPr lang="zh-CN" altLang="en-US" dirty="0">
                    <a:ea typeface="Lantinghei SC Demibold" panose="02000000000000000000" pitchFamily="2" charset="-122"/>
                  </a:rPr>
                  <a:t>其中</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𝑼</m:t>
                        </m:r>
                      </m:e>
                      <m:sub>
                        <m:r>
                          <a:rPr lang="en-US" altLang="zh-CN" dirty="0">
                            <a:latin typeface="Cambria Math" panose="02040503050406030204" pitchFamily="18" charset="0"/>
                          </a:rPr>
                          <m:t>𝟏</m:t>
                        </m:r>
                      </m:sub>
                    </m:sSub>
                  </m:oMath>
                </a14:m>
                <a:r>
                  <a:rPr lang="en-US" altLang="zh-CN" dirty="0">
                    <a:ea typeface="Lantinghei SC Demibold" panose="02000000000000000000" pitchFamily="2" charset="-122"/>
                  </a:rPr>
                  <a:t>- </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𝑼</m:t>
                        </m:r>
                      </m:e>
                      <m:sub>
                        <m:r>
                          <a:rPr lang="en-US" altLang="zh-CN" dirty="0">
                            <a:latin typeface="Cambria Math" panose="02040503050406030204" pitchFamily="18" charset="0"/>
                          </a:rPr>
                          <m:t>𝟓</m:t>
                        </m:r>
                      </m:sub>
                    </m:sSub>
                  </m:oMath>
                </a14:m>
                <a:r>
                  <a:rPr lang="zh-CN" altLang="en-US" dirty="0">
                    <a:ea typeface="Lantinghei SC Demibold" panose="02000000000000000000" pitchFamily="2" charset="-122"/>
                  </a:rPr>
                  <a:t>是</a:t>
                </a:r>
                <a:r>
                  <a:rPr lang="en-US" altLang="zh-CN" dirty="0">
                    <a:ea typeface="Lantinghei SC Demibold" panose="02000000000000000000" pitchFamily="2" charset="-122"/>
                  </a:rPr>
                  <a:t>5</a:t>
                </a:r>
                <a:r>
                  <a:rPr lang="zh-CN" altLang="en-US" dirty="0">
                    <a:ea typeface="Lantinghei SC Demibold" panose="02000000000000000000" pitchFamily="2" charset="-122"/>
                  </a:rPr>
                  <a:t>个字段的输入数据组成的向量，</a:t>
                </a:r>
                <a:r>
                  <a:rPr lang="en-US" altLang="zh-CN" dirty="0">
                    <a:ea typeface="Lantinghei SC Demibold" panose="02000000000000000000" pitchFamily="2" charset="-122"/>
                  </a:rPr>
                  <a:t> </a:t>
                </a:r>
                <a14:m>
                  <m:oMath xmlns:m="http://schemas.openxmlformats.org/officeDocument/2006/math">
                    <m:r>
                      <a:rPr lang="en-US" altLang="zh-CN" dirty="0">
                        <a:latin typeface="Cambria Math" panose="02040503050406030204" pitchFamily="18" charset="0"/>
                      </a:rPr>
                      <m:t>𝑼</m:t>
                    </m:r>
                  </m:oMath>
                </a14:m>
                <a:r>
                  <a:rPr lang="zh-CN" altLang="en-US" dirty="0">
                    <a:ea typeface="Lantinghei SC Demibold" panose="02000000000000000000" pitchFamily="2" charset="-122"/>
                  </a:rPr>
                  <a:t>是</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𝑼</m:t>
                        </m:r>
                      </m:e>
                      <m:sub>
                        <m:r>
                          <a:rPr lang="en-US" altLang="zh-CN" dirty="0">
                            <a:latin typeface="Cambria Math" panose="02040503050406030204" pitchFamily="18" charset="0"/>
                          </a:rPr>
                          <m:t>𝟏</m:t>
                        </m:r>
                      </m:sub>
                    </m:sSub>
                  </m:oMath>
                </a14:m>
                <a:r>
                  <a:rPr lang="en-US" altLang="zh-CN" dirty="0">
                    <a:ea typeface="Lantinghei SC Demibold" panose="02000000000000000000" pitchFamily="2" charset="-122"/>
                  </a:rPr>
                  <a:t>- </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𝑼</m:t>
                        </m:r>
                      </m:e>
                      <m:sub>
                        <m:r>
                          <a:rPr lang="en-US" altLang="zh-CN" dirty="0">
                            <a:latin typeface="Cambria Math" panose="02040503050406030204" pitchFamily="18" charset="0"/>
                          </a:rPr>
                          <m:t>𝟓</m:t>
                        </m:r>
                      </m:sub>
                    </m:sSub>
                  </m:oMath>
                </a14:m>
                <a:r>
                  <a:rPr lang="zh-CN" altLang="en-US" dirty="0">
                    <a:ea typeface="Lantinghei SC Demibold" panose="02000000000000000000" pitchFamily="2" charset="-122"/>
                  </a:rPr>
                  <a:t>拼接得到的包含全部输入数据的向量，</a:t>
                </a:r>
                <a:r>
                  <a:rPr lang="en-US" altLang="zh-CN" dirty="0">
                    <a:ea typeface="Lantinghei SC Demibold" panose="02000000000000000000" pitchFamily="2" charset="-122"/>
                  </a:rPr>
                  <a:t> </a:t>
                </a:r>
                <a14:m>
                  <m:oMath xmlns:m="http://schemas.openxmlformats.org/officeDocument/2006/math">
                    <m:r>
                      <a:rPr lang="en-US" altLang="zh-CN" dirty="0">
                        <a:latin typeface="Cambria Math" panose="02040503050406030204" pitchFamily="18" charset="0"/>
                      </a:rPr>
                      <m:t>𝒀</m:t>
                    </m:r>
                  </m:oMath>
                </a14:m>
                <a:r>
                  <a:rPr lang="zh-CN" altLang="en-US" dirty="0">
                    <a:ea typeface="Lantinghei SC Demibold" panose="02000000000000000000" pitchFamily="2" charset="-122"/>
                  </a:rPr>
                  <a:t>是模型预测值，</a:t>
                </a:r>
                <a:r>
                  <a:rPr lang="en-US" altLang="zh-CN" dirty="0">
                    <a:ea typeface="Lantinghei SC Demibold" panose="02000000000000000000" pitchFamily="2" charset="-122"/>
                  </a:rPr>
                  <a:t> </a:t>
                </a:r>
                <a14:m>
                  <m:oMath xmlns:m="http://schemas.openxmlformats.org/officeDocument/2006/math">
                    <m:r>
                      <a:rPr lang="en-US" altLang="zh-CN" dirty="0">
                        <a:latin typeface="Cambria Math" panose="02040503050406030204" pitchFamily="18" charset="0"/>
                      </a:rPr>
                      <m:t>𝒀</m:t>
                    </m:r>
                    <m:r>
                      <a:rPr lang="en-US" altLang="zh-CN" dirty="0">
                        <a:latin typeface="Cambria Math" panose="02040503050406030204" pitchFamily="18" charset="0"/>
                      </a:rPr>
                      <m:t>′</m:t>
                    </m:r>
                  </m:oMath>
                </a14:m>
                <a:r>
                  <a:rPr lang="zh-CN" altLang="en-US" dirty="0">
                    <a:ea typeface="Lantinghei SC Demibold" panose="02000000000000000000" pitchFamily="2" charset="-122"/>
                  </a:rPr>
                  <a:t>是两个待预测字段在上一个时间点的值；</a:t>
                </a:r>
                <a:r>
                  <a:rPr lang="en-US" altLang="zh-CN" dirty="0">
                    <a:ea typeface="Lantinghei SC Demibold" panose="02000000000000000000" pitchFamily="2" charset="-122"/>
                  </a:rPr>
                  <a:t> </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𝑾</m:t>
                        </m:r>
                      </m:e>
                      <m:sub>
                        <m:r>
                          <a:rPr lang="en-US" altLang="zh-CN" dirty="0">
                            <a:latin typeface="Cambria Math" panose="02040503050406030204" pitchFamily="18" charset="0"/>
                          </a:rPr>
                          <m:t>𝟏</m:t>
                        </m:r>
                      </m:sub>
                    </m:sSub>
                  </m:oMath>
                </a14:m>
                <a:r>
                  <a:rPr lang="zh-CN" altLang="en-US" dirty="0">
                    <a:ea typeface="Lantinghei SC Demibold" panose="02000000000000000000" pitchFamily="2" charset="-122"/>
                  </a:rPr>
                  <a:t>是大小为</a:t>
                </a:r>
                <a14:m>
                  <m:oMath xmlns:m="http://schemas.openxmlformats.org/officeDocument/2006/math">
                    <m:d>
                      <m:dPr>
                        <m:ctrlPr>
                          <a:rPr lang="en-US" altLang="zh-CN" i="1" dirty="0">
                            <a:latin typeface="Cambria Math" panose="02040503050406030204" pitchFamily="18" charset="0"/>
                          </a:rPr>
                        </m:ctrlPr>
                      </m:dPr>
                      <m:e>
                        <m:r>
                          <a:rPr lang="en-US" altLang="zh-CN" dirty="0">
                            <a:latin typeface="Cambria Math" panose="02040503050406030204" pitchFamily="18" charset="0"/>
                          </a:rPr>
                          <m:t>2,5</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𝑛</m:t>
                            </m:r>
                          </m:e>
                          <m:sub>
                            <m:r>
                              <a:rPr lang="en-US" altLang="zh-CN" dirty="0">
                                <a:latin typeface="Cambria Math" panose="02040503050406030204" pitchFamily="18" charset="0"/>
                              </a:rPr>
                              <m:t>𝑖𝑛𝑝𝑢𝑡</m:t>
                            </m:r>
                          </m:sub>
                        </m:sSub>
                      </m:e>
                    </m:d>
                  </m:oMath>
                </a14:m>
                <a:r>
                  <a:rPr lang="zh-CN" altLang="en-US" dirty="0">
                    <a:ea typeface="Lantinghei SC Demibold" panose="02000000000000000000" pitchFamily="2" charset="-122"/>
                  </a:rPr>
                  <a:t>的权重矩阵，</a:t>
                </a:r>
                <a:r>
                  <a:rPr lang="en-US" altLang="zh-CN" dirty="0">
                    <a:ea typeface="Lantinghei SC Demibold" panose="02000000000000000000" pitchFamily="2" charset="-122"/>
                  </a:rPr>
                  <a:t> </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𝑩</m:t>
                        </m:r>
                      </m:e>
                      <m:sub>
                        <m:r>
                          <a:rPr lang="en-US" altLang="zh-CN" dirty="0">
                            <a:latin typeface="Cambria Math" panose="02040503050406030204" pitchFamily="18" charset="0"/>
                          </a:rPr>
                          <m:t>𝟏</m:t>
                        </m:r>
                      </m:sub>
                    </m:sSub>
                  </m:oMath>
                </a14:m>
                <a:r>
                  <a:rPr lang="zh-CN" altLang="en-US" dirty="0">
                    <a:ea typeface="Lantinghei SC Demibold" panose="02000000000000000000" pitchFamily="2" charset="-122"/>
                  </a:rPr>
                  <a:t>是大小为</a:t>
                </a:r>
                <a14:m>
                  <m:oMath xmlns:m="http://schemas.openxmlformats.org/officeDocument/2006/math">
                    <m:d>
                      <m:dPr>
                        <m:ctrlPr>
                          <a:rPr lang="en-US" altLang="zh-CN" i="1" dirty="0">
                            <a:latin typeface="Cambria Math" panose="02040503050406030204" pitchFamily="18" charset="0"/>
                          </a:rPr>
                        </m:ctrlPr>
                      </m:dPr>
                      <m:e>
                        <m:r>
                          <a:rPr lang="en-US" altLang="zh-CN" dirty="0">
                            <a:latin typeface="Cambria Math" panose="02040503050406030204" pitchFamily="18" charset="0"/>
                          </a:rPr>
                          <m:t>2,1</m:t>
                        </m:r>
                      </m:e>
                    </m:d>
                  </m:oMath>
                </a14:m>
                <a:r>
                  <a:rPr lang="zh-CN" altLang="en-US" dirty="0">
                    <a:ea typeface="Lantinghei SC Demibold" panose="02000000000000000000" pitchFamily="2" charset="-122"/>
                  </a:rPr>
                  <a:t>的常数项向量，</a:t>
                </a:r>
                <a14:m>
                  <m:oMath xmlns:m="http://schemas.openxmlformats.org/officeDocument/2006/math">
                    <m:r>
                      <a:rPr lang="en-US" altLang="zh-CN" dirty="0">
                        <a:latin typeface="Cambria Math" panose="02040503050406030204" pitchFamily="18" charset="0"/>
                      </a:rPr>
                      <m:t>𝜎</m:t>
                    </m:r>
                  </m:oMath>
                </a14:m>
                <a:r>
                  <a:rPr lang="zh-CN" altLang="en-US" dirty="0">
                    <a:ea typeface="Lantinghei SC Demibold" panose="02000000000000000000" pitchFamily="2" charset="-122"/>
                  </a:rPr>
                  <a:t>表示</a:t>
                </a:r>
                <a:r>
                  <a:rPr lang="en-US" altLang="zh-CN" dirty="0">
                    <a:ea typeface="Lantinghei SC Demibold" panose="02000000000000000000" pitchFamily="2" charset="-122"/>
                  </a:rPr>
                  <a:t>sigmoid</a:t>
                </a:r>
                <a:r>
                  <a:rPr lang="zh-CN" altLang="en-US" dirty="0">
                    <a:ea typeface="Lantinghei SC Demibold" panose="02000000000000000000" pitchFamily="2" charset="-122"/>
                  </a:rPr>
                  <a:t>函数，</a:t>
                </a:r>
                <a:r>
                  <a:rPr lang="en-US" altLang="zh-CN" dirty="0">
                    <a:ea typeface="Lantinghei SC Demibold" panose="02000000000000000000" pitchFamily="2" charset="-122"/>
                  </a:rPr>
                  <a:t> </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𝑾</m:t>
                        </m:r>
                      </m:e>
                      <m:sub>
                        <m:r>
                          <a:rPr lang="en-US" altLang="zh-CN" dirty="0">
                            <a:latin typeface="Cambria Math" panose="02040503050406030204" pitchFamily="18" charset="0"/>
                          </a:rPr>
                          <m:t>𝟐𝟏</m:t>
                        </m:r>
                      </m:sub>
                    </m:sSub>
                  </m:oMath>
                </a14:m>
                <a:r>
                  <a:rPr lang="en-US" altLang="zh-CN" dirty="0">
                    <a:ea typeface="Lantinghei SC Demibold" panose="02000000000000000000" pitchFamily="2" charset="-122"/>
                  </a:rPr>
                  <a:t>- </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𝑾</m:t>
                        </m:r>
                      </m:e>
                      <m:sub>
                        <m:r>
                          <a:rPr lang="en-US" altLang="zh-CN" dirty="0">
                            <a:latin typeface="Cambria Math" panose="02040503050406030204" pitchFamily="18" charset="0"/>
                          </a:rPr>
                          <m:t>𝟐𝟓</m:t>
                        </m:r>
                      </m:sub>
                    </m:sSub>
                  </m:oMath>
                </a14:m>
                <a:r>
                  <a:rPr lang="zh-CN" altLang="en-US" dirty="0">
                    <a:ea typeface="Lantinghei SC Demibold" panose="02000000000000000000" pitchFamily="2" charset="-122"/>
                  </a:rPr>
                  <a:t>分别是是大小为</a:t>
                </a:r>
                <a14:m>
                  <m:oMath xmlns:m="http://schemas.openxmlformats.org/officeDocument/2006/math">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𝑛</m:t>
                            </m:r>
                          </m:e>
                          <m:sub>
                            <m:r>
                              <a:rPr lang="en-US" altLang="zh-CN" dirty="0">
                                <a:latin typeface="Cambria Math" panose="02040503050406030204" pitchFamily="18" charset="0"/>
                              </a:rPr>
                              <m:t>h𝑖𝑑𝑑𝑒𝑛</m:t>
                            </m:r>
                          </m:sub>
                        </m:sSub>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𝑛</m:t>
                            </m:r>
                          </m:e>
                          <m:sub>
                            <m:r>
                              <a:rPr lang="en-US" altLang="zh-CN" dirty="0">
                                <a:latin typeface="Cambria Math" panose="02040503050406030204" pitchFamily="18" charset="0"/>
                              </a:rPr>
                              <m:t>𝑖𝑛𝑝𝑢𝑡</m:t>
                            </m:r>
                          </m:sub>
                        </m:sSub>
                      </m:e>
                    </m:d>
                  </m:oMath>
                </a14:m>
                <a:r>
                  <a:rPr lang="zh-CN" altLang="en-US" dirty="0">
                    <a:ea typeface="Lantinghei SC Demibold" panose="02000000000000000000" pitchFamily="2" charset="-122"/>
                  </a:rPr>
                  <a:t>的权重矩阵，</a:t>
                </a:r>
                <a:r>
                  <a:rPr lang="en-US" altLang="zh-CN" dirty="0">
                    <a:ea typeface="Lantinghei SC Demibold" panose="02000000000000000000" pitchFamily="2" charset="-122"/>
                  </a:rPr>
                  <a:t> </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𝑩</m:t>
                        </m:r>
                      </m:e>
                      <m:sub>
                        <m:r>
                          <a:rPr lang="en-US" altLang="zh-CN" dirty="0">
                            <a:latin typeface="Cambria Math" panose="02040503050406030204" pitchFamily="18" charset="0"/>
                          </a:rPr>
                          <m:t>𝟐𝟏</m:t>
                        </m:r>
                      </m:sub>
                    </m:sSub>
                  </m:oMath>
                </a14:m>
                <a:r>
                  <a:rPr lang="en-US" altLang="zh-CN" dirty="0">
                    <a:ea typeface="Lantinghei SC Demibold" panose="02000000000000000000" pitchFamily="2" charset="-122"/>
                  </a:rPr>
                  <a:t>- </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𝑩</m:t>
                        </m:r>
                      </m:e>
                      <m:sub>
                        <m:r>
                          <a:rPr lang="en-US" altLang="zh-CN" dirty="0">
                            <a:latin typeface="Cambria Math" panose="02040503050406030204" pitchFamily="18" charset="0"/>
                          </a:rPr>
                          <m:t>𝟐𝟓</m:t>
                        </m:r>
                      </m:sub>
                    </m:sSub>
                  </m:oMath>
                </a14:m>
                <a:r>
                  <a:rPr lang="zh-CN" altLang="en-US" dirty="0">
                    <a:ea typeface="Lantinghei SC Demibold" panose="02000000000000000000" pitchFamily="2" charset="-122"/>
                  </a:rPr>
                  <a:t>分别是大小为</a:t>
                </a:r>
                <a14:m>
                  <m:oMath xmlns:m="http://schemas.openxmlformats.org/officeDocument/2006/math">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𝑛</m:t>
                            </m:r>
                          </m:e>
                          <m:sub>
                            <m:r>
                              <a:rPr lang="en-US" altLang="zh-CN" dirty="0">
                                <a:latin typeface="Cambria Math" panose="02040503050406030204" pitchFamily="18" charset="0"/>
                              </a:rPr>
                              <m:t>h𝑖𝑑𝑑𝑒𝑛</m:t>
                            </m:r>
                          </m:sub>
                        </m:sSub>
                        <m:r>
                          <a:rPr lang="en-US" altLang="zh-CN" dirty="0">
                            <a:latin typeface="Cambria Math" panose="02040503050406030204" pitchFamily="18" charset="0"/>
                          </a:rPr>
                          <m:t>,1</m:t>
                        </m:r>
                      </m:e>
                    </m:d>
                  </m:oMath>
                </a14:m>
                <a:r>
                  <a:rPr lang="zh-CN" altLang="en-US" dirty="0">
                    <a:ea typeface="Lantinghei SC Demibold" panose="02000000000000000000" pitchFamily="2" charset="-122"/>
                  </a:rPr>
                  <a:t>的常数项向量，</a:t>
                </a:r>
                <a:r>
                  <a:rPr lang="en-US" altLang="zh-CN" dirty="0">
                    <a:ea typeface="Lantinghei SC Demibold" panose="02000000000000000000" pitchFamily="2" charset="-122"/>
                  </a:rPr>
                  <a:t> </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𝑾</m:t>
                        </m:r>
                      </m:e>
                      <m:sub>
                        <m:r>
                          <a:rPr lang="en-US" altLang="zh-CN" dirty="0">
                            <a:latin typeface="Cambria Math" panose="02040503050406030204" pitchFamily="18" charset="0"/>
                          </a:rPr>
                          <m:t>𝟑</m:t>
                        </m:r>
                      </m:sub>
                    </m:sSub>
                  </m:oMath>
                </a14:m>
                <a:r>
                  <a:rPr lang="zh-CN" altLang="en-US" dirty="0">
                    <a:ea typeface="Lantinghei SC Demibold" panose="02000000000000000000" pitchFamily="2" charset="-122"/>
                  </a:rPr>
                  <a:t>是大小为</a:t>
                </a:r>
                <a14:m>
                  <m:oMath xmlns:m="http://schemas.openxmlformats.org/officeDocument/2006/math">
                    <m:d>
                      <m:dPr>
                        <m:ctrlPr>
                          <a:rPr lang="en-US" altLang="zh-CN" i="1" dirty="0">
                            <a:latin typeface="Cambria Math" panose="02040503050406030204" pitchFamily="18" charset="0"/>
                          </a:rPr>
                        </m:ctrlPr>
                      </m:dPr>
                      <m:e>
                        <m:r>
                          <a:rPr lang="en-US" altLang="zh-CN" dirty="0">
                            <a:latin typeface="Cambria Math" panose="02040503050406030204" pitchFamily="18" charset="0"/>
                          </a:rPr>
                          <m:t>2,5</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𝑛</m:t>
                            </m:r>
                          </m:e>
                          <m:sub>
                            <m:r>
                              <a:rPr lang="en-US" altLang="zh-CN" dirty="0">
                                <a:latin typeface="Cambria Math" panose="02040503050406030204" pitchFamily="18" charset="0"/>
                              </a:rPr>
                              <m:t>h𝑖𝑑𝑑𝑒𝑛</m:t>
                            </m:r>
                          </m:sub>
                        </m:sSub>
                      </m:e>
                    </m:d>
                  </m:oMath>
                </a14:m>
                <a:r>
                  <a:rPr lang="zh-CN" altLang="en-US" dirty="0">
                    <a:ea typeface="Lantinghei SC Demibold" panose="02000000000000000000" pitchFamily="2" charset="-122"/>
                  </a:rPr>
                  <a:t>的权重矩阵，</a:t>
                </a:r>
                <a:r>
                  <a:rPr lang="en-US" altLang="zh-CN" dirty="0">
                    <a:ea typeface="Lantinghei SC Demibold" panose="02000000000000000000" pitchFamily="2" charset="-122"/>
                  </a:rPr>
                  <a:t> </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𝑩</m:t>
                        </m:r>
                      </m:e>
                      <m:sub>
                        <m:r>
                          <a:rPr lang="en-US" altLang="zh-CN" dirty="0">
                            <a:latin typeface="Cambria Math" panose="02040503050406030204" pitchFamily="18" charset="0"/>
                          </a:rPr>
                          <m:t>𝟑</m:t>
                        </m:r>
                      </m:sub>
                    </m:sSub>
                  </m:oMath>
                </a14:m>
                <a:r>
                  <a:rPr lang="zh-CN" altLang="en-US" dirty="0">
                    <a:ea typeface="Lantinghei SC Demibold" panose="02000000000000000000" pitchFamily="2" charset="-122"/>
                  </a:rPr>
                  <a:t>是大小为</a:t>
                </a:r>
                <a14:m>
                  <m:oMath xmlns:m="http://schemas.openxmlformats.org/officeDocument/2006/math">
                    <m:d>
                      <m:dPr>
                        <m:ctrlPr>
                          <a:rPr lang="en-US" altLang="zh-CN" i="1" dirty="0">
                            <a:latin typeface="Cambria Math" panose="02040503050406030204" pitchFamily="18" charset="0"/>
                          </a:rPr>
                        </m:ctrlPr>
                      </m:dPr>
                      <m:e>
                        <m:r>
                          <a:rPr lang="en-US" altLang="zh-CN" dirty="0">
                            <a:latin typeface="Cambria Math" panose="02040503050406030204" pitchFamily="18" charset="0"/>
                          </a:rPr>
                          <m:t>2,1</m:t>
                        </m:r>
                      </m:e>
                    </m:d>
                  </m:oMath>
                </a14:m>
                <a:r>
                  <a:rPr lang="zh-CN" altLang="en-US" dirty="0">
                    <a:ea typeface="Lantinghei SC Demibold" panose="02000000000000000000" pitchFamily="2" charset="-122"/>
                  </a:rPr>
                  <a:t>的常数项向量。  </a:t>
                </a:r>
              </a:p>
              <a:p>
                <a:pPr marL="0" indent="0">
                  <a:spcBef>
                    <a:spcPts val="600"/>
                  </a:spcBef>
                  <a:buNone/>
                </a:pPr>
                <a:r>
                  <a:rPr lang="zh-CN" altLang="en-US" dirty="0">
                    <a:ea typeface="Lantinghei SC Demibold" panose="02000000000000000000" pitchFamily="2" charset="-122"/>
                  </a:rPr>
                  <a:t>该公式表示模型先对全部输入特征作线性变换，再加上从每个字段中各提取</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𝑛</m:t>
                        </m:r>
                      </m:e>
                      <m:sub>
                        <m:r>
                          <a:rPr lang="en-US" altLang="zh-CN" dirty="0">
                            <a:latin typeface="Cambria Math" panose="02040503050406030204" pitchFamily="18" charset="0"/>
                          </a:rPr>
                          <m:t>h𝑖𝑑𝑑𝑒𝑛</m:t>
                        </m:r>
                      </m:sub>
                    </m:sSub>
                  </m:oMath>
                </a14:m>
                <a:r>
                  <a:rPr lang="zh-CN" altLang="en-US" dirty="0">
                    <a:ea typeface="Lantinghei SC Demibold" panose="02000000000000000000" pitchFamily="2" charset="-122"/>
                  </a:rPr>
                  <a:t>个</a:t>
                </a:r>
                <a:r>
                  <a:rPr lang="en-US" altLang="zh-CN" dirty="0">
                    <a:ea typeface="Lantinghei SC Demibold" panose="02000000000000000000" pitchFamily="2" charset="-122"/>
                  </a:rPr>
                  <a:t>sigmoid</a:t>
                </a:r>
                <a:r>
                  <a:rPr lang="zh-CN" altLang="en-US" dirty="0">
                    <a:ea typeface="Lantinghei SC Demibold" panose="02000000000000000000" pitchFamily="2" charset="-122"/>
                  </a:rPr>
                  <a:t>非线性特征、共</a:t>
                </a:r>
                <a14:m>
                  <m:oMath xmlns:m="http://schemas.openxmlformats.org/officeDocument/2006/math">
                    <m:r>
                      <a:rPr lang="en-US" altLang="zh-CN" dirty="0">
                        <a:latin typeface="Cambria Math" panose="02040503050406030204" pitchFamily="18" charset="0"/>
                      </a:rPr>
                      <m:t>5</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𝑛</m:t>
                        </m:r>
                      </m:e>
                      <m:sub>
                        <m:r>
                          <a:rPr lang="en-US" altLang="zh-CN" dirty="0">
                            <a:latin typeface="Cambria Math" panose="02040503050406030204" pitchFamily="18" charset="0"/>
                          </a:rPr>
                          <m:t>h𝑖𝑑𝑑𝑒𝑛</m:t>
                        </m:r>
                      </m:sub>
                    </m:sSub>
                  </m:oMath>
                </a14:m>
                <a:r>
                  <a:rPr lang="zh-CN" altLang="en-US" dirty="0">
                    <a:ea typeface="Lantinghei SC Demibold" panose="02000000000000000000" pitchFamily="2" charset="-122"/>
                  </a:rPr>
                  <a:t>个非线性特征的线性变换，再加上待预测指标在前一个时间点的数值作为模型输出。  </a:t>
                </a:r>
              </a:p>
              <a:p>
                <a:pPr marL="0" indent="0">
                  <a:spcBef>
                    <a:spcPts val="600"/>
                  </a:spcBef>
                  <a:buNone/>
                </a:pPr>
                <a:r>
                  <a:rPr lang="zh-CN" altLang="en-US" dirty="0">
                    <a:ea typeface="Lantinghei SC Demibold" panose="02000000000000000000" pitchFamily="2" charset="-122"/>
                  </a:rPr>
                  <a:t>式中</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𝑾</m:t>
                        </m:r>
                      </m:e>
                      <m:sub>
                        <m:r>
                          <a:rPr lang="en-US" altLang="zh-CN" dirty="0">
                            <a:latin typeface="Cambria Math" panose="02040503050406030204" pitchFamily="18" charset="0"/>
                          </a:rPr>
                          <m:t>𝟏</m:t>
                        </m:r>
                      </m:sub>
                    </m:sSub>
                  </m:oMath>
                </a14:m>
                <a:r>
                  <a:rPr lang="zh-CN" altLang="en-US" dirty="0">
                    <a:ea typeface="Lantinghei SC Demibold" panose="02000000000000000000" pitchFamily="2" charset="-122"/>
                  </a:rPr>
                  <a:t>、</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𝑩</m:t>
                        </m:r>
                      </m:e>
                      <m:sub>
                        <m:r>
                          <a:rPr lang="en-US" altLang="zh-CN" dirty="0">
                            <a:latin typeface="Cambria Math" panose="02040503050406030204" pitchFamily="18" charset="0"/>
                          </a:rPr>
                          <m:t>𝟏</m:t>
                        </m:r>
                      </m:sub>
                    </m:sSub>
                  </m:oMath>
                </a14:m>
                <a:r>
                  <a:rPr lang="zh-CN" altLang="en-US" dirty="0">
                    <a:ea typeface="Lantinghei SC Demibold" panose="02000000000000000000" pitchFamily="2" charset="-122"/>
                  </a:rPr>
                  <a:t>、</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𝑾</m:t>
                        </m:r>
                      </m:e>
                      <m:sub>
                        <m:r>
                          <a:rPr lang="en-US" altLang="zh-CN" dirty="0">
                            <a:latin typeface="Cambria Math" panose="02040503050406030204" pitchFamily="18" charset="0"/>
                          </a:rPr>
                          <m:t>𝟐𝟏</m:t>
                        </m:r>
                      </m:sub>
                    </m:sSub>
                  </m:oMath>
                </a14:m>
                <a:r>
                  <a:rPr lang="en-US" altLang="zh-CN" dirty="0">
                    <a:ea typeface="Lantinghei SC Demibold" panose="02000000000000000000" pitchFamily="2" charset="-122"/>
                  </a:rPr>
                  <a:t>-</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𝑾</m:t>
                        </m:r>
                      </m:e>
                      <m:sub>
                        <m:r>
                          <a:rPr lang="en-US" altLang="zh-CN" dirty="0">
                            <a:latin typeface="Cambria Math" panose="02040503050406030204" pitchFamily="18" charset="0"/>
                          </a:rPr>
                          <m:t>𝟐𝟓</m:t>
                        </m:r>
                      </m:sub>
                    </m:sSub>
                  </m:oMath>
                </a14:m>
                <a:r>
                  <a:rPr lang="zh-CN" altLang="en-US" dirty="0">
                    <a:ea typeface="Lantinghei SC Demibold" panose="02000000000000000000" pitchFamily="2" charset="-122"/>
                  </a:rPr>
                  <a:t>、</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𝑩</m:t>
                        </m:r>
                      </m:e>
                      <m:sub>
                        <m:r>
                          <a:rPr lang="en-US" altLang="zh-CN" dirty="0">
                            <a:latin typeface="Cambria Math" panose="02040503050406030204" pitchFamily="18" charset="0"/>
                          </a:rPr>
                          <m:t>𝟐𝟏</m:t>
                        </m:r>
                      </m:sub>
                    </m:sSub>
                  </m:oMath>
                </a14:m>
                <a:r>
                  <a:rPr lang="en-US" altLang="zh-CN" dirty="0">
                    <a:ea typeface="Lantinghei SC Demibold" panose="02000000000000000000" pitchFamily="2" charset="-122"/>
                  </a:rPr>
                  <a:t>-</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𝑩</m:t>
                        </m:r>
                      </m:e>
                      <m:sub>
                        <m:r>
                          <a:rPr lang="en-US" altLang="zh-CN" dirty="0">
                            <a:latin typeface="Cambria Math" panose="02040503050406030204" pitchFamily="18" charset="0"/>
                          </a:rPr>
                          <m:t>𝟐𝟓</m:t>
                        </m:r>
                      </m:sub>
                    </m:sSub>
                  </m:oMath>
                </a14:m>
                <a:r>
                  <a:rPr lang="zh-CN" altLang="en-US" dirty="0">
                    <a:ea typeface="Lantinghei SC Demibold" panose="02000000000000000000" pitchFamily="2" charset="-122"/>
                  </a:rPr>
                  <a:t>、</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𝑾</m:t>
                        </m:r>
                      </m:e>
                      <m:sub>
                        <m:r>
                          <a:rPr lang="en-US" altLang="zh-CN" dirty="0">
                            <a:latin typeface="Cambria Math" panose="02040503050406030204" pitchFamily="18" charset="0"/>
                          </a:rPr>
                          <m:t>𝟑</m:t>
                        </m:r>
                      </m:sub>
                    </m:sSub>
                  </m:oMath>
                </a14:m>
                <a:r>
                  <a:rPr lang="zh-CN" altLang="en-US" dirty="0">
                    <a:ea typeface="Lantinghei SC Demibold" panose="02000000000000000000" pitchFamily="2" charset="-122"/>
                  </a:rPr>
                  <a:t>、</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𝑩</m:t>
                        </m:r>
                      </m:e>
                      <m:sub>
                        <m:r>
                          <a:rPr lang="en-US" altLang="zh-CN" dirty="0">
                            <a:latin typeface="Cambria Math" panose="02040503050406030204" pitchFamily="18" charset="0"/>
                          </a:rPr>
                          <m:t>𝟑</m:t>
                        </m:r>
                      </m:sub>
                    </m:sSub>
                  </m:oMath>
                </a14:m>
                <a:r>
                  <a:rPr lang="zh-CN" altLang="en-US" dirty="0">
                    <a:ea typeface="Lantinghei SC Demibold" panose="02000000000000000000" pitchFamily="2" charset="-122"/>
                  </a:rPr>
                  <a:t>是可训练的模型参数，</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𝑛</m:t>
                        </m:r>
                      </m:e>
                      <m:sub>
                        <m:r>
                          <a:rPr lang="en-US" altLang="zh-CN" dirty="0">
                            <a:latin typeface="Cambria Math" panose="02040503050406030204" pitchFamily="18" charset="0"/>
                          </a:rPr>
                          <m:t>𝑖𝑛𝑝𝑢𝑡</m:t>
                        </m:r>
                      </m:sub>
                    </m:sSub>
                  </m:oMath>
                </a14:m>
                <a:r>
                  <a:rPr lang="zh-CN" altLang="en-US" dirty="0">
                    <a:ea typeface="Lantinghei SC Demibold" panose="02000000000000000000" pitchFamily="2" charset="-122"/>
                  </a:rPr>
                  <a:t>和</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𝑛</m:t>
                        </m:r>
                      </m:e>
                      <m:sub>
                        <m:r>
                          <a:rPr lang="en-US" altLang="zh-CN" dirty="0">
                            <a:latin typeface="Cambria Math" panose="02040503050406030204" pitchFamily="18" charset="0"/>
                          </a:rPr>
                          <m:t>h𝑖𝑑𝑑𝑒𝑛</m:t>
                        </m:r>
                      </m:sub>
                    </m:sSub>
                  </m:oMath>
                </a14:m>
                <a:r>
                  <a:rPr lang="zh-CN" altLang="en-US" dirty="0">
                    <a:ea typeface="Lantinghei SC Demibold" panose="02000000000000000000" pitchFamily="2" charset="-122"/>
                  </a:rPr>
                  <a:t>是可调节的超参数。</a:t>
                </a:r>
              </a:p>
              <a:p>
                <a:endParaRPr lang="en-US" altLang="zh-CN" dirty="0">
                  <a:ea typeface="Lantinghei SC Demibold" panose="02000000000000000000" pitchFamily="2" charset="-122"/>
                </a:endParaRPr>
              </a:p>
            </p:txBody>
          </p:sp>
        </mc:Choice>
        <mc:Fallback xmlns="">
          <p:sp>
            <p:nvSpPr>
              <p:cNvPr id="102" name="文本框 12">
                <a:extLst>
                  <a:ext uri="{FF2B5EF4-FFF2-40B4-BE49-F238E27FC236}">
                    <a16:creationId xmlns:a16="http://schemas.microsoft.com/office/drawing/2014/main" id="{0ECED4F7-C245-BD2E-0FAA-7E815B81ADAF}"/>
                  </a:ext>
                </a:extLst>
              </p:cNvPr>
              <p:cNvSpPr txBox="1">
                <a:spLocks noRot="1" noChangeAspect="1" noMove="1" noResize="1" noEditPoints="1" noAdjustHandles="1" noChangeArrowheads="1" noChangeShapeType="1" noTextEdit="1"/>
              </p:cNvSpPr>
              <p:nvPr/>
            </p:nvSpPr>
            <p:spPr>
              <a:xfrm>
                <a:off x="1227461" y="1693634"/>
                <a:ext cx="9890944" cy="3997120"/>
              </a:xfrm>
              <a:prstGeom prst="rect">
                <a:avLst/>
              </a:prstGeom>
              <a:blipFill>
                <a:blip r:embed="rId2"/>
                <a:stretch>
                  <a:fillRect l="-493" t="-1067" r="-2834"/>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D396D13D-803E-7447-9797-E56194BF6835}"/>
              </a:ext>
            </a:extLst>
          </p:cNvPr>
          <p:cNvSpPr txBox="1"/>
          <p:nvPr/>
        </p:nvSpPr>
        <p:spPr>
          <a:xfrm>
            <a:off x="1017888" y="712061"/>
            <a:ext cx="7642703"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600" normalizeH="0" baseline="0" noProof="0" dirty="0">
                <a:ln>
                  <a:noFill/>
                </a:ln>
                <a:gradFill>
                  <a:gsLst>
                    <a:gs pos="0">
                      <a:srgbClr val="E6A845"/>
                    </a:gs>
                    <a:gs pos="100000">
                      <a:srgbClr val="B05B23"/>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sym typeface="Arial" panose="020B0604020202020204" pitchFamily="34" charset="0"/>
              </a:rPr>
              <a:t>模型详述：模型结构</a:t>
            </a:r>
          </a:p>
        </p:txBody>
      </p:sp>
    </p:spTree>
    <p:extLst>
      <p:ext uri="{BB962C8B-B14F-4D97-AF65-F5344CB8AC3E}">
        <p14:creationId xmlns:p14="http://schemas.microsoft.com/office/powerpoint/2010/main" val="33513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2" name="文本框 12">
                <a:extLst>
                  <a:ext uri="{FF2B5EF4-FFF2-40B4-BE49-F238E27FC236}">
                    <a16:creationId xmlns:a16="http://schemas.microsoft.com/office/drawing/2014/main" id="{0ECED4F7-C245-BD2E-0FAA-7E815B81ADAF}"/>
                  </a:ext>
                </a:extLst>
              </p:cNvPr>
              <p:cNvSpPr txBox="1"/>
              <p:nvPr/>
            </p:nvSpPr>
            <p:spPr>
              <a:xfrm>
                <a:off x="1227461" y="1711106"/>
                <a:ext cx="9890944" cy="2764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数据预处理：对训练数据的</a:t>
                </a:r>
                <a:r>
                  <a:rPr lang="en-US" altLang="zh-CN" dirty="0">
                    <a:ea typeface="Lantinghei SC Demibold" panose="02000000000000000000" pitchFamily="2" charset="-122"/>
                  </a:rPr>
                  <a:t>5</a:t>
                </a:r>
                <a:r>
                  <a:rPr lang="zh-CN" altLang="en-US" dirty="0">
                    <a:ea typeface="Lantinghei SC Demibold" panose="02000000000000000000" pitchFamily="2" charset="-122"/>
                  </a:rPr>
                  <a:t>个字段分别作归一化，使得归一化后训练数据中每个字段的数值均值为</a:t>
                </a:r>
                <a:r>
                  <a:rPr lang="en-US" altLang="zh-CN" dirty="0">
                    <a:ea typeface="Lantinghei SC Demibold" panose="02000000000000000000" pitchFamily="2" charset="-122"/>
                  </a:rPr>
                  <a:t>0</a:t>
                </a:r>
                <a:r>
                  <a:rPr lang="zh-CN" altLang="en-US" dirty="0">
                    <a:ea typeface="Lantinghei SC Demibold" panose="02000000000000000000" pitchFamily="2" charset="-122"/>
                  </a:rPr>
                  <a:t>，方差为</a:t>
                </a:r>
                <a:r>
                  <a:rPr lang="en-US" altLang="zh-CN" dirty="0">
                    <a:ea typeface="Lantinghei SC Demibold" panose="02000000000000000000" pitchFamily="2" charset="-122"/>
                  </a:rPr>
                  <a:t>1</a:t>
                </a:r>
                <a:r>
                  <a:rPr lang="zh-CN" altLang="en-US" dirty="0">
                    <a:ea typeface="Lantinghei SC Demibold" panose="02000000000000000000" pitchFamily="2" charset="-122"/>
                  </a:rPr>
                  <a:t>。</a:t>
                </a:r>
                <a:endParaRPr lang="en-US" altLang="zh-CN" dirty="0">
                  <a:ea typeface="Lantinghei SC Demibold" panose="02000000000000000000" pitchFamily="2" charset="-122"/>
                </a:endParaRPr>
              </a:p>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模型使用</a:t>
                </a:r>
                <a:r>
                  <a:rPr lang="en-US" altLang="zh-CN" dirty="0">
                    <a:ea typeface="Lantinghei SC Demibold" panose="02000000000000000000" pitchFamily="2" charset="-122"/>
                  </a:rPr>
                  <a:t>Adam</a:t>
                </a:r>
                <a:r>
                  <a:rPr lang="zh-CN" altLang="en-US" dirty="0">
                    <a:ea typeface="Lantinghei SC Demibold" panose="02000000000000000000" pitchFamily="2" charset="-122"/>
                  </a:rPr>
                  <a:t>优化算法进行训练，在训练集上训练</a:t>
                </a:r>
                <a:r>
                  <a:rPr lang="en-US" altLang="zh-CN" dirty="0">
                    <a:ea typeface="Lantinghei SC Demibold" panose="02000000000000000000" pitchFamily="2" charset="-122"/>
                  </a:rPr>
                  <a:t>256</a:t>
                </a:r>
                <a:r>
                  <a:rPr lang="zh-CN" altLang="en-US" dirty="0">
                    <a:ea typeface="Lantinghei SC Demibold" panose="02000000000000000000" pitchFamily="2" charset="-122"/>
                  </a:rPr>
                  <a:t>轮（</a:t>
                </a:r>
                <a:r>
                  <a:rPr lang="en-US" altLang="zh-CN" dirty="0">
                    <a:ea typeface="Lantinghei SC Demibold" panose="02000000000000000000" pitchFamily="2" charset="-122"/>
                  </a:rPr>
                  <a:t>epoch</a:t>
                </a:r>
                <a:r>
                  <a:rPr lang="zh-CN" altLang="en-US" dirty="0">
                    <a:ea typeface="Lantinghei SC Demibold" panose="02000000000000000000" pitchFamily="2" charset="-122"/>
                  </a:rPr>
                  <a:t>）。在训练的每个批次（</a:t>
                </a:r>
                <a:r>
                  <a:rPr lang="en-US" altLang="zh-CN" dirty="0">
                    <a:ea typeface="Lantinghei SC Demibold" panose="02000000000000000000" pitchFamily="2" charset="-122"/>
                  </a:rPr>
                  <a:t>batch</a:t>
                </a:r>
                <a:r>
                  <a:rPr lang="zh-CN" altLang="en-US" dirty="0">
                    <a:ea typeface="Lantinghei SC Demibold" panose="02000000000000000000" pitchFamily="2" charset="-122"/>
                  </a:rPr>
                  <a:t>）中，模型对</a:t>
                </a:r>
                <a:r>
                  <a:rPr lang="en-US" altLang="zh-CN" dirty="0">
                    <a:ea typeface="Lantinghei SC Demibold" panose="02000000000000000000" pitchFamily="2" charset="-122"/>
                  </a:rPr>
                  <a:t>64</a:t>
                </a:r>
                <a:r>
                  <a:rPr lang="zh-CN" altLang="en-US" dirty="0">
                    <a:ea typeface="Lantinghei SC Demibold" panose="02000000000000000000" pitchFamily="2" charset="-122"/>
                  </a:rPr>
                  <a:t>个输入样本各自迭代预测接下来的</a:t>
                </a:r>
                <a:r>
                  <a:rPr lang="en-US" altLang="zh-CN" dirty="0">
                    <a:ea typeface="Lantinghei SC Demibold" panose="02000000000000000000" pitchFamily="2" charset="-122"/>
                  </a:rPr>
                  <a:t>4</a:t>
                </a:r>
                <a:r>
                  <a:rPr lang="zh-CN" altLang="en-US" dirty="0">
                    <a:ea typeface="Lantinghei SC Demibold" panose="02000000000000000000" pitchFamily="2" charset="-122"/>
                  </a:rPr>
                  <a:t>个时间点，使用这</a:t>
                </a:r>
                <a:r>
                  <a:rPr lang="en-US" altLang="zh-CN" dirty="0">
                    <a:ea typeface="Lantinghei SC Demibold" panose="02000000000000000000" pitchFamily="2" charset="-122"/>
                  </a:rPr>
                  <a:t>64</a:t>
                </a:r>
                <a:r>
                  <a:rPr lang="zh-CN" altLang="en-US" dirty="0">
                    <a:ea typeface="Lantinghei SC Demibold" panose="02000000000000000000" pitchFamily="2" charset="-122"/>
                  </a:rPr>
                  <a:t>个样本各</a:t>
                </a:r>
                <a:r>
                  <a:rPr lang="en-US" altLang="zh-CN" dirty="0">
                    <a:ea typeface="Lantinghei SC Demibold" panose="02000000000000000000" pitchFamily="2" charset="-122"/>
                  </a:rPr>
                  <a:t>4</a:t>
                </a:r>
                <a:r>
                  <a:rPr lang="zh-CN" altLang="en-US" dirty="0">
                    <a:ea typeface="Lantinghei SC Demibold" panose="02000000000000000000" pitchFamily="2" charset="-122"/>
                  </a:rPr>
                  <a:t>个时间点的总</a:t>
                </a:r>
                <a:r>
                  <a:rPr lang="en-US" altLang="zh-CN" dirty="0">
                    <a:ea typeface="Lantinghei SC Demibold" panose="02000000000000000000" pitchFamily="2" charset="-122"/>
                  </a:rPr>
                  <a:t>MSE</a:t>
                </a:r>
                <a:r>
                  <a:rPr lang="zh-CN" altLang="en-US" dirty="0">
                    <a:ea typeface="Lantinghei SC Demibold" panose="02000000000000000000" pitchFamily="2" charset="-122"/>
                  </a:rPr>
                  <a:t>误差作为损失函数。初始学习率（</a:t>
                </a:r>
                <a:r>
                  <a:rPr lang="en-US" altLang="zh-CN" dirty="0">
                    <a:ea typeface="Lantinghei SC Demibold" panose="02000000000000000000" pitchFamily="2" charset="-122"/>
                  </a:rPr>
                  <a:t>learning rate</a:t>
                </a:r>
                <a:r>
                  <a:rPr lang="zh-CN" altLang="en-US" dirty="0">
                    <a:ea typeface="Lantinghei SC Demibold" panose="02000000000000000000" pitchFamily="2" charset="-122"/>
                  </a:rPr>
                  <a:t>）设为</a:t>
                </a:r>
                <a:r>
                  <a:rPr lang="en-US" altLang="zh-CN" dirty="0">
                    <a:ea typeface="Lantinghei SC Demibold" panose="02000000000000000000" pitchFamily="2" charset="-122"/>
                  </a:rPr>
                  <a:t>0.01</a:t>
                </a:r>
                <a:r>
                  <a:rPr lang="zh-CN" altLang="en-US" dirty="0">
                    <a:ea typeface="Lantinghei SC Demibold" panose="02000000000000000000" pitchFamily="2" charset="-122"/>
                  </a:rPr>
                  <a:t>，学习率在训练过程中线性衰减至</a:t>
                </a:r>
                <a:r>
                  <a:rPr lang="en-US" altLang="zh-CN" dirty="0">
                    <a:ea typeface="Lantinghei SC Demibold" panose="02000000000000000000" pitchFamily="2" charset="-122"/>
                  </a:rPr>
                  <a:t>0</a:t>
                </a:r>
                <a:r>
                  <a:rPr lang="zh-CN" altLang="en-US" dirty="0">
                    <a:ea typeface="Lantinghei SC Demibold" panose="02000000000000000000" pitchFamily="2" charset="-122"/>
                  </a:rPr>
                  <a:t>。</a:t>
                </a:r>
              </a:p>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表现最好的模型超参数是</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𝑛</m:t>
                        </m:r>
                      </m:e>
                      <m:sub>
                        <m:r>
                          <a:rPr lang="en-US" altLang="zh-CN" dirty="0">
                            <a:latin typeface="Cambria Math" panose="02040503050406030204" pitchFamily="18" charset="0"/>
                          </a:rPr>
                          <m:t>𝑖𝑛𝑝𝑢𝑡</m:t>
                        </m:r>
                      </m:sub>
                    </m:sSub>
                    <m:r>
                      <a:rPr lang="en-US" altLang="zh-CN" dirty="0">
                        <a:latin typeface="Cambria Math" panose="02040503050406030204" pitchFamily="18" charset="0"/>
                      </a:rPr>
                      <m:t>=7</m:t>
                    </m:r>
                  </m:oMath>
                </a14:m>
                <a:r>
                  <a:rPr lang="zh-CN" altLang="en-US" dirty="0">
                    <a:ea typeface="Lantinghei SC Demibold" panose="02000000000000000000" pitchFamily="2" charset="-122"/>
                  </a:rPr>
                  <a:t>、</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𝑛</m:t>
                        </m:r>
                      </m:e>
                      <m:sub>
                        <m:r>
                          <a:rPr lang="en-US" altLang="zh-CN" dirty="0">
                            <a:latin typeface="Cambria Math" panose="02040503050406030204" pitchFamily="18" charset="0"/>
                          </a:rPr>
                          <m:t>h𝑖𝑑𝑑𝑒𝑛</m:t>
                        </m:r>
                      </m:sub>
                    </m:sSub>
                    <m:r>
                      <a:rPr lang="en-US" altLang="zh-CN" dirty="0">
                        <a:latin typeface="Cambria Math" panose="02040503050406030204" pitchFamily="18" charset="0"/>
                      </a:rPr>
                      <m:t>=4</m:t>
                    </m:r>
                  </m:oMath>
                </a14:m>
                <a:r>
                  <a:rPr lang="zh-CN" altLang="en-US" dirty="0">
                    <a:ea typeface="Lantinghei SC Demibold" panose="02000000000000000000" pitchFamily="2" charset="-122"/>
                  </a:rPr>
                  <a:t>，该模型共有</a:t>
                </a:r>
                <a:r>
                  <a:rPr lang="en-US" altLang="zh-CN" dirty="0">
                    <a:ea typeface="Lantinghei SC Demibold" panose="02000000000000000000" pitchFamily="2" charset="-122"/>
                  </a:rPr>
                  <a:t>274</a:t>
                </a:r>
                <a:r>
                  <a:rPr lang="zh-CN" altLang="en-US" dirty="0">
                    <a:ea typeface="Lantinghei SC Demibold" panose="02000000000000000000" pitchFamily="2" charset="-122"/>
                  </a:rPr>
                  <a:t>个可训练参数，在</a:t>
                </a:r>
                <a:r>
                  <a:rPr lang="en-US" altLang="zh-CN" dirty="0">
                    <a:ea typeface="Lantinghei SC Demibold" panose="02000000000000000000" pitchFamily="2" charset="-122"/>
                  </a:rPr>
                  <a:t>8</a:t>
                </a:r>
                <a:r>
                  <a:rPr lang="zh-CN" altLang="en-US" dirty="0">
                    <a:ea typeface="Lantinghei SC Demibold" panose="02000000000000000000" pitchFamily="2" charset="-122"/>
                  </a:rPr>
                  <a:t>核</a:t>
                </a:r>
                <a:r>
                  <a:rPr lang="en-US" altLang="zh-CN" dirty="0">
                    <a:ea typeface="Lantinghei SC Demibold" panose="02000000000000000000" pitchFamily="2" charset="-122"/>
                  </a:rPr>
                  <a:t>CPU</a:t>
                </a:r>
                <a:r>
                  <a:rPr lang="zh-CN" altLang="en-US" dirty="0">
                    <a:ea typeface="Lantinghei SC Demibold" panose="02000000000000000000" pitchFamily="2" charset="-122"/>
                  </a:rPr>
                  <a:t>上训练单个模型用时一般为</a:t>
                </a:r>
                <a:r>
                  <a:rPr lang="en-US" altLang="zh-CN" dirty="0">
                    <a:ea typeface="Lantinghei SC Demibold" panose="02000000000000000000" pitchFamily="2" charset="-122"/>
                  </a:rPr>
                  <a:t>5-8</a:t>
                </a:r>
                <a:r>
                  <a:rPr lang="zh-CN" altLang="en-US" dirty="0">
                    <a:ea typeface="Lantinghei SC Demibold" panose="02000000000000000000" pitchFamily="2" charset="-122"/>
                  </a:rPr>
                  <a:t>分钟。</a:t>
                </a:r>
              </a:p>
              <a:p>
                <a:endParaRPr lang="en-US" altLang="zh-CN" dirty="0">
                  <a:ea typeface="Lantinghei SC Demibold" panose="02000000000000000000" pitchFamily="2" charset="-122"/>
                </a:endParaRPr>
              </a:p>
            </p:txBody>
          </p:sp>
        </mc:Choice>
        <mc:Fallback xmlns="">
          <p:sp>
            <p:nvSpPr>
              <p:cNvPr id="102" name="文本框 12">
                <a:extLst>
                  <a:ext uri="{FF2B5EF4-FFF2-40B4-BE49-F238E27FC236}">
                    <a16:creationId xmlns:a16="http://schemas.microsoft.com/office/drawing/2014/main" id="{0ECED4F7-C245-BD2E-0FAA-7E815B81ADAF}"/>
                  </a:ext>
                </a:extLst>
              </p:cNvPr>
              <p:cNvSpPr txBox="1">
                <a:spLocks noRot="1" noChangeAspect="1" noMove="1" noResize="1" noEditPoints="1" noAdjustHandles="1" noChangeArrowheads="1" noChangeShapeType="1" noTextEdit="1"/>
              </p:cNvSpPr>
              <p:nvPr/>
            </p:nvSpPr>
            <p:spPr>
              <a:xfrm>
                <a:off x="1227461" y="1711106"/>
                <a:ext cx="9890944" cy="2764026"/>
              </a:xfrm>
              <a:prstGeom prst="rect">
                <a:avLst/>
              </a:prstGeom>
              <a:blipFill>
                <a:blip r:embed="rId2"/>
                <a:stretch>
                  <a:fillRect l="-370" t="-1545" r="-43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F2F597F-8C19-3B8C-A108-7C6496A12B72}"/>
              </a:ext>
            </a:extLst>
          </p:cNvPr>
          <p:cNvSpPr txBox="1"/>
          <p:nvPr/>
        </p:nvSpPr>
        <p:spPr>
          <a:xfrm>
            <a:off x="1017888" y="712061"/>
            <a:ext cx="7642703"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600" normalizeH="0" baseline="0" noProof="0" dirty="0">
                <a:ln>
                  <a:noFill/>
                </a:ln>
                <a:gradFill>
                  <a:gsLst>
                    <a:gs pos="0">
                      <a:srgbClr val="E6A845"/>
                    </a:gs>
                    <a:gs pos="100000">
                      <a:srgbClr val="B05B23"/>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sym typeface="Arial" panose="020B0604020202020204" pitchFamily="34" charset="0"/>
              </a:rPr>
              <a:t>模型详述：训练流程</a:t>
            </a:r>
          </a:p>
        </p:txBody>
      </p:sp>
    </p:spTree>
    <p:extLst>
      <p:ext uri="{BB962C8B-B14F-4D97-AF65-F5344CB8AC3E}">
        <p14:creationId xmlns:p14="http://schemas.microsoft.com/office/powerpoint/2010/main" val="385231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2" name="文本框 12">
                <a:extLst>
                  <a:ext uri="{FF2B5EF4-FFF2-40B4-BE49-F238E27FC236}">
                    <a16:creationId xmlns:a16="http://schemas.microsoft.com/office/drawing/2014/main" id="{0ECED4F7-C245-BD2E-0FAA-7E815B81ADAF}"/>
                  </a:ext>
                </a:extLst>
              </p:cNvPr>
              <p:cNvSpPr txBox="1"/>
              <p:nvPr/>
            </p:nvSpPr>
            <p:spPr>
              <a:xfrm>
                <a:off x="1227461" y="1530556"/>
                <a:ext cx="9890944" cy="42922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将预测数据集使用训练阶段保存的归一化系数归一化后，首先将第一行复制</a:t>
                </a:r>
                <a14:m>
                  <m:oMath xmlns:m="http://schemas.openxmlformats.org/officeDocument/2006/math">
                    <m:sSub>
                      <m:sSubPr>
                        <m:ctrlPr>
                          <a:rPr lang="en-US" altLang="zh-CN" i="1" dirty="0">
                            <a:latin typeface="Cambria Math" panose="02040503050406030204" pitchFamily="18" charset="0"/>
                            <a:ea typeface="Lantinghei SC Demibold" panose="02000000000000000000" pitchFamily="2" charset="-122"/>
                          </a:rPr>
                        </m:ctrlPr>
                      </m:sSubPr>
                      <m:e>
                        <m:r>
                          <a:rPr lang="en-US" altLang="zh-CN" dirty="0">
                            <a:latin typeface="Cambria Math" panose="02040503050406030204" pitchFamily="18" charset="0"/>
                            <a:ea typeface="Lantinghei SC Demibold" panose="02000000000000000000" pitchFamily="2" charset="-122"/>
                          </a:rPr>
                          <m:t>𝑛</m:t>
                        </m:r>
                      </m:e>
                      <m:sub>
                        <m:r>
                          <a:rPr lang="en-US" altLang="zh-CN" dirty="0">
                            <a:latin typeface="Cambria Math" panose="02040503050406030204" pitchFamily="18" charset="0"/>
                            <a:ea typeface="Lantinghei SC Demibold" panose="02000000000000000000" pitchFamily="2" charset="-122"/>
                          </a:rPr>
                          <m:t>𝑖𝑛𝑝𝑢𝑡</m:t>
                        </m:r>
                      </m:sub>
                    </m:sSub>
                    <m:r>
                      <a:rPr lang="en-US" altLang="zh-CN" dirty="0">
                        <a:latin typeface="Cambria Math" panose="02040503050406030204" pitchFamily="18" charset="0"/>
                        <a:ea typeface="Lantinghei SC Demibold" panose="02000000000000000000" pitchFamily="2" charset="-122"/>
                      </a:rPr>
                      <m:t>−1</m:t>
                    </m:r>
                  </m:oMath>
                </a14:m>
                <a:r>
                  <a:rPr lang="zh-CN" altLang="en-US" dirty="0">
                    <a:ea typeface="Lantinghei SC Demibold" panose="02000000000000000000" pitchFamily="2" charset="-122"/>
                  </a:rPr>
                  <a:t>次加到数据集最前面，以提供第一次预测的模型输入。将数据集复制为两份：第一份用来填充预测值之后作为最终结果输出，第二份用来在填充预测值之后根据离散的真实值修正历史预测值并作为后续预测时的模型输入。</a:t>
                </a:r>
              </a:p>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对每个</a:t>
                </a:r>
                <a:r>
                  <a:rPr lang="en-US" altLang="zh-CN" dirty="0">
                    <a:ea typeface="Lantinghei SC Demibold" panose="02000000000000000000" pitchFamily="2" charset="-122"/>
                  </a:rPr>
                  <a:t>cv1</a:t>
                </a:r>
                <a:r>
                  <a:rPr lang="zh-CN" altLang="en-US" dirty="0">
                    <a:ea typeface="Lantinghei SC Demibold" panose="02000000000000000000" pitchFamily="2" charset="-122"/>
                  </a:rPr>
                  <a:t>、</a:t>
                </a:r>
                <a:r>
                  <a:rPr lang="en-US" altLang="zh-CN" dirty="0">
                    <a:ea typeface="Lantinghei SC Demibold" panose="02000000000000000000" pitchFamily="2" charset="-122"/>
                  </a:rPr>
                  <a:t>cv2</a:t>
                </a:r>
                <a:r>
                  <a:rPr lang="zh-CN" altLang="en-US" dirty="0">
                    <a:ea typeface="Lantinghei SC Demibold" panose="02000000000000000000" pitchFamily="2" charset="-122"/>
                  </a:rPr>
                  <a:t>为空值的时间段，对其中的每个时间点都将前面的</a:t>
                </a:r>
                <a14:m>
                  <m:oMath xmlns:m="http://schemas.openxmlformats.org/officeDocument/2006/math">
                    <m:sSub>
                      <m:sSubPr>
                        <m:ctrlPr>
                          <a:rPr lang="en-US" altLang="zh-CN" i="1" dirty="0">
                            <a:latin typeface="Cambria Math" panose="02040503050406030204" pitchFamily="18" charset="0"/>
                            <a:ea typeface="Lantinghei SC Demibold" panose="02000000000000000000" pitchFamily="2" charset="-122"/>
                          </a:rPr>
                        </m:ctrlPr>
                      </m:sSubPr>
                      <m:e>
                        <m:r>
                          <a:rPr lang="en-US" altLang="zh-CN" dirty="0">
                            <a:latin typeface="Cambria Math" panose="02040503050406030204" pitchFamily="18" charset="0"/>
                            <a:ea typeface="Lantinghei SC Demibold" panose="02000000000000000000" pitchFamily="2" charset="-122"/>
                          </a:rPr>
                          <m:t>𝑛</m:t>
                        </m:r>
                      </m:e>
                      <m:sub>
                        <m:r>
                          <a:rPr lang="en-US" altLang="zh-CN" dirty="0">
                            <a:latin typeface="Cambria Math" panose="02040503050406030204" pitchFamily="18" charset="0"/>
                            <a:ea typeface="Lantinghei SC Demibold" panose="02000000000000000000" pitchFamily="2" charset="-122"/>
                          </a:rPr>
                          <m:t>𝑖𝑛𝑝𝑢𝑡</m:t>
                        </m:r>
                      </m:sub>
                    </m:sSub>
                  </m:oMath>
                </a14:m>
                <a:r>
                  <a:rPr lang="zh-CN" altLang="en-US" dirty="0">
                    <a:ea typeface="Lantinghei SC Demibold" panose="02000000000000000000" pitchFamily="2" charset="-122"/>
                  </a:rPr>
                  <a:t>个时间点的数值传入模型进行预测，将预测结果分别填入两份数据中。在每个连续的空值段结束时，根据下一个时间点的真实</a:t>
                </a:r>
                <a:r>
                  <a:rPr lang="en-US" altLang="zh-CN" dirty="0">
                    <a:ea typeface="Lantinghei SC Demibold" panose="02000000000000000000" pitchFamily="2" charset="-122"/>
                  </a:rPr>
                  <a:t>cv1</a:t>
                </a:r>
                <a:r>
                  <a:rPr lang="zh-CN" altLang="en-US" dirty="0">
                    <a:ea typeface="Lantinghei SC Demibold" panose="02000000000000000000" pitchFamily="2" charset="-122"/>
                  </a:rPr>
                  <a:t>和</a:t>
                </a:r>
                <a:r>
                  <a:rPr lang="en-US" altLang="zh-CN" dirty="0">
                    <a:ea typeface="Lantinghei SC Demibold" panose="02000000000000000000" pitchFamily="2" charset="-122"/>
                  </a:rPr>
                  <a:t>cv2</a:t>
                </a:r>
                <a:r>
                  <a:rPr lang="zh-CN" altLang="en-US" dirty="0">
                    <a:ea typeface="Lantinghei SC Demibold" panose="02000000000000000000" pitchFamily="2" charset="-122"/>
                  </a:rPr>
                  <a:t>修正第二份数据中的该空值段的值。</a:t>
                </a:r>
                <a:endParaRPr lang="en-US" altLang="zh-CN" dirty="0">
                  <a:ea typeface="Lantinghei SC Demibold" panose="02000000000000000000" pitchFamily="2" charset="-122"/>
                </a:endParaRPr>
              </a:p>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修正公式：</a:t>
                </a:r>
                <a:endParaRPr lang="en-US" altLang="zh-CN" dirty="0">
                  <a:ea typeface="Lantinghei SC Demibold" panose="02000000000000000000" pitchFamily="2" charset="-122"/>
                </a:endParaRPr>
              </a:p>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ea typeface="Lantinghei SC Demibold" panose="02000000000000000000" pitchFamily="2" charset="-122"/>
                            </a:rPr>
                          </m:ctrlPr>
                        </m:sSubSupPr>
                        <m:e>
                          <m:r>
                            <a:rPr lang="en-US" altLang="zh-CN">
                              <a:latin typeface="Cambria Math" panose="02040503050406030204" pitchFamily="18" charset="0"/>
                              <a:ea typeface="Lantinghei SC Demibold" panose="02000000000000000000" pitchFamily="2" charset="-122"/>
                            </a:rPr>
                            <m:t>𝑣</m:t>
                          </m:r>
                        </m:e>
                        <m:sub>
                          <m:r>
                            <a:rPr lang="en-US" altLang="zh-CN">
                              <a:latin typeface="Cambria Math" panose="02040503050406030204" pitchFamily="18" charset="0"/>
                              <a:ea typeface="Lantinghei SC Demibold" panose="02000000000000000000" pitchFamily="2" charset="-122"/>
                            </a:rPr>
                            <m:t>𝑖</m:t>
                          </m:r>
                        </m:sub>
                        <m:sup>
                          <m:r>
                            <a:rPr lang="en-US" altLang="zh-CN">
                              <a:latin typeface="Cambria Math" panose="02040503050406030204" pitchFamily="18" charset="0"/>
                              <a:ea typeface="Lantinghei SC Demibold" panose="02000000000000000000" pitchFamily="2" charset="-122"/>
                            </a:rPr>
                            <m:t>′</m:t>
                          </m:r>
                        </m:sup>
                      </m:sSubSup>
                      <m:r>
                        <a:rPr lang="en-US" altLang="zh-CN">
                          <a:latin typeface="Cambria Math" panose="02040503050406030204" pitchFamily="18" charset="0"/>
                          <a:ea typeface="Lantinghei SC Demibold" panose="02000000000000000000" pitchFamily="2" charset="-122"/>
                        </a:rPr>
                        <m:t>=</m:t>
                      </m:r>
                      <m:f>
                        <m:fPr>
                          <m:ctrlPr>
                            <a:rPr lang="en-US" altLang="zh-CN" i="1">
                              <a:latin typeface="Cambria Math" panose="02040503050406030204" pitchFamily="18" charset="0"/>
                              <a:ea typeface="Lantinghei SC Demibold" panose="02000000000000000000" pitchFamily="2" charset="-122"/>
                            </a:rPr>
                          </m:ctrlPr>
                        </m:fPr>
                        <m:num>
                          <m:r>
                            <a:rPr lang="en-US" altLang="zh-CN">
                              <a:latin typeface="Cambria Math" panose="02040503050406030204" pitchFamily="18" charset="0"/>
                              <a:ea typeface="Lantinghei SC Demibold" panose="02000000000000000000" pitchFamily="2" charset="-122"/>
                            </a:rPr>
                            <m:t>𝑛</m:t>
                          </m:r>
                          <m:r>
                            <a:rPr lang="en-US" altLang="zh-CN">
                              <a:latin typeface="Cambria Math" panose="02040503050406030204" pitchFamily="18" charset="0"/>
                              <a:ea typeface="Lantinghei SC Demibold" panose="02000000000000000000" pitchFamily="2" charset="-122"/>
                            </a:rPr>
                            <m:t>−</m:t>
                          </m:r>
                          <m:r>
                            <a:rPr lang="en-US" altLang="zh-CN">
                              <a:latin typeface="Cambria Math" panose="02040503050406030204" pitchFamily="18" charset="0"/>
                              <a:ea typeface="Lantinghei SC Demibold" panose="02000000000000000000" pitchFamily="2" charset="-122"/>
                            </a:rPr>
                            <m:t>𝑖</m:t>
                          </m:r>
                          <m:r>
                            <a:rPr lang="en-US" altLang="zh-CN">
                              <a:latin typeface="Cambria Math" panose="02040503050406030204" pitchFamily="18" charset="0"/>
                              <a:ea typeface="Lantinghei SC Demibold" panose="02000000000000000000" pitchFamily="2" charset="-122"/>
                            </a:rPr>
                            <m:t>+1</m:t>
                          </m:r>
                        </m:num>
                        <m:den>
                          <m:r>
                            <a:rPr lang="en-US" altLang="zh-CN">
                              <a:latin typeface="Cambria Math" panose="02040503050406030204" pitchFamily="18" charset="0"/>
                              <a:ea typeface="Lantinghei SC Demibold" panose="02000000000000000000" pitchFamily="2" charset="-122"/>
                            </a:rPr>
                            <m:t>𝑛</m:t>
                          </m:r>
                          <m:r>
                            <a:rPr lang="en-US" altLang="zh-CN">
                              <a:latin typeface="Cambria Math" panose="02040503050406030204" pitchFamily="18" charset="0"/>
                              <a:ea typeface="Lantinghei SC Demibold" panose="02000000000000000000" pitchFamily="2" charset="-122"/>
                            </a:rPr>
                            <m:t>+1</m:t>
                          </m:r>
                        </m:den>
                      </m:f>
                      <m:sSub>
                        <m:sSubPr>
                          <m:ctrlPr>
                            <a:rPr lang="en-US" altLang="zh-CN" i="1">
                              <a:latin typeface="Cambria Math" panose="02040503050406030204" pitchFamily="18" charset="0"/>
                              <a:ea typeface="Lantinghei SC Demibold" panose="02000000000000000000" pitchFamily="2" charset="-122"/>
                            </a:rPr>
                          </m:ctrlPr>
                        </m:sSubPr>
                        <m:e>
                          <m:r>
                            <a:rPr lang="en-US" altLang="zh-CN">
                              <a:latin typeface="Cambria Math" panose="02040503050406030204" pitchFamily="18" charset="0"/>
                              <a:ea typeface="Lantinghei SC Demibold" panose="02000000000000000000" pitchFamily="2" charset="-122"/>
                            </a:rPr>
                            <m:t>𝑣</m:t>
                          </m:r>
                        </m:e>
                        <m:sub>
                          <m:r>
                            <a:rPr lang="en-US" altLang="zh-CN">
                              <a:latin typeface="Cambria Math" panose="02040503050406030204" pitchFamily="18" charset="0"/>
                              <a:ea typeface="Lantinghei SC Demibold" panose="02000000000000000000" pitchFamily="2" charset="-122"/>
                            </a:rPr>
                            <m:t>𝑖</m:t>
                          </m:r>
                        </m:sub>
                      </m:sSub>
                      <m:r>
                        <a:rPr lang="en-US" altLang="zh-CN">
                          <a:latin typeface="Cambria Math" panose="02040503050406030204" pitchFamily="18" charset="0"/>
                          <a:ea typeface="Lantinghei SC Demibold" panose="02000000000000000000" pitchFamily="2" charset="-122"/>
                        </a:rPr>
                        <m:t>+</m:t>
                      </m:r>
                      <m:f>
                        <m:fPr>
                          <m:ctrlPr>
                            <a:rPr lang="en-US" altLang="zh-CN" i="1">
                              <a:latin typeface="Cambria Math" panose="02040503050406030204" pitchFamily="18" charset="0"/>
                              <a:ea typeface="Lantinghei SC Demibold" panose="02000000000000000000" pitchFamily="2" charset="-122"/>
                            </a:rPr>
                          </m:ctrlPr>
                        </m:fPr>
                        <m:num>
                          <m:r>
                            <a:rPr lang="en-US" altLang="zh-CN">
                              <a:latin typeface="Cambria Math" panose="02040503050406030204" pitchFamily="18" charset="0"/>
                              <a:ea typeface="Lantinghei SC Demibold" panose="02000000000000000000" pitchFamily="2" charset="-122"/>
                            </a:rPr>
                            <m:t>𝑖</m:t>
                          </m:r>
                        </m:num>
                        <m:den>
                          <m:r>
                            <a:rPr lang="en-US" altLang="zh-CN">
                              <a:latin typeface="Cambria Math" panose="02040503050406030204" pitchFamily="18" charset="0"/>
                              <a:ea typeface="Lantinghei SC Demibold" panose="02000000000000000000" pitchFamily="2" charset="-122"/>
                            </a:rPr>
                            <m:t>𝑛</m:t>
                          </m:r>
                          <m:r>
                            <a:rPr lang="en-US" altLang="zh-CN">
                              <a:latin typeface="Cambria Math" panose="02040503050406030204" pitchFamily="18" charset="0"/>
                              <a:ea typeface="Lantinghei SC Demibold" panose="02000000000000000000" pitchFamily="2" charset="-122"/>
                            </a:rPr>
                            <m:t>+1</m:t>
                          </m:r>
                        </m:den>
                      </m:f>
                      <m:r>
                        <a:rPr lang="en-US" altLang="zh-CN">
                          <a:latin typeface="Cambria Math" panose="02040503050406030204" pitchFamily="18" charset="0"/>
                          <a:ea typeface="Lantinghei SC Demibold" panose="02000000000000000000" pitchFamily="2" charset="-122"/>
                        </a:rPr>
                        <m:t>𝑒</m:t>
                      </m:r>
                      <m:r>
                        <a:rPr lang="en-US" altLang="zh-CN">
                          <a:latin typeface="Cambria Math" panose="02040503050406030204" pitchFamily="18" charset="0"/>
                          <a:ea typeface="Lantinghei SC Demibold" panose="02000000000000000000" pitchFamily="2" charset="-122"/>
                        </a:rPr>
                        <m:t>,  </m:t>
                      </m:r>
                      <m:r>
                        <a:rPr lang="en-US" altLang="zh-CN">
                          <a:latin typeface="Cambria Math" panose="02040503050406030204" pitchFamily="18" charset="0"/>
                          <a:ea typeface="Lantinghei SC Demibold" panose="02000000000000000000" pitchFamily="2" charset="-122"/>
                        </a:rPr>
                        <m:t>𝑖</m:t>
                      </m:r>
                      <m:r>
                        <a:rPr lang="en-US" altLang="zh-CN">
                          <a:latin typeface="Cambria Math" panose="02040503050406030204" pitchFamily="18" charset="0"/>
                          <a:ea typeface="Lantinghei SC Demibold" panose="02000000000000000000" pitchFamily="2" charset="-122"/>
                        </a:rPr>
                        <m:t>∈</m:t>
                      </m:r>
                      <m:d>
                        <m:dPr>
                          <m:begChr m:val="["/>
                          <m:endChr m:val="]"/>
                          <m:ctrlPr>
                            <a:rPr lang="en-US" altLang="zh-CN" i="1">
                              <a:latin typeface="Cambria Math" panose="02040503050406030204" pitchFamily="18" charset="0"/>
                              <a:ea typeface="Lantinghei SC Demibold" panose="02000000000000000000" pitchFamily="2" charset="-122"/>
                            </a:rPr>
                          </m:ctrlPr>
                        </m:dPr>
                        <m:e>
                          <m:r>
                            <a:rPr lang="en-US" altLang="zh-CN">
                              <a:latin typeface="Cambria Math" panose="02040503050406030204" pitchFamily="18" charset="0"/>
                              <a:ea typeface="Lantinghei SC Demibold" panose="02000000000000000000" pitchFamily="2" charset="-122"/>
                            </a:rPr>
                            <m:t>1,</m:t>
                          </m:r>
                          <m:r>
                            <a:rPr lang="en-US" altLang="zh-CN">
                              <a:latin typeface="Cambria Math" panose="02040503050406030204" pitchFamily="18" charset="0"/>
                              <a:ea typeface="Lantinghei SC Demibold" panose="02000000000000000000" pitchFamily="2" charset="-122"/>
                            </a:rPr>
                            <m:t>𝑛</m:t>
                          </m:r>
                        </m:e>
                      </m:d>
                    </m:oMath>
                  </m:oMathPara>
                </a14:m>
                <a:endParaRPr lang="en-US" altLang="zh-CN" dirty="0">
                  <a:ea typeface="Lantinghei SC Demibold" panose="02000000000000000000" pitchFamily="2" charset="-122"/>
                </a:endParaRPr>
              </a:p>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式中</a:t>
                </a:r>
                <a14:m>
                  <m:oMath xmlns:m="http://schemas.openxmlformats.org/officeDocument/2006/math">
                    <m:sSub>
                      <m:sSubPr>
                        <m:ctrlPr>
                          <a:rPr lang="en-US" altLang="zh-CN" i="1">
                            <a:latin typeface="Cambria Math" panose="02040503050406030204" pitchFamily="18" charset="0"/>
                            <a:ea typeface="Lantinghei SC Demibold" panose="02000000000000000000" pitchFamily="2" charset="-122"/>
                          </a:rPr>
                        </m:ctrlPr>
                      </m:sSubPr>
                      <m:e>
                        <m:r>
                          <a:rPr lang="en-US" altLang="zh-CN">
                            <a:latin typeface="Cambria Math" panose="02040503050406030204" pitchFamily="18" charset="0"/>
                            <a:ea typeface="Lantinghei SC Demibold" panose="02000000000000000000" pitchFamily="2" charset="-122"/>
                          </a:rPr>
                          <m:t>𝑣</m:t>
                        </m:r>
                      </m:e>
                      <m:sub>
                        <m:r>
                          <a:rPr lang="en-US" altLang="zh-CN">
                            <a:latin typeface="Cambria Math" panose="02040503050406030204" pitchFamily="18" charset="0"/>
                            <a:ea typeface="Lantinghei SC Demibold" panose="02000000000000000000" pitchFamily="2" charset="-122"/>
                          </a:rPr>
                          <m:t>𝑖</m:t>
                        </m:r>
                      </m:sub>
                    </m:sSub>
                  </m:oMath>
                </a14:m>
                <a:r>
                  <a:rPr lang="zh-CN" altLang="en-US" dirty="0">
                    <a:ea typeface="Lantinghei SC Demibold" panose="02000000000000000000" pitchFamily="2" charset="-122"/>
                  </a:rPr>
                  <a:t>为一段待修正序列中的第</a:t>
                </a:r>
                <a14:m>
                  <m:oMath xmlns:m="http://schemas.openxmlformats.org/officeDocument/2006/math">
                    <m:r>
                      <a:rPr lang="en-US" altLang="zh-CN">
                        <a:latin typeface="Cambria Math" panose="02040503050406030204" pitchFamily="18" charset="0"/>
                        <a:ea typeface="Lantinghei SC Demibold" panose="02000000000000000000" pitchFamily="2" charset="-122"/>
                      </a:rPr>
                      <m:t>𝑖</m:t>
                    </m:r>
                  </m:oMath>
                </a14:m>
                <a:r>
                  <a:rPr lang="zh-CN" altLang="en-US" dirty="0">
                    <a:ea typeface="Lantinghei SC Demibold" panose="02000000000000000000" pitchFamily="2" charset="-122"/>
                  </a:rPr>
                  <a:t>个值，</a:t>
                </a:r>
                <a14:m>
                  <m:oMath xmlns:m="http://schemas.openxmlformats.org/officeDocument/2006/math">
                    <m:r>
                      <a:rPr lang="en-US" altLang="zh-CN">
                        <a:latin typeface="Cambria Math" panose="02040503050406030204" pitchFamily="18" charset="0"/>
                        <a:ea typeface="Lantinghei SC Demibold" panose="02000000000000000000" pitchFamily="2" charset="-122"/>
                      </a:rPr>
                      <m:t>𝑒</m:t>
                    </m:r>
                  </m:oMath>
                </a14:m>
                <a:r>
                  <a:rPr lang="zh-CN" altLang="en-US" dirty="0">
                    <a:ea typeface="Lantinghei SC Demibold" panose="02000000000000000000" pitchFamily="2" charset="-122"/>
                  </a:rPr>
                  <a:t>为接在这段待修正序列之后的真实值，</a:t>
                </a:r>
                <a:r>
                  <a:rPr lang="en-US" altLang="zh-CN" dirty="0">
                    <a:ea typeface="Lantinghei SC Demibold" panose="02000000000000000000" pitchFamily="2" charset="-122"/>
                  </a:rPr>
                  <a:t>n</a:t>
                </a:r>
                <a:r>
                  <a:rPr lang="zh-CN" altLang="en-US" dirty="0">
                    <a:ea typeface="Lantinghei SC Demibold" panose="02000000000000000000" pitchFamily="2" charset="-122"/>
                  </a:rPr>
                  <a:t>为这段序列的长度，</a:t>
                </a:r>
                <a:r>
                  <a:rPr lang="en-US" altLang="zh-CN" dirty="0">
                    <a:ea typeface="Lantinghei SC Demibold" panose="02000000000000000000" pitchFamily="2" charset="-122"/>
                  </a:rPr>
                  <a:t> </a:t>
                </a:r>
                <a14:m>
                  <m:oMath xmlns:m="http://schemas.openxmlformats.org/officeDocument/2006/math">
                    <m:sSubSup>
                      <m:sSubSupPr>
                        <m:ctrlPr>
                          <a:rPr lang="en-US" altLang="zh-CN" i="1">
                            <a:latin typeface="Cambria Math" panose="02040503050406030204" pitchFamily="18" charset="0"/>
                            <a:ea typeface="Lantinghei SC Demibold" panose="02000000000000000000" pitchFamily="2" charset="-122"/>
                          </a:rPr>
                        </m:ctrlPr>
                      </m:sSubSupPr>
                      <m:e>
                        <m:r>
                          <a:rPr lang="en-US" altLang="zh-CN">
                            <a:latin typeface="Cambria Math" panose="02040503050406030204" pitchFamily="18" charset="0"/>
                            <a:ea typeface="Lantinghei SC Demibold" panose="02000000000000000000" pitchFamily="2" charset="-122"/>
                          </a:rPr>
                          <m:t>𝑣</m:t>
                        </m:r>
                      </m:e>
                      <m:sub>
                        <m:r>
                          <a:rPr lang="en-US" altLang="zh-CN">
                            <a:latin typeface="Cambria Math" panose="02040503050406030204" pitchFamily="18" charset="0"/>
                            <a:ea typeface="Lantinghei SC Demibold" panose="02000000000000000000" pitchFamily="2" charset="-122"/>
                          </a:rPr>
                          <m:t>𝑖</m:t>
                        </m:r>
                      </m:sub>
                      <m:sup>
                        <m:r>
                          <a:rPr lang="en-US" altLang="zh-CN">
                            <a:latin typeface="Cambria Math" panose="02040503050406030204" pitchFamily="18" charset="0"/>
                            <a:ea typeface="Lantinghei SC Demibold" panose="02000000000000000000" pitchFamily="2" charset="-122"/>
                          </a:rPr>
                          <m:t>′</m:t>
                        </m:r>
                      </m:sup>
                    </m:sSubSup>
                  </m:oMath>
                </a14:m>
                <a:r>
                  <a:rPr lang="zh-CN" altLang="en-US" dirty="0">
                    <a:ea typeface="Lantinghei SC Demibold" panose="02000000000000000000" pitchFamily="2" charset="-122"/>
                  </a:rPr>
                  <a:t>为修正后的数值。</a:t>
                </a:r>
              </a:p>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取第一份数据中的后</a:t>
                </a:r>
                <a:r>
                  <a:rPr lang="en-US" altLang="zh-CN" dirty="0">
                    <a:ea typeface="Lantinghei SC Demibold" panose="02000000000000000000" pitchFamily="2" charset="-122"/>
                  </a:rPr>
                  <a:t>2002</a:t>
                </a:r>
                <a:r>
                  <a:rPr lang="zh-CN" altLang="en-US" dirty="0">
                    <a:ea typeface="Lantinghei SC Demibold" panose="02000000000000000000" pitchFamily="2" charset="-122"/>
                  </a:rPr>
                  <a:t>个时间点数值反归一化作为输出，将三段数据的预测结果共</a:t>
                </a:r>
                <a:r>
                  <a:rPr lang="en-US" altLang="zh-CN" dirty="0">
                    <a:ea typeface="Lantinghei SC Demibold" panose="02000000000000000000" pitchFamily="2" charset="-122"/>
                  </a:rPr>
                  <a:t>6006</a:t>
                </a:r>
                <a:r>
                  <a:rPr lang="zh-CN" altLang="en-US" dirty="0">
                    <a:ea typeface="Lantinghei SC Demibold" panose="02000000000000000000" pitchFamily="2" charset="-122"/>
                  </a:rPr>
                  <a:t>行保存为最终提交的</a:t>
                </a:r>
                <a:r>
                  <a:rPr lang="en-US" altLang="zh-CN" dirty="0">
                    <a:ea typeface="Lantinghei SC Demibold" panose="02000000000000000000" pitchFamily="2" charset="-122"/>
                  </a:rPr>
                  <a:t>csv</a:t>
                </a:r>
                <a:r>
                  <a:rPr lang="zh-CN" altLang="en-US" dirty="0">
                    <a:ea typeface="Lantinghei SC Demibold" panose="02000000000000000000" pitchFamily="2" charset="-122"/>
                  </a:rPr>
                  <a:t>。</a:t>
                </a:r>
              </a:p>
            </p:txBody>
          </p:sp>
        </mc:Choice>
        <mc:Fallback xmlns="">
          <p:sp>
            <p:nvSpPr>
              <p:cNvPr id="102" name="文本框 12">
                <a:extLst>
                  <a:ext uri="{FF2B5EF4-FFF2-40B4-BE49-F238E27FC236}">
                    <a16:creationId xmlns:a16="http://schemas.microsoft.com/office/drawing/2014/main" id="{0ECED4F7-C245-BD2E-0FAA-7E815B81ADAF}"/>
                  </a:ext>
                </a:extLst>
              </p:cNvPr>
              <p:cNvSpPr txBox="1">
                <a:spLocks noRot="1" noChangeAspect="1" noMove="1" noResize="1" noEditPoints="1" noAdjustHandles="1" noChangeArrowheads="1" noChangeShapeType="1" noTextEdit="1"/>
              </p:cNvSpPr>
              <p:nvPr/>
            </p:nvSpPr>
            <p:spPr>
              <a:xfrm>
                <a:off x="1227461" y="1530556"/>
                <a:ext cx="9890944" cy="4292201"/>
              </a:xfrm>
              <a:prstGeom prst="rect">
                <a:avLst/>
              </a:prstGeom>
              <a:blipFill>
                <a:blip r:embed="rId2"/>
                <a:stretch>
                  <a:fillRect l="-370" t="-710" r="-246" b="-1420"/>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9C776E3A-2780-AA3D-AFE0-5F0C01EBE948}"/>
              </a:ext>
            </a:extLst>
          </p:cNvPr>
          <p:cNvSpPr txBox="1"/>
          <p:nvPr/>
        </p:nvSpPr>
        <p:spPr>
          <a:xfrm>
            <a:off x="1017888" y="712061"/>
            <a:ext cx="7642703"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600" normalizeH="0" baseline="0" noProof="0" dirty="0">
                <a:ln>
                  <a:noFill/>
                </a:ln>
                <a:gradFill>
                  <a:gsLst>
                    <a:gs pos="0">
                      <a:srgbClr val="E6A845"/>
                    </a:gs>
                    <a:gs pos="100000">
                      <a:srgbClr val="B05B23"/>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sym typeface="Arial" panose="020B0604020202020204" pitchFamily="34" charset="0"/>
              </a:rPr>
              <a:t>模型详述：预测流程</a:t>
            </a:r>
          </a:p>
        </p:txBody>
      </p:sp>
    </p:spTree>
    <p:extLst>
      <p:ext uri="{BB962C8B-B14F-4D97-AF65-F5344CB8AC3E}">
        <p14:creationId xmlns:p14="http://schemas.microsoft.com/office/powerpoint/2010/main" val="1375293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文本框 12">
            <a:extLst>
              <a:ext uri="{FF2B5EF4-FFF2-40B4-BE49-F238E27FC236}">
                <a16:creationId xmlns:a16="http://schemas.microsoft.com/office/drawing/2014/main" id="{0ECED4F7-C245-BD2E-0FAA-7E815B81ADAF}"/>
              </a:ext>
            </a:extLst>
          </p:cNvPr>
          <p:cNvSpPr txBox="1"/>
          <p:nvPr/>
        </p:nvSpPr>
        <p:spPr>
          <a:xfrm>
            <a:off x="244617" y="2174764"/>
            <a:ext cx="2842211" cy="312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zh-CN" altLang="en-US" sz="1600" dirty="0">
                <a:ea typeface="Lantinghei SC Demibold" panose="02000000000000000000" pitchFamily="2" charset="-122"/>
              </a:rPr>
              <a:t>模型有</a:t>
            </a:r>
            <a:r>
              <a:rPr lang="en-US" altLang="zh-CN" sz="1600" dirty="0">
                <a:ea typeface="Lantinghei SC Demibold" panose="02000000000000000000" pitchFamily="2" charset="-122"/>
              </a:rPr>
              <a:t>274</a:t>
            </a:r>
            <a:r>
              <a:rPr lang="zh-CN" altLang="en-US" sz="1600" dirty="0">
                <a:ea typeface="Lantinghei SC Demibold" panose="02000000000000000000" pitchFamily="2" charset="-122"/>
              </a:rPr>
              <a:t>个参数，可以尝试直接观察模型权重来理解模型的预测逻辑，但理解难度会显著大于</a:t>
            </a:r>
            <a:r>
              <a:rPr lang="en-US" altLang="zh-CN" sz="1600" dirty="0">
                <a:ea typeface="Lantinghei SC Demibold" panose="02000000000000000000" pitchFamily="2" charset="-122"/>
              </a:rPr>
              <a:t>10-20</a:t>
            </a:r>
            <a:r>
              <a:rPr lang="zh-CN" altLang="en-US" sz="1600" dirty="0">
                <a:ea typeface="Lantinghei SC Demibold" panose="02000000000000000000" pitchFamily="2" charset="-122"/>
              </a:rPr>
              <a:t>个参数的经验公式。</a:t>
            </a:r>
            <a:endParaRPr lang="en-US" altLang="zh-CN" sz="1600" dirty="0">
              <a:ea typeface="Lantinghei SC Demibold" panose="02000000000000000000" pitchFamily="2" charset="-122"/>
            </a:endParaRPr>
          </a:p>
          <a:p>
            <a:pPr marL="285750" indent="-285750">
              <a:spcBef>
                <a:spcPts val="600"/>
              </a:spcBef>
              <a:buFont typeface="Arial" panose="020B0604020202020204" pitchFamily="34" charset="0"/>
              <a:buChar char="•"/>
            </a:pPr>
            <a:r>
              <a:rPr lang="zh-CN" altLang="en-US" sz="1600" dirty="0">
                <a:ea typeface="Lantinghei SC Demibold" panose="02000000000000000000" pitchFamily="2" charset="-122"/>
              </a:rPr>
              <a:t>可以通过观察模型对不同输入的预测数值变化来理解模型，例如右图所示为对一个输入样本（已归一化）的一个指标数值整体加减不同的数值来观察模型预测的</a:t>
            </a:r>
            <a:r>
              <a:rPr lang="en-US" altLang="zh-CN" sz="1600" dirty="0">
                <a:ea typeface="Lantinghei SC Demibold" panose="02000000000000000000" pitchFamily="2" charset="-122"/>
              </a:rPr>
              <a:t>cv1</a:t>
            </a:r>
            <a:r>
              <a:rPr lang="zh-CN" altLang="en-US" sz="1600" dirty="0">
                <a:ea typeface="Lantinghei SC Demibold" panose="02000000000000000000" pitchFamily="2" charset="-122"/>
              </a:rPr>
              <a:t>、</a:t>
            </a:r>
            <a:r>
              <a:rPr lang="en-US" altLang="zh-CN" sz="1600" dirty="0">
                <a:ea typeface="Lantinghei SC Demibold" panose="02000000000000000000" pitchFamily="2" charset="-122"/>
              </a:rPr>
              <a:t>cv2</a:t>
            </a:r>
            <a:r>
              <a:rPr lang="zh-CN" altLang="en-US" sz="1600" dirty="0">
                <a:ea typeface="Lantinghei SC Demibold" panose="02000000000000000000" pitchFamily="2" charset="-122"/>
              </a:rPr>
              <a:t>的变化。</a:t>
            </a:r>
            <a:endParaRPr lang="en-US" altLang="zh-CN" sz="1600" dirty="0">
              <a:ea typeface="Lantinghei SC Demibold" panose="02000000000000000000" pitchFamily="2" charset="-122"/>
            </a:endParaRPr>
          </a:p>
        </p:txBody>
      </p:sp>
      <p:sp>
        <p:nvSpPr>
          <p:cNvPr id="3" name="文本框 2">
            <a:extLst>
              <a:ext uri="{FF2B5EF4-FFF2-40B4-BE49-F238E27FC236}">
                <a16:creationId xmlns:a16="http://schemas.microsoft.com/office/drawing/2014/main" id="{9C776E3A-2780-AA3D-AFE0-5F0C01EBE948}"/>
              </a:ext>
            </a:extLst>
          </p:cNvPr>
          <p:cNvSpPr txBox="1"/>
          <p:nvPr/>
        </p:nvSpPr>
        <p:spPr>
          <a:xfrm>
            <a:off x="244617" y="915908"/>
            <a:ext cx="2620891" cy="120032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600" normalizeH="0" baseline="0" noProof="0" dirty="0">
                <a:ln>
                  <a:noFill/>
                </a:ln>
                <a:gradFill>
                  <a:gsLst>
                    <a:gs pos="0">
                      <a:srgbClr val="E6A845"/>
                    </a:gs>
                    <a:gs pos="100000">
                      <a:srgbClr val="B05B23"/>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sym typeface="Arial" panose="020B0604020202020204" pitchFamily="34" charset="0"/>
              </a:rPr>
              <a:t>模型详述：可解释性</a:t>
            </a:r>
          </a:p>
        </p:txBody>
      </p:sp>
      <p:grpSp>
        <p:nvGrpSpPr>
          <p:cNvPr id="6" name="组合 5">
            <a:extLst>
              <a:ext uri="{FF2B5EF4-FFF2-40B4-BE49-F238E27FC236}">
                <a16:creationId xmlns:a16="http://schemas.microsoft.com/office/drawing/2014/main" id="{9556FBF0-815D-0AF5-7E49-D10CA41D01AB}"/>
              </a:ext>
            </a:extLst>
          </p:cNvPr>
          <p:cNvGrpSpPr/>
          <p:nvPr/>
        </p:nvGrpSpPr>
        <p:grpSpPr>
          <a:xfrm>
            <a:off x="3281641" y="757146"/>
            <a:ext cx="8739520" cy="5882445"/>
            <a:chOff x="3966769" y="1481499"/>
            <a:chExt cx="7743195" cy="5166120"/>
          </a:xfrm>
        </p:grpSpPr>
        <p:sp>
          <p:nvSpPr>
            <p:cNvPr id="5" name="矩形 4">
              <a:extLst>
                <a:ext uri="{FF2B5EF4-FFF2-40B4-BE49-F238E27FC236}">
                  <a16:creationId xmlns:a16="http://schemas.microsoft.com/office/drawing/2014/main" id="{C6E7EA20-D556-2531-80B8-1E2127A04470}"/>
                </a:ext>
              </a:extLst>
            </p:cNvPr>
            <p:cNvSpPr/>
            <p:nvPr/>
          </p:nvSpPr>
          <p:spPr>
            <a:xfrm>
              <a:off x="3966770" y="1481501"/>
              <a:ext cx="7743194" cy="5166118"/>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形 1">
              <a:extLst>
                <a:ext uri="{FF2B5EF4-FFF2-40B4-BE49-F238E27FC236}">
                  <a16:creationId xmlns:a16="http://schemas.microsoft.com/office/drawing/2014/main" id="{AE730266-C232-DD81-DA33-2096CC0536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6769" y="1481499"/>
              <a:ext cx="3868605" cy="5158140"/>
            </a:xfrm>
            <a:prstGeom prst="rect">
              <a:avLst/>
            </a:prstGeom>
          </p:spPr>
        </p:pic>
        <p:pic>
          <p:nvPicPr>
            <p:cNvPr id="4" name="图形 3">
              <a:extLst>
                <a:ext uri="{FF2B5EF4-FFF2-40B4-BE49-F238E27FC236}">
                  <a16:creationId xmlns:a16="http://schemas.microsoft.com/office/drawing/2014/main" id="{48FF892F-FE7C-23E0-827C-311E3BC827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35374" y="1481500"/>
              <a:ext cx="3874589" cy="5166119"/>
            </a:xfrm>
            <a:prstGeom prst="rect">
              <a:avLst/>
            </a:prstGeom>
          </p:spPr>
        </p:pic>
      </p:grpSp>
    </p:spTree>
    <p:extLst>
      <p:ext uri="{BB962C8B-B14F-4D97-AF65-F5344CB8AC3E}">
        <p14:creationId xmlns:p14="http://schemas.microsoft.com/office/powerpoint/2010/main" val="106458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文本框 12">
            <a:extLst>
              <a:ext uri="{FF2B5EF4-FFF2-40B4-BE49-F238E27FC236}">
                <a16:creationId xmlns:a16="http://schemas.microsoft.com/office/drawing/2014/main" id="{0ECED4F7-C245-BD2E-0FAA-7E815B81ADAF}"/>
              </a:ext>
            </a:extLst>
          </p:cNvPr>
          <p:cNvSpPr txBox="1"/>
          <p:nvPr/>
        </p:nvSpPr>
        <p:spPr>
          <a:xfrm>
            <a:off x="1141543" y="1681985"/>
            <a:ext cx="745498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ea typeface="Lantinghei SC Demibold" panose="02000000000000000000" pitchFamily="2" charset="-122"/>
              </a:rPr>
              <a:t>也可使用</a:t>
            </a:r>
            <a:r>
              <a:rPr lang="en-US" altLang="zh-CN" dirty="0">
                <a:ea typeface="Lantinghei SC Demibold" panose="02000000000000000000" pitchFamily="2" charset="-122"/>
              </a:rPr>
              <a:t>LIME</a:t>
            </a:r>
            <a:r>
              <a:rPr lang="zh-CN" altLang="en-US" dirty="0">
                <a:ea typeface="Lantinghei SC Demibold" panose="02000000000000000000" pitchFamily="2" charset="-122"/>
              </a:rPr>
              <a:t>、</a:t>
            </a:r>
            <a:r>
              <a:rPr lang="en-US" altLang="zh-CN" dirty="0">
                <a:ea typeface="Lantinghei SC Demibold" panose="02000000000000000000" pitchFamily="2" charset="-122"/>
              </a:rPr>
              <a:t>SHAP</a:t>
            </a:r>
            <a:r>
              <a:rPr lang="zh-CN" altLang="en-US" dirty="0">
                <a:ea typeface="Lantinghei SC Demibold" panose="02000000000000000000" pitchFamily="2" charset="-122"/>
              </a:rPr>
              <a:t>等解释黑盒模型的通用方法来解释本模型。</a:t>
            </a:r>
            <a:endParaRPr lang="en-US" altLang="zh-CN" dirty="0">
              <a:ea typeface="Lantinghei SC Demibold" panose="02000000000000000000" pitchFamily="2" charset="-122"/>
            </a:endParaRPr>
          </a:p>
        </p:txBody>
      </p:sp>
      <p:sp>
        <p:nvSpPr>
          <p:cNvPr id="3" name="文本框 2">
            <a:extLst>
              <a:ext uri="{FF2B5EF4-FFF2-40B4-BE49-F238E27FC236}">
                <a16:creationId xmlns:a16="http://schemas.microsoft.com/office/drawing/2014/main" id="{9C776E3A-2780-AA3D-AFE0-5F0C01EBE948}"/>
              </a:ext>
            </a:extLst>
          </p:cNvPr>
          <p:cNvSpPr txBox="1"/>
          <p:nvPr/>
        </p:nvSpPr>
        <p:spPr>
          <a:xfrm>
            <a:off x="1017888" y="712061"/>
            <a:ext cx="7642703"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600" normalizeH="0" baseline="0" noProof="0" dirty="0">
                <a:ln>
                  <a:noFill/>
                </a:ln>
                <a:gradFill>
                  <a:gsLst>
                    <a:gs pos="0">
                      <a:srgbClr val="E6A845"/>
                    </a:gs>
                    <a:gs pos="100000">
                      <a:srgbClr val="B05B23"/>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sym typeface="Arial" panose="020B0604020202020204" pitchFamily="34" charset="0"/>
              </a:rPr>
              <a:t>模型详述：可解释性</a:t>
            </a:r>
          </a:p>
        </p:txBody>
      </p:sp>
      <p:pic>
        <p:nvPicPr>
          <p:cNvPr id="9" name="图片 8">
            <a:extLst>
              <a:ext uri="{FF2B5EF4-FFF2-40B4-BE49-F238E27FC236}">
                <a16:creationId xmlns:a16="http://schemas.microsoft.com/office/drawing/2014/main" id="{19092FA0-90BE-9970-1577-9FF376EA19F5}"/>
              </a:ext>
            </a:extLst>
          </p:cNvPr>
          <p:cNvPicPr>
            <a:picLocks noChangeAspect="1"/>
          </p:cNvPicPr>
          <p:nvPr/>
        </p:nvPicPr>
        <p:blipFill>
          <a:blip r:embed="rId2"/>
          <a:stretch>
            <a:fillRect/>
          </a:stretch>
        </p:blipFill>
        <p:spPr>
          <a:xfrm>
            <a:off x="1112668" y="2233121"/>
            <a:ext cx="3808018" cy="3711055"/>
          </a:xfrm>
          <a:prstGeom prst="rect">
            <a:avLst/>
          </a:prstGeom>
        </p:spPr>
      </p:pic>
      <p:pic>
        <p:nvPicPr>
          <p:cNvPr id="10" name="图片 9">
            <a:extLst>
              <a:ext uri="{FF2B5EF4-FFF2-40B4-BE49-F238E27FC236}">
                <a16:creationId xmlns:a16="http://schemas.microsoft.com/office/drawing/2014/main" id="{A18A1801-D2B2-F6C3-B966-847964E021C8}"/>
              </a:ext>
            </a:extLst>
          </p:cNvPr>
          <p:cNvPicPr>
            <a:picLocks noChangeAspect="1"/>
          </p:cNvPicPr>
          <p:nvPr/>
        </p:nvPicPr>
        <p:blipFill>
          <a:blip r:embed="rId3"/>
          <a:stretch>
            <a:fillRect/>
          </a:stretch>
        </p:blipFill>
        <p:spPr>
          <a:xfrm>
            <a:off x="5109709" y="2433437"/>
            <a:ext cx="6011127" cy="3415257"/>
          </a:xfrm>
          <a:prstGeom prst="rect">
            <a:avLst/>
          </a:prstGeom>
        </p:spPr>
      </p:pic>
    </p:spTree>
    <p:extLst>
      <p:ext uri="{BB962C8B-B14F-4D97-AF65-F5344CB8AC3E}">
        <p14:creationId xmlns:p14="http://schemas.microsoft.com/office/powerpoint/2010/main" val="3815301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文本框 12">
            <a:extLst>
              <a:ext uri="{FF2B5EF4-FFF2-40B4-BE49-F238E27FC236}">
                <a16:creationId xmlns:a16="http://schemas.microsoft.com/office/drawing/2014/main" id="{0ECED4F7-C245-BD2E-0FAA-7E815B81ADAF}"/>
              </a:ext>
            </a:extLst>
          </p:cNvPr>
          <p:cNvSpPr txBox="1"/>
          <p:nvPr/>
        </p:nvSpPr>
        <p:spPr>
          <a:xfrm>
            <a:off x="1227461" y="1635389"/>
            <a:ext cx="9384237" cy="25391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初赛效果：</a:t>
            </a:r>
            <a:r>
              <a:rPr lang="en-US" altLang="zh-CN" dirty="0">
                <a:ea typeface="Lantinghei SC Demibold" panose="02000000000000000000" pitchFamily="2" charset="-122"/>
              </a:rPr>
              <a:t>2</a:t>
            </a:r>
            <a:r>
              <a:rPr lang="zh-CN" altLang="en-US" dirty="0">
                <a:ea typeface="Lantinghei SC Demibold" panose="02000000000000000000" pitchFamily="2" charset="-122"/>
              </a:rPr>
              <a:t>月</a:t>
            </a:r>
            <a:r>
              <a:rPr lang="en-US" altLang="zh-CN" dirty="0">
                <a:ea typeface="Lantinghei SC Demibold" panose="02000000000000000000" pitchFamily="2" charset="-122"/>
              </a:rPr>
              <a:t>13</a:t>
            </a:r>
            <a:r>
              <a:rPr lang="zh-CN" altLang="en-US" dirty="0">
                <a:ea typeface="Lantinghei SC Demibold" panose="02000000000000000000" pitchFamily="2" charset="-122"/>
              </a:rPr>
              <a:t>日开始参赛，确定模型结构并调节模型超参数后，至</a:t>
            </a:r>
            <a:r>
              <a:rPr lang="en-US" altLang="zh-CN" dirty="0">
                <a:ea typeface="Lantinghei SC Demibold" panose="02000000000000000000" pitchFamily="2" charset="-122"/>
              </a:rPr>
              <a:t>2</a:t>
            </a:r>
            <a:r>
              <a:rPr lang="zh-CN" altLang="en-US" dirty="0">
                <a:ea typeface="Lantinghei SC Demibold" panose="02000000000000000000" pitchFamily="2" charset="-122"/>
              </a:rPr>
              <a:t>月</a:t>
            </a:r>
            <a:r>
              <a:rPr lang="en-US" altLang="zh-CN" dirty="0">
                <a:ea typeface="Lantinghei SC Demibold" panose="02000000000000000000" pitchFamily="2" charset="-122"/>
              </a:rPr>
              <a:t>24</a:t>
            </a:r>
            <a:r>
              <a:rPr lang="zh-CN" altLang="en-US" dirty="0">
                <a:ea typeface="Lantinghei SC Demibold" panose="02000000000000000000" pitchFamily="2" charset="-122"/>
              </a:rPr>
              <a:t>日为止最优的单个模型获得初赛第</a:t>
            </a:r>
            <a:r>
              <a:rPr lang="en-US" altLang="zh-CN" dirty="0">
                <a:ea typeface="Lantinghei SC Demibold" panose="02000000000000000000" pitchFamily="2" charset="-122"/>
              </a:rPr>
              <a:t>1</a:t>
            </a:r>
            <a:r>
              <a:rPr lang="zh-CN" altLang="en-US" dirty="0">
                <a:ea typeface="Lantinghei SC Demibold" panose="02000000000000000000" pitchFamily="2" charset="-122"/>
              </a:rPr>
              <a:t>名（得分</a:t>
            </a:r>
            <a:r>
              <a:rPr lang="en-US" altLang="zh-CN" dirty="0">
                <a:ea typeface="Lantinghei SC Demibold" panose="02000000000000000000" pitchFamily="2" charset="-122"/>
              </a:rPr>
              <a:t>0.8731</a:t>
            </a:r>
            <a:r>
              <a:rPr lang="zh-CN" altLang="en-US" dirty="0">
                <a:ea typeface="Lantinghei SC Demibold" panose="02000000000000000000" pitchFamily="2" charset="-122"/>
              </a:rPr>
              <a:t>）。</a:t>
            </a:r>
            <a:endParaRPr lang="en-US" altLang="zh-CN" dirty="0">
              <a:ea typeface="Lantinghei SC Demibold" panose="02000000000000000000" pitchFamily="2" charset="-122"/>
            </a:endParaRPr>
          </a:p>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复赛效果：将初赛阶段的最优模型直接用于复赛就获得了本队伍在复赛阶段的最高分数，最终排名第</a:t>
            </a:r>
            <a:r>
              <a:rPr lang="en-US" altLang="zh-CN" dirty="0">
                <a:ea typeface="Lantinghei SC Demibold" panose="02000000000000000000" pitchFamily="2" charset="-122"/>
              </a:rPr>
              <a:t>2</a:t>
            </a:r>
            <a:r>
              <a:rPr lang="zh-CN" altLang="en-US" dirty="0">
                <a:ea typeface="Lantinghei SC Demibold" panose="02000000000000000000" pitchFamily="2" charset="-122"/>
              </a:rPr>
              <a:t>名（得分</a:t>
            </a:r>
            <a:r>
              <a:rPr lang="en-US" altLang="zh-CN" dirty="0">
                <a:ea typeface="Lantinghei SC Demibold" panose="02000000000000000000" pitchFamily="2" charset="-122"/>
              </a:rPr>
              <a:t>0.5966</a:t>
            </a:r>
            <a:r>
              <a:rPr lang="zh-CN" altLang="en-US" dirty="0">
                <a:ea typeface="Lantinghei SC Demibold" panose="02000000000000000000" pitchFamily="2" charset="-122"/>
              </a:rPr>
              <a:t>）。</a:t>
            </a:r>
            <a:endParaRPr lang="en-US" altLang="zh-CN" dirty="0">
              <a:ea typeface="Lantinghei SC Demibold" panose="02000000000000000000" pitchFamily="2" charset="-122"/>
            </a:endParaRPr>
          </a:p>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预测拓展性：复赛阶段的结果反映出本方案挖掘出的最优模型能很好地从</a:t>
            </a:r>
            <a:r>
              <a:rPr lang="en-US" altLang="zh-CN" dirty="0">
                <a:ea typeface="Lantinghei SC Demibold" panose="02000000000000000000" pitchFamily="2" charset="-122"/>
              </a:rPr>
              <a:t>A</a:t>
            </a:r>
            <a:r>
              <a:rPr lang="zh-CN" altLang="en-US" dirty="0">
                <a:ea typeface="Lantinghei SC Demibold" panose="02000000000000000000" pitchFamily="2" charset="-122"/>
              </a:rPr>
              <a:t>榜的测试集拓展到</a:t>
            </a:r>
            <a:r>
              <a:rPr lang="en-US" altLang="zh-CN" dirty="0">
                <a:ea typeface="Lantinghei SC Demibold" panose="02000000000000000000" pitchFamily="2" charset="-122"/>
              </a:rPr>
              <a:t>B</a:t>
            </a:r>
            <a:r>
              <a:rPr lang="zh-CN" altLang="en-US" dirty="0">
                <a:ea typeface="Lantinghei SC Demibold" panose="02000000000000000000" pitchFamily="2" charset="-122"/>
              </a:rPr>
              <a:t>榜的测试集，该模型很可能较好地反映了系统的真实运作机理。</a:t>
            </a:r>
            <a:endParaRPr lang="en-US" altLang="zh-CN" dirty="0">
              <a:ea typeface="Lantinghei SC Demibold" panose="02000000000000000000" pitchFamily="2" charset="-122"/>
            </a:endParaRPr>
          </a:p>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方法通用性：本方案不依赖于人工特征工程、针对具体数据的手动调优或具体的领域知识，所以适用于各种数据性质类似的预测问题。</a:t>
            </a:r>
            <a:endParaRPr lang="en-US" altLang="zh-CN" dirty="0">
              <a:ea typeface="Lantinghei SC Demibold" panose="02000000000000000000" pitchFamily="2" charset="-122"/>
            </a:endParaRPr>
          </a:p>
        </p:txBody>
      </p:sp>
      <p:sp>
        <p:nvSpPr>
          <p:cNvPr id="3" name="文本框 2">
            <a:extLst>
              <a:ext uri="{FF2B5EF4-FFF2-40B4-BE49-F238E27FC236}">
                <a16:creationId xmlns:a16="http://schemas.microsoft.com/office/drawing/2014/main" id="{9C776E3A-2780-AA3D-AFE0-5F0C01EBE948}"/>
              </a:ext>
            </a:extLst>
          </p:cNvPr>
          <p:cNvSpPr txBox="1"/>
          <p:nvPr/>
        </p:nvSpPr>
        <p:spPr>
          <a:xfrm>
            <a:off x="1017888" y="712061"/>
            <a:ext cx="7642703"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600" normalizeH="0" baseline="0" noProof="0" dirty="0">
                <a:ln>
                  <a:noFill/>
                </a:ln>
                <a:gradFill>
                  <a:gsLst>
                    <a:gs pos="0">
                      <a:srgbClr val="E6A845"/>
                    </a:gs>
                    <a:gs pos="100000">
                      <a:srgbClr val="B05B23"/>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sym typeface="Arial" panose="020B0604020202020204" pitchFamily="34" charset="0"/>
              </a:rPr>
              <a:t>模型详述：效果和特性</a:t>
            </a:r>
          </a:p>
        </p:txBody>
      </p:sp>
    </p:spTree>
    <p:extLst>
      <p:ext uri="{BB962C8B-B14F-4D97-AF65-F5344CB8AC3E}">
        <p14:creationId xmlns:p14="http://schemas.microsoft.com/office/powerpoint/2010/main" val="1786978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C776E3A-2780-AA3D-AFE0-5F0C01EBE948}"/>
              </a:ext>
            </a:extLst>
          </p:cNvPr>
          <p:cNvSpPr txBox="1"/>
          <p:nvPr/>
        </p:nvSpPr>
        <p:spPr>
          <a:xfrm>
            <a:off x="1017888" y="712061"/>
            <a:ext cx="7642703"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600" normalizeH="0" baseline="0" noProof="0" dirty="0">
                <a:ln>
                  <a:noFill/>
                </a:ln>
                <a:gradFill>
                  <a:gsLst>
                    <a:gs pos="0">
                      <a:srgbClr val="E6A845"/>
                    </a:gs>
                    <a:gs pos="100000">
                      <a:srgbClr val="B05B23"/>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sym typeface="Arial" panose="020B0604020202020204" pitchFamily="34" charset="0"/>
              </a:rPr>
              <a:t>模型详述：效果和特性</a:t>
            </a:r>
          </a:p>
        </p:txBody>
      </p:sp>
      <p:grpSp>
        <p:nvGrpSpPr>
          <p:cNvPr id="19" name="组合 18">
            <a:extLst>
              <a:ext uri="{FF2B5EF4-FFF2-40B4-BE49-F238E27FC236}">
                <a16:creationId xmlns:a16="http://schemas.microsoft.com/office/drawing/2014/main" id="{8FFBEC8C-9BA1-158D-21B6-F939B4700D75}"/>
              </a:ext>
            </a:extLst>
          </p:cNvPr>
          <p:cNvGrpSpPr/>
          <p:nvPr/>
        </p:nvGrpSpPr>
        <p:grpSpPr>
          <a:xfrm>
            <a:off x="144900" y="2351942"/>
            <a:ext cx="11902201" cy="3890722"/>
            <a:chOff x="1266815" y="1682161"/>
            <a:chExt cx="9658370" cy="3157234"/>
          </a:xfrm>
        </p:grpSpPr>
        <p:sp>
          <p:nvSpPr>
            <p:cNvPr id="15" name="矩形 14">
              <a:extLst>
                <a:ext uri="{FF2B5EF4-FFF2-40B4-BE49-F238E27FC236}">
                  <a16:creationId xmlns:a16="http://schemas.microsoft.com/office/drawing/2014/main" id="{23969974-6DEE-5441-CBC6-501B83EB4F52}"/>
                </a:ext>
              </a:extLst>
            </p:cNvPr>
            <p:cNvSpPr/>
            <p:nvPr/>
          </p:nvSpPr>
          <p:spPr>
            <a:xfrm>
              <a:off x="1536011" y="1682161"/>
              <a:ext cx="9119978" cy="3157234"/>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形 9">
              <a:extLst>
                <a:ext uri="{FF2B5EF4-FFF2-40B4-BE49-F238E27FC236}">
                  <a16:creationId xmlns:a16="http://schemas.microsoft.com/office/drawing/2014/main" id="{FCC28014-827D-267B-DC42-0A25BFE22C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0292" y="2737448"/>
              <a:ext cx="5254877" cy="1050975"/>
            </a:xfrm>
            <a:prstGeom prst="rect">
              <a:avLst/>
            </a:prstGeom>
          </p:spPr>
        </p:pic>
        <p:pic>
          <p:nvPicPr>
            <p:cNvPr id="14" name="图形 13">
              <a:extLst>
                <a:ext uri="{FF2B5EF4-FFF2-40B4-BE49-F238E27FC236}">
                  <a16:creationId xmlns:a16="http://schemas.microsoft.com/office/drawing/2014/main" id="{27628E6F-C96C-44E7-C8FC-03CF73DA78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70312" y="3788422"/>
              <a:ext cx="5254857" cy="1050971"/>
            </a:xfrm>
            <a:prstGeom prst="rect">
              <a:avLst/>
            </a:prstGeom>
          </p:spPr>
        </p:pic>
        <p:pic>
          <p:nvPicPr>
            <p:cNvPr id="4" name="图形 3">
              <a:extLst>
                <a:ext uri="{FF2B5EF4-FFF2-40B4-BE49-F238E27FC236}">
                  <a16:creationId xmlns:a16="http://schemas.microsoft.com/office/drawing/2014/main" id="{A1AD22BD-D6E1-9075-7BD3-E214A39297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66817" y="1686478"/>
              <a:ext cx="5254878" cy="1050975"/>
            </a:xfrm>
            <a:prstGeom prst="rect">
              <a:avLst/>
            </a:prstGeom>
          </p:spPr>
        </p:pic>
        <p:pic>
          <p:nvPicPr>
            <p:cNvPr id="6" name="图形 5">
              <a:extLst>
                <a:ext uri="{FF2B5EF4-FFF2-40B4-BE49-F238E27FC236}">
                  <a16:creationId xmlns:a16="http://schemas.microsoft.com/office/drawing/2014/main" id="{0FF51058-9DDB-0094-3E38-24D372DF2EA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70312" y="1686477"/>
              <a:ext cx="5254873" cy="1050975"/>
            </a:xfrm>
            <a:prstGeom prst="rect">
              <a:avLst/>
            </a:prstGeom>
          </p:spPr>
        </p:pic>
        <p:pic>
          <p:nvPicPr>
            <p:cNvPr id="8" name="图形 7">
              <a:extLst>
                <a:ext uri="{FF2B5EF4-FFF2-40B4-BE49-F238E27FC236}">
                  <a16:creationId xmlns:a16="http://schemas.microsoft.com/office/drawing/2014/main" id="{1777290D-6215-D615-6BC6-4D552514F00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66831" y="2737453"/>
              <a:ext cx="5254862" cy="1050972"/>
            </a:xfrm>
            <a:prstGeom prst="rect">
              <a:avLst/>
            </a:prstGeom>
          </p:spPr>
        </p:pic>
        <p:pic>
          <p:nvPicPr>
            <p:cNvPr id="12" name="图形 11">
              <a:extLst>
                <a:ext uri="{FF2B5EF4-FFF2-40B4-BE49-F238E27FC236}">
                  <a16:creationId xmlns:a16="http://schemas.microsoft.com/office/drawing/2014/main" id="{EE83E224-67E5-7754-7408-E727CC7A69A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66815" y="3788424"/>
              <a:ext cx="5254857" cy="1050971"/>
            </a:xfrm>
            <a:prstGeom prst="rect">
              <a:avLst/>
            </a:prstGeom>
          </p:spPr>
        </p:pic>
      </p:grpSp>
      <p:sp>
        <p:nvSpPr>
          <p:cNvPr id="20" name="文本框 12">
            <a:extLst>
              <a:ext uri="{FF2B5EF4-FFF2-40B4-BE49-F238E27FC236}">
                <a16:creationId xmlns:a16="http://schemas.microsoft.com/office/drawing/2014/main" id="{5106515F-06EE-FC4C-8A4C-F28835948804}"/>
              </a:ext>
            </a:extLst>
          </p:cNvPr>
          <p:cNvSpPr txBox="1"/>
          <p:nvPr/>
        </p:nvSpPr>
        <p:spPr>
          <a:xfrm>
            <a:off x="1227461" y="1652861"/>
            <a:ext cx="9524019"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zh-CN" altLang="en-US" dirty="0">
                <a:ea typeface="Lantinghei SC Demibold" panose="02000000000000000000" pitchFamily="2" charset="-122"/>
              </a:rPr>
              <a:t>复赛数据的预测结果图如下。图中红色散点表示预测值，蓝色散点表示真实值。</a:t>
            </a:r>
            <a:endParaRPr lang="en-US" altLang="zh-CN" dirty="0">
              <a:ea typeface="Lantinghei SC Demibold" panose="02000000000000000000" pitchFamily="2" charset="-122"/>
            </a:endParaRPr>
          </a:p>
        </p:txBody>
      </p:sp>
    </p:spTree>
    <p:extLst>
      <p:ext uri="{BB962C8B-B14F-4D97-AF65-F5344CB8AC3E}">
        <p14:creationId xmlns:p14="http://schemas.microsoft.com/office/powerpoint/2010/main" val="1244929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B090F7E-298F-110A-2306-A2138538ADA3}"/>
              </a:ext>
            </a:extLst>
          </p:cNvPr>
          <p:cNvSpPr txBox="1"/>
          <p:nvPr/>
        </p:nvSpPr>
        <p:spPr>
          <a:xfrm>
            <a:off x="4117876" y="2676111"/>
            <a:ext cx="3262432"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6000" b="1" i="0" u="none" strike="noStrike" kern="1200" cap="none" spc="0" normalizeH="0" baseline="0" noProof="0" dirty="0">
                <a:ln>
                  <a:noFill/>
                </a:ln>
                <a:solidFill>
                  <a:prstClr val="white"/>
                </a:solidFill>
                <a:effectLst/>
                <a:uLnTx/>
                <a:uFillTx/>
                <a:latin typeface="Lantinghei SC Heavy" panose="02000000000000000000" pitchFamily="2" charset="-122"/>
                <a:ea typeface="Lantinghei SC Heavy" panose="02000000000000000000" pitchFamily="2" charset="-122"/>
                <a:cs typeface="Alibaba PuHuiTi H" pitchFamily="18" charset="-122"/>
              </a:rPr>
              <a:t>参赛总结</a:t>
            </a:r>
            <a:endParaRPr kumimoji="1" lang="en-US" altLang="zh-CN" sz="6000" b="1" i="0" u="none" strike="noStrike" kern="1200" cap="none" spc="0" normalizeH="0" baseline="0" noProof="0" dirty="0">
              <a:ln>
                <a:noFill/>
              </a:ln>
              <a:solidFill>
                <a:prstClr val="white"/>
              </a:solidFill>
              <a:effectLst/>
              <a:uLnTx/>
              <a:uFillTx/>
              <a:latin typeface="Lantinghei SC Heavy" panose="02000000000000000000" pitchFamily="2" charset="-122"/>
              <a:ea typeface="Lantinghei SC Heavy" panose="02000000000000000000" pitchFamily="2" charset="-122"/>
              <a:cs typeface="Alibaba PuHuiTi H" pitchFamily="18" charset="-122"/>
            </a:endParaRPr>
          </a:p>
        </p:txBody>
      </p:sp>
      <p:sp>
        <p:nvSpPr>
          <p:cNvPr id="5" name="文本框 4">
            <a:extLst>
              <a:ext uri="{FF2B5EF4-FFF2-40B4-BE49-F238E27FC236}">
                <a16:creationId xmlns:a16="http://schemas.microsoft.com/office/drawing/2014/main" id="{27F634CB-1260-75BD-9773-4D4F223DEE28}"/>
              </a:ext>
            </a:extLst>
          </p:cNvPr>
          <p:cNvSpPr txBox="1"/>
          <p:nvPr/>
        </p:nvSpPr>
        <p:spPr>
          <a:xfrm>
            <a:off x="2778855" y="2613376"/>
            <a:ext cx="1133644"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6000" b="1" i="0" u="none" strike="noStrike" kern="1200" cap="none" spc="0" normalizeH="0" baseline="0" noProof="0" dirty="0">
                <a:ln>
                  <a:noFill/>
                </a:ln>
                <a:solidFill>
                  <a:srgbClr val="EA8D31"/>
                </a:solidFill>
                <a:effectLst/>
                <a:uLnTx/>
                <a:uFillTx/>
                <a:latin typeface="Lantinghei SC Heavy" panose="02000000000000000000" pitchFamily="2" charset="-122"/>
                <a:ea typeface="Lantinghei SC Heavy" panose="02000000000000000000" pitchFamily="2" charset="-122"/>
                <a:cs typeface="Alibaba PuHuiTi H" pitchFamily="18" charset="-122"/>
              </a:rPr>
              <a:t>03</a:t>
            </a:r>
            <a:endParaRPr kumimoji="1" lang="zh-CN" altLang="en-US" sz="6000" b="1" i="0" u="none" strike="noStrike" kern="1200" cap="none" spc="0" normalizeH="0" baseline="0" noProof="0" dirty="0">
              <a:ln>
                <a:noFill/>
              </a:ln>
              <a:solidFill>
                <a:srgbClr val="EA8D31"/>
              </a:solidFill>
              <a:effectLst/>
              <a:uLnTx/>
              <a:uFillTx/>
              <a:latin typeface="Lantinghei SC Heavy" panose="02000000000000000000" pitchFamily="2" charset="-122"/>
              <a:ea typeface="Lantinghei SC Heavy" panose="02000000000000000000" pitchFamily="2" charset="-122"/>
              <a:cs typeface="Alibaba PuHuiTi H" pitchFamily="18" charset="-122"/>
            </a:endParaRPr>
          </a:p>
        </p:txBody>
      </p:sp>
      <p:sp>
        <p:nvSpPr>
          <p:cNvPr id="6" name="文本框 5">
            <a:extLst>
              <a:ext uri="{FF2B5EF4-FFF2-40B4-BE49-F238E27FC236}">
                <a16:creationId xmlns:a16="http://schemas.microsoft.com/office/drawing/2014/main" id="{3518A325-FB52-BC0C-5992-51DD23CD8ED1}"/>
              </a:ext>
            </a:extLst>
          </p:cNvPr>
          <p:cNvSpPr txBox="1"/>
          <p:nvPr/>
        </p:nvSpPr>
        <p:spPr>
          <a:xfrm>
            <a:off x="2015068" y="3473676"/>
            <a:ext cx="187134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Alibaba PuHuiTi M" pitchFamily="18" charset="-122"/>
              </a:rPr>
              <a:t>PART</a:t>
            </a:r>
            <a:r>
              <a:rPr kumimoji="1" lang="zh-CN" altLang="en-US" b="1" dirty="0">
                <a:solidFill>
                  <a:prstClr val="white"/>
                </a:solidFill>
                <a:latin typeface="Lantinghei SC Demibold" panose="02000000000000000000" pitchFamily="2" charset="-122"/>
                <a:ea typeface="Lantinghei SC Demibold" panose="02000000000000000000" pitchFamily="2" charset="-122"/>
                <a:cs typeface="Alibaba PuHuiTi M" pitchFamily="18" charset="-122"/>
              </a:rPr>
              <a:t> </a:t>
            </a:r>
            <a:r>
              <a:rPr kumimoji="1" lang="en-US" altLang="zh-CN" b="1" dirty="0">
                <a:solidFill>
                  <a:prstClr val="white"/>
                </a:solidFill>
                <a:latin typeface="Lantinghei SC Demibold" panose="02000000000000000000" pitchFamily="2" charset="-122"/>
                <a:ea typeface="Lantinghei SC Demibold" panose="02000000000000000000" pitchFamily="2" charset="-122"/>
                <a:cs typeface="Alibaba PuHuiTi M" pitchFamily="18" charset="-122"/>
              </a:rPr>
              <a:t>THREE</a:t>
            </a:r>
            <a:endParaRPr kumimoji="1" lang="zh-CN" altLang="en-US" sz="18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Alibaba PuHuiTi M" pitchFamily="18" charset="-122"/>
            </a:endParaRPr>
          </a:p>
        </p:txBody>
      </p:sp>
    </p:spTree>
    <p:extLst>
      <p:ext uri="{BB962C8B-B14F-4D97-AF65-F5344CB8AC3E}">
        <p14:creationId xmlns:p14="http://schemas.microsoft.com/office/powerpoint/2010/main" val="3525864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文本框 12">
            <a:extLst>
              <a:ext uri="{FF2B5EF4-FFF2-40B4-BE49-F238E27FC236}">
                <a16:creationId xmlns:a16="http://schemas.microsoft.com/office/drawing/2014/main" id="{0ECED4F7-C245-BD2E-0FAA-7E815B81ADAF}"/>
              </a:ext>
            </a:extLst>
          </p:cNvPr>
          <p:cNvSpPr txBox="1"/>
          <p:nvPr/>
        </p:nvSpPr>
        <p:spPr>
          <a:xfrm>
            <a:off x="1227462" y="1530556"/>
            <a:ext cx="9034786" cy="34778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zh-CN" altLang="en-US" dirty="0">
                <a:ea typeface="Lantinghei SC Demibold" panose="02000000000000000000" pitchFamily="2" charset="-122"/>
              </a:rPr>
              <a:t>参赛经历：</a:t>
            </a:r>
            <a:endParaRPr lang="en-US" altLang="zh-CN" dirty="0">
              <a:ea typeface="Lantinghei SC Demibold" panose="02000000000000000000" pitchFamily="2" charset="-122"/>
            </a:endParaRPr>
          </a:p>
          <a:p>
            <a:pPr marL="285750" indent="-285750">
              <a:spcBef>
                <a:spcPts val="600"/>
              </a:spcBef>
              <a:buFont typeface="Arial" panose="020B0604020202020204" pitchFamily="34" charset="0"/>
              <a:buChar char="•"/>
            </a:pPr>
            <a:r>
              <a:rPr lang="en-US" altLang="zh-CN" dirty="0">
                <a:ea typeface="Lantinghei SC Demibold" panose="02000000000000000000" pitchFamily="2" charset="-122"/>
              </a:rPr>
              <a:t>2</a:t>
            </a:r>
            <a:r>
              <a:rPr lang="zh-CN" altLang="en-US" dirty="0">
                <a:ea typeface="Lantinghei SC Demibold" panose="02000000000000000000" pitchFamily="2" charset="-122"/>
              </a:rPr>
              <a:t>月初春节假期结束后暂时没有其它开发工作</a:t>
            </a:r>
            <a:endParaRPr lang="en-US" altLang="zh-CN" dirty="0">
              <a:ea typeface="Lantinghei SC Demibold" panose="02000000000000000000" pitchFamily="2" charset="-122"/>
            </a:endParaRPr>
          </a:p>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天池平台是国内权威性较高的机器学习竞赛平台，同时本赛题所需的模型较轻量、对算力没有要求</a:t>
            </a:r>
            <a:endParaRPr lang="en-US" altLang="zh-CN" dirty="0">
              <a:ea typeface="Lantinghei SC Demibold" panose="02000000000000000000" pitchFamily="2" charset="-122"/>
            </a:endParaRPr>
          </a:p>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尝试了线性模型，效果一般</a:t>
            </a:r>
            <a:endParaRPr lang="en-US" altLang="zh-CN" dirty="0">
              <a:ea typeface="Lantinghei SC Demibold" panose="02000000000000000000" pitchFamily="2" charset="-122"/>
            </a:endParaRPr>
          </a:p>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尝试猜测理论公式，感觉没有思路</a:t>
            </a:r>
            <a:endParaRPr lang="en-US" altLang="zh-CN" dirty="0">
              <a:ea typeface="Lantinghei SC Demibold" panose="02000000000000000000" pitchFamily="2" charset="-122"/>
            </a:endParaRPr>
          </a:p>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用梯度下降训练小模型效果较好；此后进一步调优得到最终方案</a:t>
            </a:r>
            <a:endParaRPr lang="en-US" altLang="zh-CN" dirty="0">
              <a:ea typeface="Lantinghei SC Demibold" panose="02000000000000000000" pitchFamily="2" charset="-122"/>
            </a:endParaRPr>
          </a:p>
          <a:p>
            <a:pPr>
              <a:spcBef>
                <a:spcPts val="600"/>
              </a:spcBef>
            </a:pPr>
            <a:r>
              <a:rPr lang="zh-CN" altLang="en-US" dirty="0">
                <a:ea typeface="Lantinghei SC Demibold" panose="02000000000000000000" pitchFamily="2" charset="-122"/>
              </a:rPr>
              <a:t>感受体验：</a:t>
            </a:r>
            <a:endParaRPr lang="en-US" altLang="zh-CN" dirty="0">
              <a:ea typeface="Lantinghei SC Demibold" panose="02000000000000000000" pitchFamily="2" charset="-122"/>
            </a:endParaRPr>
          </a:p>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天池是技术成熟的机器学习竞赛平台，有完善的提交、评分系统和镜像仓库服务</a:t>
            </a:r>
            <a:endParaRPr lang="en-US" altLang="zh-CN" dirty="0">
              <a:ea typeface="Lantinghei SC Demibold" panose="02000000000000000000" pitchFamily="2" charset="-122"/>
            </a:endParaRPr>
          </a:p>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比赛选手群的沟通氛围良好</a:t>
            </a:r>
            <a:endParaRPr lang="en-US" altLang="zh-CN" dirty="0">
              <a:ea typeface="Lantinghei SC Demibold" panose="02000000000000000000" pitchFamily="2" charset="-122"/>
            </a:endParaRPr>
          </a:p>
        </p:txBody>
      </p:sp>
      <p:sp>
        <p:nvSpPr>
          <p:cNvPr id="3" name="文本框 2">
            <a:extLst>
              <a:ext uri="{FF2B5EF4-FFF2-40B4-BE49-F238E27FC236}">
                <a16:creationId xmlns:a16="http://schemas.microsoft.com/office/drawing/2014/main" id="{9C776E3A-2780-AA3D-AFE0-5F0C01EBE948}"/>
              </a:ext>
            </a:extLst>
          </p:cNvPr>
          <p:cNvSpPr txBox="1"/>
          <p:nvPr/>
        </p:nvSpPr>
        <p:spPr>
          <a:xfrm>
            <a:off x="1017888" y="712061"/>
            <a:ext cx="7642703"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600" normalizeH="0" baseline="0" noProof="0" dirty="0">
                <a:ln>
                  <a:noFill/>
                </a:ln>
                <a:gradFill>
                  <a:gsLst>
                    <a:gs pos="0">
                      <a:srgbClr val="E6A845"/>
                    </a:gs>
                    <a:gs pos="100000">
                      <a:srgbClr val="B05B23"/>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sym typeface="Arial" panose="020B0604020202020204" pitchFamily="34" charset="0"/>
              </a:rPr>
              <a:t>心得体验</a:t>
            </a:r>
          </a:p>
        </p:txBody>
      </p:sp>
    </p:spTree>
    <p:extLst>
      <p:ext uri="{BB962C8B-B14F-4D97-AF65-F5344CB8AC3E}">
        <p14:creationId xmlns:p14="http://schemas.microsoft.com/office/powerpoint/2010/main" val="241490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4F98072-0C3A-184B-8209-9BD0A295165E}"/>
              </a:ext>
            </a:extLst>
          </p:cNvPr>
          <p:cNvSpPr txBox="1"/>
          <p:nvPr/>
        </p:nvSpPr>
        <p:spPr>
          <a:xfrm>
            <a:off x="3190958" y="1330284"/>
            <a:ext cx="5810084"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600" normalizeH="0" baseline="0" noProof="0" dirty="0">
                <a:ln>
                  <a:noFill/>
                </a:ln>
                <a:gradFill>
                  <a:gsLst>
                    <a:gs pos="0">
                      <a:srgbClr val="E6A845"/>
                    </a:gs>
                    <a:gs pos="100000">
                      <a:srgbClr val="B05B23"/>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sym typeface="Arial" panose="020B0604020202020204" pitchFamily="34" charset="0"/>
              </a:rPr>
              <a:t>OVERVIEW</a:t>
            </a:r>
            <a:endParaRPr kumimoji="0" lang="zh-CN" altLang="en-US" sz="5400" b="1" i="0" u="none" strike="noStrike" kern="1200" cap="none" spc="600" normalizeH="0" baseline="0" noProof="0" dirty="0">
              <a:ln>
                <a:noFill/>
              </a:ln>
              <a:gradFill>
                <a:gsLst>
                  <a:gs pos="0">
                    <a:srgbClr val="E6A845"/>
                  </a:gs>
                  <a:gs pos="100000">
                    <a:srgbClr val="B05B23"/>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sym typeface="Arial" panose="020B0604020202020204" pitchFamily="34" charset="0"/>
            </a:endParaRPr>
          </a:p>
        </p:txBody>
      </p:sp>
      <p:grpSp>
        <p:nvGrpSpPr>
          <p:cNvPr id="24" name="组合 23">
            <a:extLst>
              <a:ext uri="{FF2B5EF4-FFF2-40B4-BE49-F238E27FC236}">
                <a16:creationId xmlns:a16="http://schemas.microsoft.com/office/drawing/2014/main" id="{E1A52D6D-5A9D-1067-8F0C-481435F5FCF9}"/>
              </a:ext>
            </a:extLst>
          </p:cNvPr>
          <p:cNvGrpSpPr/>
          <p:nvPr/>
        </p:nvGrpSpPr>
        <p:grpSpPr>
          <a:xfrm>
            <a:off x="4303961" y="2044612"/>
            <a:ext cx="2345514" cy="1063674"/>
            <a:chOff x="4303961" y="2044612"/>
            <a:chExt cx="2345514" cy="1063674"/>
          </a:xfrm>
        </p:grpSpPr>
        <p:sp>
          <p:nvSpPr>
            <p:cNvPr id="2" name="文本框 1">
              <a:extLst>
                <a:ext uri="{FF2B5EF4-FFF2-40B4-BE49-F238E27FC236}">
                  <a16:creationId xmlns:a16="http://schemas.microsoft.com/office/drawing/2014/main" id="{AEA7AA9A-5732-F194-2983-7018C146D1D4}"/>
                </a:ext>
              </a:extLst>
            </p:cNvPr>
            <p:cNvSpPr txBox="1"/>
            <p:nvPr/>
          </p:nvSpPr>
          <p:spPr>
            <a:xfrm>
              <a:off x="4303961" y="2044612"/>
              <a:ext cx="2345514" cy="928652"/>
            </a:xfrm>
            <a:prstGeom prst="rect">
              <a:avLst/>
            </a:prstGeom>
            <a:noFill/>
          </p:spPr>
          <p:txBody>
            <a:bodyPr wrap="none" rtlCol="0">
              <a:spAutoFit/>
            </a:bodyPr>
            <a:lstStyle/>
            <a:p>
              <a:pPr marL="514350" marR="0" lvl="0" indent="-514350" algn="l" defTabSz="914400" rtl="0" eaLnBrk="1" fontAlgn="auto" latinLnBrk="0" hangingPunct="1">
                <a:lnSpc>
                  <a:spcPct val="200000"/>
                </a:lnSpc>
                <a:spcBef>
                  <a:spcPts val="0"/>
                </a:spcBef>
                <a:spcAft>
                  <a:spcPts val="0"/>
                </a:spcAft>
                <a:buClrTx/>
                <a:buSzTx/>
                <a:buFont typeface="+mj-lt"/>
                <a:buAutoNum type="arabicPeriod"/>
                <a:tabLst/>
                <a:defRPr/>
              </a:pPr>
              <a:r>
                <a:rPr kumimoji="1" lang="zh-CN" altLang="en-US" sz="3200" b="0"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Alibaba PuHuiTi M" pitchFamily="18" charset="-122"/>
                </a:rPr>
                <a:t>队伍介绍</a:t>
              </a:r>
            </a:p>
          </p:txBody>
        </p:sp>
        <p:sp>
          <p:nvSpPr>
            <p:cNvPr id="3" name="文本框 2">
              <a:extLst>
                <a:ext uri="{FF2B5EF4-FFF2-40B4-BE49-F238E27FC236}">
                  <a16:creationId xmlns:a16="http://schemas.microsoft.com/office/drawing/2014/main" id="{0BF45016-00F1-5701-B681-96B4D096A855}"/>
                </a:ext>
              </a:extLst>
            </p:cNvPr>
            <p:cNvSpPr txBox="1"/>
            <p:nvPr/>
          </p:nvSpPr>
          <p:spPr>
            <a:xfrm>
              <a:off x="4795954" y="2862065"/>
              <a:ext cx="69762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lumMod val="65000"/>
                    </a:prstClr>
                  </a:solidFill>
                  <a:effectLst/>
                  <a:uLnTx/>
                  <a:uFillTx/>
                  <a:latin typeface="LANTINGHEI SC DEMIBOLD" panose="02000000000000000000" pitchFamily="2" charset="-122"/>
                  <a:ea typeface="LANTINGHEI SC DEMIBOLD" panose="02000000000000000000" pitchFamily="2" charset="-122"/>
                  <a:cs typeface="+mn-cs"/>
                </a:rPr>
                <a:t>成员介绍</a:t>
              </a:r>
              <a:endParaRPr kumimoji="0" lang="en" altLang="zh-CN" sz="1000" b="0" i="0" u="none" strike="noStrike" kern="1200" cap="none" spc="0" normalizeH="0" baseline="0" noProof="0" dirty="0">
                <a:ln>
                  <a:noFill/>
                </a:ln>
                <a:solidFill>
                  <a:prstClr val="white">
                    <a:lumMod val="65000"/>
                  </a:prstClr>
                </a:solidFill>
                <a:effectLst/>
                <a:uLnTx/>
                <a:uFillTx/>
                <a:latin typeface="LANTINGHEI SC DEMIBOLD" panose="02000000000000000000" pitchFamily="2" charset="-122"/>
                <a:ea typeface="LANTINGHEI SC DEMIBOLD" panose="02000000000000000000" pitchFamily="2" charset="-122"/>
                <a:cs typeface="+mn-cs"/>
              </a:endParaRPr>
            </a:p>
          </p:txBody>
        </p:sp>
      </p:grpSp>
      <p:grpSp>
        <p:nvGrpSpPr>
          <p:cNvPr id="25" name="组合 24">
            <a:extLst>
              <a:ext uri="{FF2B5EF4-FFF2-40B4-BE49-F238E27FC236}">
                <a16:creationId xmlns:a16="http://schemas.microsoft.com/office/drawing/2014/main" id="{1C88D706-369F-F70B-9907-CC7E6536BBA7}"/>
              </a:ext>
            </a:extLst>
          </p:cNvPr>
          <p:cNvGrpSpPr/>
          <p:nvPr/>
        </p:nvGrpSpPr>
        <p:grpSpPr>
          <a:xfrm>
            <a:off x="4303961" y="2862065"/>
            <a:ext cx="2287806" cy="1063674"/>
            <a:chOff x="4303961" y="2044612"/>
            <a:chExt cx="2287806" cy="1063674"/>
          </a:xfrm>
        </p:grpSpPr>
        <p:sp>
          <p:nvSpPr>
            <p:cNvPr id="26" name="文本框 25">
              <a:extLst>
                <a:ext uri="{FF2B5EF4-FFF2-40B4-BE49-F238E27FC236}">
                  <a16:creationId xmlns:a16="http://schemas.microsoft.com/office/drawing/2014/main" id="{1B980680-DA06-5A6A-99F1-FC55AFDD1A7F}"/>
                </a:ext>
              </a:extLst>
            </p:cNvPr>
            <p:cNvSpPr txBox="1"/>
            <p:nvPr/>
          </p:nvSpPr>
          <p:spPr>
            <a:xfrm>
              <a:off x="4303961" y="2044612"/>
              <a:ext cx="2287806" cy="92865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Alibaba PuHuiTi M" pitchFamily="18" charset="-122"/>
                </a:rPr>
                <a:t>2.</a:t>
              </a:r>
              <a:r>
                <a:rPr kumimoji="1" lang="zh-CN" altLang="en-US" sz="3200" b="0"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Alibaba PuHuiTi M" pitchFamily="18" charset="-122"/>
                </a:rPr>
                <a:t> 模型介绍</a:t>
              </a:r>
            </a:p>
          </p:txBody>
        </p:sp>
        <p:sp>
          <p:nvSpPr>
            <p:cNvPr id="27" name="文本框 26">
              <a:extLst>
                <a:ext uri="{FF2B5EF4-FFF2-40B4-BE49-F238E27FC236}">
                  <a16:creationId xmlns:a16="http://schemas.microsoft.com/office/drawing/2014/main" id="{491982E4-AFD6-3102-2654-DD6230F8F4BD}"/>
                </a:ext>
              </a:extLst>
            </p:cNvPr>
            <p:cNvSpPr txBox="1"/>
            <p:nvPr/>
          </p:nvSpPr>
          <p:spPr>
            <a:xfrm>
              <a:off x="4795954" y="2862065"/>
              <a:ext cx="1338828"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lumMod val="65000"/>
                    </a:prstClr>
                  </a:solidFill>
                  <a:effectLst/>
                  <a:uLnTx/>
                  <a:uFillTx/>
                  <a:latin typeface="LANTINGHEI SC DEMIBOLD" panose="02000000000000000000" pitchFamily="2" charset="-122"/>
                  <a:ea typeface="LANTINGHEI SC DEMIBOLD" panose="02000000000000000000" pitchFamily="2" charset="-122"/>
                  <a:cs typeface="+mn-cs"/>
                </a:rPr>
                <a:t>解题思路、模型详述</a:t>
              </a:r>
              <a:endParaRPr kumimoji="0" lang="en" altLang="zh-CN" sz="1000" b="0" i="0" u="none" strike="noStrike" kern="1200" cap="none" spc="0" normalizeH="0" baseline="0" noProof="0" dirty="0">
                <a:ln>
                  <a:noFill/>
                </a:ln>
                <a:solidFill>
                  <a:prstClr val="white">
                    <a:lumMod val="65000"/>
                  </a:prstClr>
                </a:solidFill>
                <a:effectLst/>
                <a:uLnTx/>
                <a:uFillTx/>
                <a:latin typeface="LANTINGHEI SC DEMIBOLD" panose="02000000000000000000" pitchFamily="2" charset="-122"/>
                <a:ea typeface="LANTINGHEI SC DEMIBOLD" panose="02000000000000000000" pitchFamily="2" charset="-122"/>
                <a:cs typeface="+mn-cs"/>
              </a:endParaRPr>
            </a:p>
          </p:txBody>
        </p:sp>
      </p:grpSp>
      <p:grpSp>
        <p:nvGrpSpPr>
          <p:cNvPr id="28" name="组合 27">
            <a:extLst>
              <a:ext uri="{FF2B5EF4-FFF2-40B4-BE49-F238E27FC236}">
                <a16:creationId xmlns:a16="http://schemas.microsoft.com/office/drawing/2014/main" id="{1F8B034F-A75D-736D-4BDC-51C36B75A686}"/>
              </a:ext>
            </a:extLst>
          </p:cNvPr>
          <p:cNvGrpSpPr/>
          <p:nvPr/>
        </p:nvGrpSpPr>
        <p:grpSpPr>
          <a:xfrm>
            <a:off x="4308767" y="3613613"/>
            <a:ext cx="2287806" cy="1063674"/>
            <a:chOff x="4303961" y="2044612"/>
            <a:chExt cx="2287806" cy="1063674"/>
          </a:xfrm>
        </p:grpSpPr>
        <p:sp>
          <p:nvSpPr>
            <p:cNvPr id="29" name="文本框 28">
              <a:extLst>
                <a:ext uri="{FF2B5EF4-FFF2-40B4-BE49-F238E27FC236}">
                  <a16:creationId xmlns:a16="http://schemas.microsoft.com/office/drawing/2014/main" id="{8DE748B5-8E83-A7FB-F43A-6E71946E60D7}"/>
                </a:ext>
              </a:extLst>
            </p:cNvPr>
            <p:cNvSpPr txBox="1"/>
            <p:nvPr/>
          </p:nvSpPr>
          <p:spPr>
            <a:xfrm>
              <a:off x="4303961" y="2044612"/>
              <a:ext cx="2287806" cy="92865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Alibaba PuHuiTi M" pitchFamily="18" charset="-122"/>
                </a:rPr>
                <a:t>3.</a:t>
              </a:r>
              <a:r>
                <a:rPr kumimoji="1" lang="zh-CN" altLang="en-US" sz="3200" b="0"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Alibaba PuHuiTi M" pitchFamily="18" charset="-122"/>
                </a:rPr>
                <a:t> 参赛总结</a:t>
              </a:r>
            </a:p>
          </p:txBody>
        </p:sp>
        <p:sp>
          <p:nvSpPr>
            <p:cNvPr id="30" name="文本框 29">
              <a:extLst>
                <a:ext uri="{FF2B5EF4-FFF2-40B4-BE49-F238E27FC236}">
                  <a16:creationId xmlns:a16="http://schemas.microsoft.com/office/drawing/2014/main" id="{0C219AA6-BF1E-0404-6F7C-FEF7ED0A0917}"/>
                </a:ext>
              </a:extLst>
            </p:cNvPr>
            <p:cNvSpPr txBox="1"/>
            <p:nvPr/>
          </p:nvSpPr>
          <p:spPr>
            <a:xfrm>
              <a:off x="4795954" y="2862065"/>
              <a:ext cx="1338828"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lumMod val="65000"/>
                    </a:prstClr>
                  </a:solidFill>
                  <a:effectLst/>
                  <a:uLnTx/>
                  <a:uFillTx/>
                  <a:latin typeface="LANTINGHEI SC DEMIBOLD" panose="02000000000000000000" pitchFamily="2" charset="-122"/>
                  <a:ea typeface="LANTINGHEI SC DEMIBOLD" panose="02000000000000000000" pitchFamily="2" charset="-122"/>
                  <a:cs typeface="+mn-cs"/>
                </a:rPr>
                <a:t>心得体验、收获沉淀</a:t>
              </a:r>
              <a:endParaRPr kumimoji="0" lang="en" altLang="zh-CN" sz="1000" b="0" i="0" u="none" strike="noStrike" kern="1200" cap="none" spc="0" normalizeH="0" baseline="0" noProof="0" dirty="0">
                <a:ln>
                  <a:noFill/>
                </a:ln>
                <a:solidFill>
                  <a:prstClr val="white">
                    <a:lumMod val="65000"/>
                  </a:prstClr>
                </a:solidFill>
                <a:effectLst/>
                <a:uLnTx/>
                <a:uFillTx/>
                <a:latin typeface="LANTINGHEI SC DEMIBOLD" panose="02000000000000000000" pitchFamily="2" charset="-122"/>
                <a:ea typeface="LANTINGHEI SC DEMIBOLD" panose="02000000000000000000" pitchFamily="2" charset="-122"/>
                <a:cs typeface="+mn-cs"/>
              </a:endParaRPr>
            </a:p>
          </p:txBody>
        </p:sp>
      </p:grpSp>
    </p:spTree>
    <p:extLst>
      <p:ext uri="{BB962C8B-B14F-4D97-AF65-F5344CB8AC3E}">
        <p14:creationId xmlns:p14="http://schemas.microsoft.com/office/powerpoint/2010/main" val="208727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文本框 12">
            <a:extLst>
              <a:ext uri="{FF2B5EF4-FFF2-40B4-BE49-F238E27FC236}">
                <a16:creationId xmlns:a16="http://schemas.microsoft.com/office/drawing/2014/main" id="{0ECED4F7-C245-BD2E-0FAA-7E815B81ADAF}"/>
              </a:ext>
            </a:extLst>
          </p:cNvPr>
          <p:cNvSpPr txBox="1"/>
          <p:nvPr/>
        </p:nvSpPr>
        <p:spPr>
          <a:xfrm>
            <a:off x="1227462" y="1530556"/>
            <a:ext cx="9302700" cy="24622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使用基于梯度的方法训练较小的非线性模型，调优后得到的模型可靠性并不低于更传统的机器学习方法、理论公式或经验公式。</a:t>
            </a:r>
            <a:endParaRPr lang="en-US" altLang="zh-CN" dirty="0">
              <a:ea typeface="Lantinghei SC Demibold" panose="02000000000000000000" pitchFamily="2" charset="-122"/>
            </a:endParaRPr>
          </a:p>
          <a:p>
            <a:pPr marL="285750" indent="-285750">
              <a:spcBef>
                <a:spcPts val="600"/>
              </a:spcBef>
              <a:buFont typeface="Arial" panose="020B0604020202020204" pitchFamily="34" charset="0"/>
              <a:buChar char="•"/>
            </a:pPr>
            <a:r>
              <a:rPr lang="zh-CN" altLang="en-US" dirty="0">
                <a:ea typeface="Lantinghei SC Demibold" panose="02000000000000000000" pitchFamily="2" charset="-122"/>
              </a:rPr>
              <a:t>学术界的研究方向往往偏重于大数据量、大模型的任务；但在工业界，数据量小、数据信噪比低、对可靠性和可解释性要求高的机器学习任务是更常见的需求。这一脱节现象值得人们关注。</a:t>
            </a:r>
            <a:endParaRPr lang="en-US" altLang="zh-CN" dirty="0">
              <a:ea typeface="Lantinghei SC Demibold" panose="02000000000000000000" pitchFamily="2" charset="-122"/>
            </a:endParaRPr>
          </a:p>
          <a:p>
            <a:pPr marL="285750" indent="-285750">
              <a:spcBef>
                <a:spcPts val="600"/>
              </a:spcBef>
              <a:buFont typeface="Arial" panose="020B0604020202020204" pitchFamily="34" charset="0"/>
              <a:buChar char="•"/>
            </a:pPr>
            <a:r>
              <a:rPr lang="zh-CN" altLang="en-US"/>
              <a:t>复赛代码</a:t>
            </a:r>
            <a:r>
              <a:rPr lang="zh-CN" altLang="en-US" dirty="0"/>
              <a:t>和决赛</a:t>
            </a:r>
            <a:r>
              <a:rPr lang="en-US" altLang="zh-CN" dirty="0"/>
              <a:t>PPT</a:t>
            </a:r>
            <a:r>
              <a:rPr lang="zh-CN" altLang="en-US" dirty="0"/>
              <a:t>已上传至</a:t>
            </a:r>
            <a:r>
              <a:rPr lang="zh-CN" altLang="en-US" dirty="0">
                <a:hlinkClick r:id="rId2"/>
              </a:rPr>
              <a:t>https://gitee.com/yinjc8214/yinjc_industry_reaction_time_series</a:t>
            </a:r>
            <a:r>
              <a:rPr lang="zh-CN" altLang="en-US" dirty="0"/>
              <a:t>，决赛结束后会将该仓库设为所有人可见。</a:t>
            </a:r>
            <a:endParaRPr lang="zh-CN" altLang="en-US" dirty="0">
              <a:ea typeface="Lantinghei SC Demibold" panose="02000000000000000000" pitchFamily="2" charset="-122"/>
            </a:endParaRPr>
          </a:p>
        </p:txBody>
      </p:sp>
      <p:sp>
        <p:nvSpPr>
          <p:cNvPr id="3" name="文本框 2">
            <a:extLst>
              <a:ext uri="{FF2B5EF4-FFF2-40B4-BE49-F238E27FC236}">
                <a16:creationId xmlns:a16="http://schemas.microsoft.com/office/drawing/2014/main" id="{9C776E3A-2780-AA3D-AFE0-5F0C01EBE948}"/>
              </a:ext>
            </a:extLst>
          </p:cNvPr>
          <p:cNvSpPr txBox="1"/>
          <p:nvPr/>
        </p:nvSpPr>
        <p:spPr>
          <a:xfrm>
            <a:off x="1017888" y="712061"/>
            <a:ext cx="7642703"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600" normalizeH="0" baseline="0" noProof="0" dirty="0">
                <a:ln>
                  <a:noFill/>
                </a:ln>
                <a:gradFill>
                  <a:gsLst>
                    <a:gs pos="0">
                      <a:srgbClr val="E6A845"/>
                    </a:gs>
                    <a:gs pos="100000">
                      <a:srgbClr val="B05B23"/>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sym typeface="Arial" panose="020B0604020202020204" pitchFamily="34" charset="0"/>
              </a:rPr>
              <a:t>收获沉淀</a:t>
            </a:r>
          </a:p>
        </p:txBody>
      </p:sp>
    </p:spTree>
    <p:extLst>
      <p:ext uri="{BB962C8B-B14F-4D97-AF65-F5344CB8AC3E}">
        <p14:creationId xmlns:p14="http://schemas.microsoft.com/office/powerpoint/2010/main" val="207815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DF08EE0-0250-7C4F-9D81-5C95AEAF3D60}"/>
              </a:ext>
            </a:extLst>
          </p:cNvPr>
          <p:cNvSpPr txBox="1"/>
          <p:nvPr/>
        </p:nvSpPr>
        <p:spPr>
          <a:xfrm>
            <a:off x="2686252" y="2613392"/>
            <a:ext cx="6819496" cy="16312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0" b="1" i="0" u="none" strike="noStrike" kern="1200" cap="none" spc="0" normalizeH="0" baseline="0" noProof="0" dirty="0">
                <a:ln>
                  <a:noFill/>
                </a:ln>
                <a:gradFill>
                  <a:gsLst>
                    <a:gs pos="68000">
                      <a:prstClr val="white"/>
                    </a:gs>
                    <a:gs pos="25000">
                      <a:srgbClr val="EA8D31"/>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rPr>
              <a:t>THANKS</a:t>
            </a:r>
            <a:endParaRPr kumimoji="1" lang="zh-CN" altLang="en-US" sz="10000" b="1" i="0" u="none" strike="noStrike" kern="1200" cap="none" spc="0" normalizeH="0" baseline="0" noProof="0" dirty="0">
              <a:ln>
                <a:noFill/>
              </a:ln>
              <a:gradFill>
                <a:gsLst>
                  <a:gs pos="68000">
                    <a:prstClr val="white"/>
                  </a:gs>
                  <a:gs pos="25000">
                    <a:srgbClr val="EA8D31"/>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endParaRPr>
          </a:p>
        </p:txBody>
      </p:sp>
    </p:spTree>
    <p:extLst>
      <p:ext uri="{BB962C8B-B14F-4D97-AF65-F5344CB8AC3E}">
        <p14:creationId xmlns:p14="http://schemas.microsoft.com/office/powerpoint/2010/main" val="2837531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B090F7E-298F-110A-2306-A2138538ADA3}"/>
              </a:ext>
            </a:extLst>
          </p:cNvPr>
          <p:cNvSpPr txBox="1"/>
          <p:nvPr/>
        </p:nvSpPr>
        <p:spPr>
          <a:xfrm>
            <a:off x="4117876" y="2676111"/>
            <a:ext cx="3262432"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6000" b="1" i="0" u="none" strike="noStrike" kern="1200" cap="none" spc="0" normalizeH="0" baseline="0" noProof="0" dirty="0">
                <a:ln>
                  <a:noFill/>
                </a:ln>
                <a:solidFill>
                  <a:prstClr val="white"/>
                </a:solidFill>
                <a:effectLst/>
                <a:uLnTx/>
                <a:uFillTx/>
                <a:latin typeface="Lantinghei SC Heavy" panose="02000000000000000000" pitchFamily="2" charset="-122"/>
                <a:ea typeface="Lantinghei SC Heavy" panose="02000000000000000000" pitchFamily="2" charset="-122"/>
                <a:cs typeface="Alibaba PuHuiTi H" pitchFamily="18" charset="-122"/>
              </a:rPr>
              <a:t>队伍介绍</a:t>
            </a:r>
            <a:endParaRPr kumimoji="1" lang="en-US" altLang="zh-CN" sz="6000" b="1" i="0" u="none" strike="noStrike" kern="1200" cap="none" spc="0" normalizeH="0" baseline="0" noProof="0" dirty="0">
              <a:ln>
                <a:noFill/>
              </a:ln>
              <a:solidFill>
                <a:prstClr val="white"/>
              </a:solidFill>
              <a:effectLst/>
              <a:uLnTx/>
              <a:uFillTx/>
              <a:latin typeface="Lantinghei SC Heavy" panose="02000000000000000000" pitchFamily="2" charset="-122"/>
              <a:ea typeface="Lantinghei SC Heavy" panose="02000000000000000000" pitchFamily="2" charset="-122"/>
              <a:cs typeface="Alibaba PuHuiTi H" pitchFamily="18" charset="-122"/>
            </a:endParaRPr>
          </a:p>
        </p:txBody>
      </p:sp>
      <p:sp>
        <p:nvSpPr>
          <p:cNvPr id="5" name="文本框 4">
            <a:extLst>
              <a:ext uri="{FF2B5EF4-FFF2-40B4-BE49-F238E27FC236}">
                <a16:creationId xmlns:a16="http://schemas.microsoft.com/office/drawing/2014/main" id="{27F634CB-1260-75BD-9773-4D4F223DEE28}"/>
              </a:ext>
            </a:extLst>
          </p:cNvPr>
          <p:cNvSpPr txBox="1"/>
          <p:nvPr/>
        </p:nvSpPr>
        <p:spPr>
          <a:xfrm>
            <a:off x="2778855" y="2613376"/>
            <a:ext cx="1197764"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6000" b="1" i="0" u="none" strike="noStrike" kern="1200" cap="none" spc="0" normalizeH="0" baseline="0" noProof="0" dirty="0">
                <a:ln>
                  <a:noFill/>
                </a:ln>
                <a:solidFill>
                  <a:srgbClr val="EA8D31"/>
                </a:solidFill>
                <a:effectLst/>
                <a:uLnTx/>
                <a:uFillTx/>
                <a:latin typeface="Lantinghei SC Heavy" panose="02000000000000000000" pitchFamily="2" charset="-122"/>
                <a:ea typeface="Lantinghei SC Heavy" panose="02000000000000000000" pitchFamily="2" charset="-122"/>
                <a:cs typeface="Alibaba PuHuiTi H" pitchFamily="18" charset="-122"/>
              </a:rPr>
              <a:t>01</a:t>
            </a:r>
            <a:endParaRPr kumimoji="1" lang="zh-CN" altLang="en-US" sz="6000" b="1" i="0" u="none" strike="noStrike" kern="1200" cap="none" spc="0" normalizeH="0" baseline="0" noProof="0" dirty="0">
              <a:ln>
                <a:noFill/>
              </a:ln>
              <a:solidFill>
                <a:srgbClr val="EA8D31"/>
              </a:solidFill>
              <a:effectLst/>
              <a:uLnTx/>
              <a:uFillTx/>
              <a:latin typeface="Lantinghei SC Heavy" panose="02000000000000000000" pitchFamily="2" charset="-122"/>
              <a:ea typeface="Lantinghei SC Heavy" panose="02000000000000000000" pitchFamily="2" charset="-122"/>
              <a:cs typeface="Alibaba PuHuiTi H" pitchFamily="18" charset="-122"/>
            </a:endParaRPr>
          </a:p>
        </p:txBody>
      </p:sp>
      <p:sp>
        <p:nvSpPr>
          <p:cNvPr id="6" name="文本框 5">
            <a:extLst>
              <a:ext uri="{FF2B5EF4-FFF2-40B4-BE49-F238E27FC236}">
                <a16:creationId xmlns:a16="http://schemas.microsoft.com/office/drawing/2014/main" id="{3518A325-FB52-BC0C-5992-51DD23CD8ED1}"/>
              </a:ext>
            </a:extLst>
          </p:cNvPr>
          <p:cNvSpPr txBox="1"/>
          <p:nvPr/>
        </p:nvSpPr>
        <p:spPr>
          <a:xfrm>
            <a:off x="2015068" y="3473676"/>
            <a:ext cx="187134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Alibaba PuHuiTi M" pitchFamily="18" charset="-122"/>
              </a:rPr>
              <a:t>PART</a:t>
            </a:r>
            <a:r>
              <a:rPr kumimoji="1" lang="zh-CN" altLang="en-US" sz="18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Alibaba PuHuiTi M" pitchFamily="18" charset="-122"/>
              </a:rPr>
              <a:t> </a:t>
            </a:r>
            <a:r>
              <a:rPr kumimoji="1" lang="en-US" altLang="zh-CN" sz="18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Alibaba PuHuiTi M" pitchFamily="18" charset="-122"/>
              </a:rPr>
              <a:t>ONE</a:t>
            </a:r>
            <a:endParaRPr kumimoji="1" lang="zh-CN" altLang="en-US" sz="18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Alibaba PuHuiTi M" pitchFamily="18" charset="-122"/>
            </a:endParaRPr>
          </a:p>
        </p:txBody>
      </p:sp>
    </p:spTree>
    <p:extLst>
      <p:ext uri="{BB962C8B-B14F-4D97-AF65-F5344CB8AC3E}">
        <p14:creationId xmlns:p14="http://schemas.microsoft.com/office/powerpoint/2010/main" val="230241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0AC9E355-E991-C430-1988-D32E96CBED20}"/>
              </a:ext>
            </a:extLst>
          </p:cNvPr>
          <p:cNvGrpSpPr/>
          <p:nvPr/>
        </p:nvGrpSpPr>
        <p:grpSpPr>
          <a:xfrm>
            <a:off x="-899886" y="2120765"/>
            <a:ext cx="13933715" cy="3599092"/>
            <a:chOff x="-899886" y="1753837"/>
            <a:chExt cx="13933715" cy="3599092"/>
          </a:xfrm>
        </p:grpSpPr>
        <p:sp>
          <p:nvSpPr>
            <p:cNvPr id="3" name="任意多边形: 形状 2">
              <a:extLst>
                <a:ext uri="{FF2B5EF4-FFF2-40B4-BE49-F238E27FC236}">
                  <a16:creationId xmlns:a16="http://schemas.microsoft.com/office/drawing/2014/main" id="{EBFE47CC-48FA-3C4D-97EC-BBEE0F9C5C07}"/>
                </a:ext>
              </a:extLst>
            </p:cNvPr>
            <p:cNvSpPr/>
            <p:nvPr/>
          </p:nvSpPr>
          <p:spPr>
            <a:xfrm>
              <a:off x="-899886" y="1753837"/>
              <a:ext cx="13933715" cy="1803859"/>
            </a:xfrm>
            <a:custGeom>
              <a:avLst/>
              <a:gdLst>
                <a:gd name="connsiteX0" fmla="*/ 0 w 13933715"/>
                <a:gd name="connsiteY0" fmla="*/ 1727699 h 1803859"/>
                <a:gd name="connsiteX1" fmla="*/ 1828800 w 13933715"/>
                <a:gd name="connsiteY1" fmla="*/ 1234214 h 1803859"/>
                <a:gd name="connsiteX2" fmla="*/ 3570515 w 13933715"/>
                <a:gd name="connsiteY2" fmla="*/ 1800271 h 1803859"/>
                <a:gd name="connsiteX3" fmla="*/ 5500915 w 13933715"/>
                <a:gd name="connsiteY3" fmla="*/ 900385 h 1803859"/>
                <a:gd name="connsiteX4" fmla="*/ 7329715 w 13933715"/>
                <a:gd name="connsiteY4" fmla="*/ 1451928 h 1803859"/>
                <a:gd name="connsiteX5" fmla="*/ 10189029 w 13933715"/>
                <a:gd name="connsiteY5" fmla="*/ 499 h 1803859"/>
                <a:gd name="connsiteX6" fmla="*/ 12772572 w 13933715"/>
                <a:gd name="connsiteY6" fmla="*/ 1277756 h 1803859"/>
                <a:gd name="connsiteX7" fmla="*/ 13933715 w 13933715"/>
                <a:gd name="connsiteY7" fmla="*/ 363356 h 180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33715" h="1803859">
                  <a:moveTo>
                    <a:pt x="0" y="1727699"/>
                  </a:moveTo>
                  <a:cubicBezTo>
                    <a:pt x="616857" y="1474909"/>
                    <a:pt x="1233714" y="1222119"/>
                    <a:pt x="1828800" y="1234214"/>
                  </a:cubicBezTo>
                  <a:cubicBezTo>
                    <a:pt x="2423886" y="1246309"/>
                    <a:pt x="2958496" y="1855909"/>
                    <a:pt x="3570515" y="1800271"/>
                  </a:cubicBezTo>
                  <a:cubicBezTo>
                    <a:pt x="4182534" y="1744633"/>
                    <a:pt x="4874382" y="958442"/>
                    <a:pt x="5500915" y="900385"/>
                  </a:cubicBezTo>
                  <a:cubicBezTo>
                    <a:pt x="6127448" y="842328"/>
                    <a:pt x="6548363" y="1601909"/>
                    <a:pt x="7329715" y="1451928"/>
                  </a:cubicBezTo>
                  <a:cubicBezTo>
                    <a:pt x="8111067" y="1301947"/>
                    <a:pt x="9281886" y="29528"/>
                    <a:pt x="10189029" y="499"/>
                  </a:cubicBezTo>
                  <a:cubicBezTo>
                    <a:pt x="11096172" y="-28530"/>
                    <a:pt x="12148458" y="1217280"/>
                    <a:pt x="12772572" y="1277756"/>
                  </a:cubicBezTo>
                  <a:cubicBezTo>
                    <a:pt x="13396686" y="1338232"/>
                    <a:pt x="13665200" y="850794"/>
                    <a:pt x="13933715" y="363356"/>
                  </a:cubicBezTo>
                </a:path>
              </a:pathLst>
            </a:custGeom>
            <a:noFill/>
            <a:ln w="63500">
              <a:gradFill flip="none" rotWithShape="1">
                <a:gsLst>
                  <a:gs pos="0">
                    <a:srgbClr val="B05B23"/>
                  </a:gs>
                  <a:gs pos="100000">
                    <a:srgbClr val="E6A845"/>
                  </a:gs>
                </a:gsLst>
                <a:lin ang="0" scaled="1"/>
                <a:tileRect/>
              </a:gradFill>
            </a:ln>
            <a:effectLst>
              <a:outerShdw blurRad="254000" sx="102000" sy="102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mn-cs"/>
                <a:sym typeface="Arial" panose="020B0604020202020204" pitchFamily="34" charset="0"/>
              </a:endParaRPr>
            </a:p>
          </p:txBody>
        </p:sp>
        <p:sp>
          <p:nvSpPr>
            <p:cNvPr id="7" name="椭圆 6">
              <a:extLst>
                <a:ext uri="{FF2B5EF4-FFF2-40B4-BE49-F238E27FC236}">
                  <a16:creationId xmlns:a16="http://schemas.microsoft.com/office/drawing/2014/main" id="{91DD2971-5567-FE4F-8FC3-E6EE92CA8607}"/>
                </a:ext>
              </a:extLst>
            </p:cNvPr>
            <p:cNvSpPr/>
            <p:nvPr/>
          </p:nvSpPr>
          <p:spPr>
            <a:xfrm>
              <a:off x="2187259" y="3433100"/>
              <a:ext cx="132512" cy="132512"/>
            </a:xfrm>
            <a:prstGeom prst="ellipse">
              <a:avLst/>
            </a:prstGeom>
            <a:solidFill>
              <a:srgbClr val="EC6833"/>
            </a:solidFill>
            <a:ln>
              <a:solidFill>
                <a:srgbClr val="EC68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Lantinghei SC Demibold" panose="02000000000000000000" pitchFamily="2" charset="-122"/>
                <a:ea typeface="Lantinghei SC Demibold" panose="02000000000000000000" pitchFamily="2" charset="-122"/>
                <a:cs typeface="+mn-cs"/>
                <a:sym typeface="Arial" panose="020B0604020202020204" pitchFamily="34" charset="0"/>
              </a:endParaRPr>
            </a:p>
          </p:txBody>
        </p:sp>
        <p:sp>
          <p:nvSpPr>
            <p:cNvPr id="8" name="椭圆 7">
              <a:extLst>
                <a:ext uri="{FF2B5EF4-FFF2-40B4-BE49-F238E27FC236}">
                  <a16:creationId xmlns:a16="http://schemas.microsoft.com/office/drawing/2014/main" id="{5DFA1381-57FA-DD47-95F0-FED9EE21A024}"/>
                </a:ext>
              </a:extLst>
            </p:cNvPr>
            <p:cNvSpPr/>
            <p:nvPr/>
          </p:nvSpPr>
          <p:spPr>
            <a:xfrm>
              <a:off x="2087715" y="3333556"/>
              <a:ext cx="331600" cy="331600"/>
            </a:xfrm>
            <a:prstGeom prst="ellipse">
              <a:avLst/>
            </a:prstGeom>
            <a:noFill/>
            <a:ln w="6350">
              <a:solidFill>
                <a:srgbClr val="EC68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Lantinghei SC Demibold" panose="02000000000000000000" pitchFamily="2" charset="-122"/>
                <a:ea typeface="Lantinghei SC Demibold" panose="02000000000000000000" pitchFamily="2" charset="-122"/>
                <a:cs typeface="+mn-cs"/>
                <a:sym typeface="Arial" panose="020B0604020202020204" pitchFamily="34" charset="0"/>
              </a:endParaRPr>
            </a:p>
          </p:txBody>
        </p:sp>
        <p:cxnSp>
          <p:nvCxnSpPr>
            <p:cNvPr id="9" name="直接连接符 15">
              <a:extLst>
                <a:ext uri="{FF2B5EF4-FFF2-40B4-BE49-F238E27FC236}">
                  <a16:creationId xmlns:a16="http://schemas.microsoft.com/office/drawing/2014/main" id="{DA333CDA-34F8-0448-8C0C-E8392C2FCCC2}"/>
                </a:ext>
              </a:extLst>
            </p:cNvPr>
            <p:cNvCxnSpPr>
              <a:cxnSpLocks/>
            </p:cNvCxnSpPr>
            <p:nvPr/>
          </p:nvCxnSpPr>
          <p:spPr>
            <a:xfrm>
              <a:off x="2250246" y="3698454"/>
              <a:ext cx="0" cy="739775"/>
            </a:xfrm>
            <a:prstGeom prst="line">
              <a:avLst/>
            </a:prstGeom>
            <a:ln>
              <a:solidFill>
                <a:srgbClr val="EC6833"/>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A8168BC4-773D-3D44-9E5A-D556CE54F378}"/>
                </a:ext>
              </a:extLst>
            </p:cNvPr>
            <p:cNvSpPr/>
            <p:nvPr/>
          </p:nvSpPr>
          <p:spPr>
            <a:xfrm>
              <a:off x="5139268" y="2767058"/>
              <a:ext cx="132512" cy="132512"/>
            </a:xfrm>
            <a:prstGeom prst="ellipse">
              <a:avLst/>
            </a:prstGeom>
            <a:solidFill>
              <a:srgbClr val="EC6833"/>
            </a:solidFill>
            <a:ln>
              <a:solidFill>
                <a:srgbClr val="EC68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Lantinghei SC Demibold" panose="02000000000000000000" pitchFamily="2" charset="-122"/>
                <a:ea typeface="Lantinghei SC Demibold" panose="02000000000000000000" pitchFamily="2" charset="-122"/>
                <a:cs typeface="+mn-cs"/>
                <a:sym typeface="Arial" panose="020B0604020202020204" pitchFamily="34" charset="0"/>
              </a:endParaRPr>
            </a:p>
          </p:txBody>
        </p:sp>
        <p:sp>
          <p:nvSpPr>
            <p:cNvPr id="11" name="椭圆 10">
              <a:extLst>
                <a:ext uri="{FF2B5EF4-FFF2-40B4-BE49-F238E27FC236}">
                  <a16:creationId xmlns:a16="http://schemas.microsoft.com/office/drawing/2014/main" id="{C52B2B17-4279-4147-BB36-AE33E73F8917}"/>
                </a:ext>
              </a:extLst>
            </p:cNvPr>
            <p:cNvSpPr/>
            <p:nvPr/>
          </p:nvSpPr>
          <p:spPr>
            <a:xfrm>
              <a:off x="5039724" y="2667514"/>
              <a:ext cx="331600" cy="331600"/>
            </a:xfrm>
            <a:prstGeom prst="ellipse">
              <a:avLst/>
            </a:prstGeom>
            <a:noFill/>
            <a:ln w="6350">
              <a:solidFill>
                <a:srgbClr val="EC68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Lantinghei SC Demibold" panose="02000000000000000000" pitchFamily="2" charset="-122"/>
                <a:ea typeface="Lantinghei SC Demibold" panose="02000000000000000000" pitchFamily="2" charset="-122"/>
                <a:cs typeface="+mn-cs"/>
                <a:sym typeface="Arial" panose="020B0604020202020204" pitchFamily="34" charset="0"/>
              </a:endParaRPr>
            </a:p>
          </p:txBody>
        </p:sp>
        <p:cxnSp>
          <p:nvCxnSpPr>
            <p:cNvPr id="12" name="直接连接符 18">
              <a:extLst>
                <a:ext uri="{FF2B5EF4-FFF2-40B4-BE49-F238E27FC236}">
                  <a16:creationId xmlns:a16="http://schemas.microsoft.com/office/drawing/2014/main" id="{BBD670D6-2FED-6841-A16A-72795713E34B}"/>
                </a:ext>
              </a:extLst>
            </p:cNvPr>
            <p:cNvCxnSpPr>
              <a:cxnSpLocks/>
            </p:cNvCxnSpPr>
            <p:nvPr/>
          </p:nvCxnSpPr>
          <p:spPr>
            <a:xfrm>
              <a:off x="5202255" y="3032412"/>
              <a:ext cx="0" cy="739775"/>
            </a:xfrm>
            <a:prstGeom prst="line">
              <a:avLst/>
            </a:prstGeom>
            <a:ln>
              <a:solidFill>
                <a:srgbClr val="EC6833"/>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BF1253D3-CC0F-DE4D-AA0F-CA055B070526}"/>
                </a:ext>
              </a:extLst>
            </p:cNvPr>
            <p:cNvSpPr/>
            <p:nvPr/>
          </p:nvSpPr>
          <p:spPr>
            <a:xfrm>
              <a:off x="8125122" y="2133126"/>
              <a:ext cx="132512" cy="132512"/>
            </a:xfrm>
            <a:prstGeom prst="ellipse">
              <a:avLst/>
            </a:prstGeom>
            <a:solidFill>
              <a:srgbClr val="EC6833"/>
            </a:solidFill>
            <a:ln>
              <a:solidFill>
                <a:srgbClr val="EC68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mn-cs"/>
                <a:sym typeface="Arial" panose="020B0604020202020204" pitchFamily="34" charset="0"/>
              </a:endParaRPr>
            </a:p>
          </p:txBody>
        </p:sp>
        <p:sp>
          <p:nvSpPr>
            <p:cNvPr id="14" name="椭圆 13">
              <a:extLst>
                <a:ext uri="{FF2B5EF4-FFF2-40B4-BE49-F238E27FC236}">
                  <a16:creationId xmlns:a16="http://schemas.microsoft.com/office/drawing/2014/main" id="{3CA4A966-F8C0-1F47-BFBD-8EDF89B25E0B}"/>
                </a:ext>
              </a:extLst>
            </p:cNvPr>
            <p:cNvSpPr/>
            <p:nvPr/>
          </p:nvSpPr>
          <p:spPr>
            <a:xfrm>
              <a:off x="8025578" y="2033582"/>
              <a:ext cx="331600" cy="331600"/>
            </a:xfrm>
            <a:prstGeom prst="ellipse">
              <a:avLst/>
            </a:prstGeom>
            <a:noFill/>
            <a:ln w="6350">
              <a:solidFill>
                <a:srgbClr val="EC68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Lantinghei SC Demibold" panose="02000000000000000000" pitchFamily="2" charset="-122"/>
                <a:ea typeface="Lantinghei SC Demibold" panose="02000000000000000000" pitchFamily="2" charset="-122"/>
                <a:cs typeface="+mn-cs"/>
                <a:sym typeface="Arial" panose="020B0604020202020204" pitchFamily="34" charset="0"/>
              </a:endParaRPr>
            </a:p>
          </p:txBody>
        </p:sp>
        <p:cxnSp>
          <p:nvCxnSpPr>
            <p:cNvPr id="15" name="直接连接符 21">
              <a:extLst>
                <a:ext uri="{FF2B5EF4-FFF2-40B4-BE49-F238E27FC236}">
                  <a16:creationId xmlns:a16="http://schemas.microsoft.com/office/drawing/2014/main" id="{0AFA15A0-B526-CB4A-8B49-0A75A407D1C8}"/>
                </a:ext>
              </a:extLst>
            </p:cNvPr>
            <p:cNvCxnSpPr>
              <a:cxnSpLocks/>
            </p:cNvCxnSpPr>
            <p:nvPr/>
          </p:nvCxnSpPr>
          <p:spPr>
            <a:xfrm>
              <a:off x="8188109" y="2398480"/>
              <a:ext cx="0" cy="739775"/>
            </a:xfrm>
            <a:prstGeom prst="line">
              <a:avLst/>
            </a:prstGeom>
            <a:ln>
              <a:solidFill>
                <a:srgbClr val="EC6833"/>
              </a:solidFill>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30312563-76D7-5040-BA7A-E4B839DB824E}"/>
                </a:ext>
              </a:extLst>
            </p:cNvPr>
            <p:cNvGrpSpPr/>
            <p:nvPr/>
          </p:nvGrpSpPr>
          <p:grpSpPr>
            <a:xfrm>
              <a:off x="1946180" y="4657908"/>
              <a:ext cx="2014097" cy="695021"/>
              <a:chOff x="3268433" y="1711913"/>
              <a:chExt cx="2014097" cy="695021"/>
            </a:xfrm>
          </p:grpSpPr>
          <p:sp>
            <p:nvSpPr>
              <p:cNvPr id="30" name="文本框 29">
                <a:extLst>
                  <a:ext uri="{FF2B5EF4-FFF2-40B4-BE49-F238E27FC236}">
                    <a16:creationId xmlns:a16="http://schemas.microsoft.com/office/drawing/2014/main" id="{820FF139-8F16-8B41-B339-D7B34C50EE3A}"/>
                  </a:ext>
                </a:extLst>
              </p:cNvPr>
              <p:cNvSpPr txBox="1"/>
              <p:nvPr/>
            </p:nvSpPr>
            <p:spPr>
              <a:xfrm>
                <a:off x="3268435" y="2070239"/>
                <a:ext cx="2014095" cy="33669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mn-cs"/>
                    <a:sym typeface="Arial" panose="020B0604020202020204" pitchFamily="34" charset="0"/>
                  </a:rPr>
                  <a:t>浙江大学物理系本科</a:t>
                </a:r>
              </a:p>
            </p:txBody>
          </p:sp>
          <p:sp>
            <p:nvSpPr>
              <p:cNvPr id="31" name="文本框 30">
                <a:extLst>
                  <a:ext uri="{FF2B5EF4-FFF2-40B4-BE49-F238E27FC236}">
                    <a16:creationId xmlns:a16="http://schemas.microsoft.com/office/drawing/2014/main" id="{4C522DD4-C058-F14F-A659-A576C24BCD6F}"/>
                  </a:ext>
                </a:extLst>
              </p:cNvPr>
              <p:cNvSpPr txBox="1"/>
              <p:nvPr/>
            </p:nvSpPr>
            <p:spPr>
              <a:xfrm>
                <a:off x="3268433" y="1711913"/>
                <a:ext cx="2014097" cy="400110"/>
              </a:xfrm>
              <a:prstGeom prst="rect">
                <a:avLst/>
              </a:prstGeom>
              <a:noFill/>
            </p:spPr>
            <p:txBody>
              <a:bodyPr wrap="square" rtlCol="0">
                <a:spAutoFit/>
              </a:bodyPr>
              <a:lstStyle>
                <a:defPPr>
                  <a:defRPr lang="zh-CN"/>
                </a:defPPr>
                <a:lvl1pPr>
                  <a:defRPr sz="2000">
                    <a:gradFill flip="none" rotWithShape="1">
                      <a:gsLst>
                        <a:gs pos="0">
                          <a:srgbClr val="0070C0"/>
                        </a:gs>
                        <a:gs pos="100000">
                          <a:srgbClr val="1EF8AF"/>
                        </a:gs>
                      </a:gsLst>
                      <a:lin ang="16200000" scaled="1"/>
                      <a:tileRect/>
                    </a:gradFill>
                    <a:latin typeface="思源黑体 CN Medium" panose="020B0600000000000000" pitchFamily="34" charset="-122"/>
                    <a:ea typeface="思源黑体 CN Medium" panose="020B0600000000000000"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mn-cs"/>
                    <a:sym typeface="Arial" panose="020B0604020202020204" pitchFamily="34" charset="0"/>
                  </a:rPr>
                  <a:t>2012-2016</a:t>
                </a:r>
                <a:endParaRPr kumimoji="0" lang="zh-CN" altLang="en-US" sz="20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mn-cs"/>
                  <a:sym typeface="Arial" panose="020B0604020202020204" pitchFamily="34" charset="0"/>
                </a:endParaRPr>
              </a:p>
            </p:txBody>
          </p:sp>
        </p:grpSp>
        <p:grpSp>
          <p:nvGrpSpPr>
            <p:cNvPr id="21" name="组合 20">
              <a:extLst>
                <a:ext uri="{FF2B5EF4-FFF2-40B4-BE49-F238E27FC236}">
                  <a16:creationId xmlns:a16="http://schemas.microsoft.com/office/drawing/2014/main" id="{0EBEF467-F484-D54B-953F-1F08038226A2}"/>
                </a:ext>
              </a:extLst>
            </p:cNvPr>
            <p:cNvGrpSpPr/>
            <p:nvPr/>
          </p:nvGrpSpPr>
          <p:grpSpPr>
            <a:xfrm>
              <a:off x="4898188" y="3926525"/>
              <a:ext cx="2014097" cy="972020"/>
              <a:chOff x="3268433" y="1711913"/>
              <a:chExt cx="2014097" cy="972020"/>
            </a:xfrm>
          </p:grpSpPr>
          <p:sp>
            <p:nvSpPr>
              <p:cNvPr id="28" name="文本框 27">
                <a:extLst>
                  <a:ext uri="{FF2B5EF4-FFF2-40B4-BE49-F238E27FC236}">
                    <a16:creationId xmlns:a16="http://schemas.microsoft.com/office/drawing/2014/main" id="{C60AEE72-A0FF-F643-B276-90BDAA954115}"/>
                  </a:ext>
                </a:extLst>
              </p:cNvPr>
              <p:cNvSpPr txBox="1"/>
              <p:nvPr/>
            </p:nvSpPr>
            <p:spPr>
              <a:xfrm>
                <a:off x="3268435" y="2070239"/>
                <a:ext cx="2014095" cy="61369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mn-cs"/>
                    <a:sym typeface="Arial" panose="020B0604020202020204" pitchFamily="34" charset="0"/>
                  </a:rPr>
                  <a:t>澳大利亚国立大学计算机专业人工智能方向硕士</a:t>
                </a:r>
              </a:p>
            </p:txBody>
          </p:sp>
          <p:sp>
            <p:nvSpPr>
              <p:cNvPr id="29" name="文本框 28">
                <a:extLst>
                  <a:ext uri="{FF2B5EF4-FFF2-40B4-BE49-F238E27FC236}">
                    <a16:creationId xmlns:a16="http://schemas.microsoft.com/office/drawing/2014/main" id="{DF03E93E-5D4B-9C49-AB14-62A076E40AE7}"/>
                  </a:ext>
                </a:extLst>
              </p:cNvPr>
              <p:cNvSpPr txBox="1"/>
              <p:nvPr/>
            </p:nvSpPr>
            <p:spPr>
              <a:xfrm>
                <a:off x="3268433" y="1711913"/>
                <a:ext cx="2014097" cy="400110"/>
              </a:xfrm>
              <a:prstGeom prst="rect">
                <a:avLst/>
              </a:prstGeom>
              <a:noFill/>
            </p:spPr>
            <p:txBody>
              <a:bodyPr wrap="square" rtlCol="0">
                <a:spAutoFit/>
              </a:bodyPr>
              <a:lstStyle>
                <a:defPPr>
                  <a:defRPr lang="zh-CN"/>
                </a:defPPr>
                <a:lvl1pPr>
                  <a:defRPr sz="2000">
                    <a:gradFill flip="none" rotWithShape="1">
                      <a:gsLst>
                        <a:gs pos="0">
                          <a:srgbClr val="0070C0"/>
                        </a:gs>
                        <a:gs pos="100000">
                          <a:srgbClr val="1EF8AF"/>
                        </a:gs>
                      </a:gsLst>
                      <a:lin ang="16200000" scaled="1"/>
                      <a:tileRect/>
                    </a:gradFill>
                    <a:latin typeface="思源黑体 CN Medium" panose="020B0600000000000000" pitchFamily="34" charset="-122"/>
                    <a:ea typeface="思源黑体 CN Medium" panose="020B0600000000000000"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Lantinghei SC Demibold" panose="02000000000000000000" pitchFamily="2" charset="-122"/>
                    <a:ea typeface="Lantinghei SC Demibold" panose="02000000000000000000" pitchFamily="2" charset="-122"/>
                    <a:sym typeface="Arial" panose="020B0604020202020204" pitchFamily="34" charset="0"/>
                  </a:rPr>
                  <a:t>2017-2019</a:t>
                </a:r>
                <a:endParaRPr kumimoji="0" lang="zh-CN" altLang="en-US" sz="20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mn-cs"/>
                  <a:sym typeface="Arial" panose="020B0604020202020204" pitchFamily="34" charset="0"/>
                </a:endParaRPr>
              </a:p>
            </p:txBody>
          </p:sp>
        </p:grpSp>
        <p:grpSp>
          <p:nvGrpSpPr>
            <p:cNvPr id="22" name="组合 21">
              <a:extLst>
                <a:ext uri="{FF2B5EF4-FFF2-40B4-BE49-F238E27FC236}">
                  <a16:creationId xmlns:a16="http://schemas.microsoft.com/office/drawing/2014/main" id="{9284F3CA-EEF8-B44F-BE87-2FC0BA5C886D}"/>
                </a:ext>
              </a:extLst>
            </p:cNvPr>
            <p:cNvGrpSpPr/>
            <p:nvPr/>
          </p:nvGrpSpPr>
          <p:grpSpPr>
            <a:xfrm>
              <a:off x="7884041" y="3303073"/>
              <a:ext cx="2014097" cy="972020"/>
              <a:chOff x="3268433" y="1711913"/>
              <a:chExt cx="2014097" cy="972020"/>
            </a:xfrm>
          </p:grpSpPr>
          <p:sp>
            <p:nvSpPr>
              <p:cNvPr id="26" name="文本框 25">
                <a:extLst>
                  <a:ext uri="{FF2B5EF4-FFF2-40B4-BE49-F238E27FC236}">
                    <a16:creationId xmlns:a16="http://schemas.microsoft.com/office/drawing/2014/main" id="{0F1C582F-126D-D142-B924-9D8E74215CFF}"/>
                  </a:ext>
                </a:extLst>
              </p:cNvPr>
              <p:cNvSpPr txBox="1"/>
              <p:nvPr/>
            </p:nvSpPr>
            <p:spPr>
              <a:xfrm>
                <a:off x="3268435" y="2070239"/>
                <a:ext cx="2014095" cy="61369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mn-cs"/>
                    <a:sym typeface="Arial" panose="020B0604020202020204" pitchFamily="34" charset="0"/>
                  </a:rPr>
                  <a:t>亚信科技（中国）有限公司算法工程师</a:t>
                </a:r>
              </a:p>
            </p:txBody>
          </p:sp>
          <p:sp>
            <p:nvSpPr>
              <p:cNvPr id="27" name="文本框 26">
                <a:extLst>
                  <a:ext uri="{FF2B5EF4-FFF2-40B4-BE49-F238E27FC236}">
                    <a16:creationId xmlns:a16="http://schemas.microsoft.com/office/drawing/2014/main" id="{B57D41A3-A9E8-E844-AD57-DDCDD329A837}"/>
                  </a:ext>
                </a:extLst>
              </p:cNvPr>
              <p:cNvSpPr txBox="1"/>
              <p:nvPr/>
            </p:nvSpPr>
            <p:spPr>
              <a:xfrm>
                <a:off x="3268433" y="1711913"/>
                <a:ext cx="2014097" cy="400110"/>
              </a:xfrm>
              <a:prstGeom prst="rect">
                <a:avLst/>
              </a:prstGeom>
              <a:noFill/>
            </p:spPr>
            <p:txBody>
              <a:bodyPr wrap="square" rtlCol="0">
                <a:spAutoFit/>
              </a:bodyPr>
              <a:lstStyle>
                <a:defPPr>
                  <a:defRPr lang="zh-CN"/>
                </a:defPPr>
                <a:lvl1pPr>
                  <a:defRPr sz="2000">
                    <a:gradFill flip="none" rotWithShape="1">
                      <a:gsLst>
                        <a:gs pos="0">
                          <a:srgbClr val="0070C0"/>
                        </a:gs>
                        <a:gs pos="100000">
                          <a:srgbClr val="1EF8AF"/>
                        </a:gs>
                      </a:gsLst>
                      <a:lin ang="16200000" scaled="1"/>
                      <a:tileRect/>
                    </a:gradFill>
                    <a:latin typeface="思源黑体 CN Medium" panose="020B0600000000000000" pitchFamily="34" charset="-122"/>
                    <a:ea typeface="思源黑体 CN Medium" panose="020B0600000000000000"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mn-cs"/>
                    <a:sym typeface="Arial" panose="020B0604020202020204" pitchFamily="34" charset="0"/>
                  </a:rPr>
                  <a:t>2019-</a:t>
                </a:r>
                <a:endParaRPr kumimoji="0" lang="zh-CN" altLang="en-US" sz="20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mn-cs"/>
                  <a:sym typeface="Arial" panose="020B0604020202020204" pitchFamily="34" charset="0"/>
                </a:endParaRPr>
              </a:p>
            </p:txBody>
          </p:sp>
        </p:grpSp>
      </p:grpSp>
      <p:sp>
        <p:nvSpPr>
          <p:cNvPr id="35" name="文本框 34">
            <a:extLst>
              <a:ext uri="{FF2B5EF4-FFF2-40B4-BE49-F238E27FC236}">
                <a16:creationId xmlns:a16="http://schemas.microsoft.com/office/drawing/2014/main" id="{F4F4412E-F9E2-30CC-6639-D25D4EE7C2B6}"/>
              </a:ext>
            </a:extLst>
          </p:cNvPr>
          <p:cNvSpPr txBox="1"/>
          <p:nvPr/>
        </p:nvSpPr>
        <p:spPr>
          <a:xfrm>
            <a:off x="1574404" y="1930698"/>
            <a:ext cx="2531660" cy="45890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mn-cs"/>
                <a:sym typeface="Arial" panose="020B0604020202020204" pitchFamily="34" charset="0"/>
              </a:rPr>
              <a:t>姓名：殷嘉诚</a:t>
            </a:r>
          </a:p>
        </p:txBody>
      </p:sp>
      <p:sp>
        <p:nvSpPr>
          <p:cNvPr id="36" name="文本框 35">
            <a:extLst>
              <a:ext uri="{FF2B5EF4-FFF2-40B4-BE49-F238E27FC236}">
                <a16:creationId xmlns:a16="http://schemas.microsoft.com/office/drawing/2014/main" id="{56B82158-F74F-CF2F-EEFC-8EAB1E24A010}"/>
              </a:ext>
            </a:extLst>
          </p:cNvPr>
          <p:cNvSpPr txBox="1"/>
          <p:nvPr/>
        </p:nvSpPr>
        <p:spPr>
          <a:xfrm>
            <a:off x="1017888" y="712061"/>
            <a:ext cx="6798193"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600" normalizeH="0" baseline="0" noProof="0" dirty="0">
                <a:ln>
                  <a:noFill/>
                </a:ln>
                <a:gradFill>
                  <a:gsLst>
                    <a:gs pos="0">
                      <a:srgbClr val="E6A845"/>
                    </a:gs>
                    <a:gs pos="100000">
                      <a:srgbClr val="B05B23"/>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sym typeface="Arial" panose="020B0604020202020204" pitchFamily="34" charset="0"/>
              </a:rPr>
              <a:t>成员介绍</a:t>
            </a:r>
          </a:p>
        </p:txBody>
      </p:sp>
    </p:spTree>
    <p:extLst>
      <p:ext uri="{BB962C8B-B14F-4D97-AF65-F5344CB8AC3E}">
        <p14:creationId xmlns:p14="http://schemas.microsoft.com/office/powerpoint/2010/main" val="409055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B090F7E-298F-110A-2306-A2138538ADA3}"/>
              </a:ext>
            </a:extLst>
          </p:cNvPr>
          <p:cNvSpPr txBox="1"/>
          <p:nvPr/>
        </p:nvSpPr>
        <p:spPr>
          <a:xfrm>
            <a:off x="4117876" y="2676111"/>
            <a:ext cx="3262432"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6000" b="1" i="0" u="none" strike="noStrike" kern="1200" cap="none" spc="0" normalizeH="0" baseline="0" noProof="0" dirty="0">
                <a:ln>
                  <a:noFill/>
                </a:ln>
                <a:solidFill>
                  <a:prstClr val="white"/>
                </a:solidFill>
                <a:effectLst/>
                <a:uLnTx/>
                <a:uFillTx/>
                <a:latin typeface="Lantinghei SC Heavy" panose="02000000000000000000" pitchFamily="2" charset="-122"/>
                <a:ea typeface="Lantinghei SC Heavy" panose="02000000000000000000" pitchFamily="2" charset="-122"/>
                <a:cs typeface="Alibaba PuHuiTi H" pitchFamily="18" charset="-122"/>
              </a:rPr>
              <a:t>模型介绍</a:t>
            </a:r>
            <a:endParaRPr kumimoji="1" lang="en-US" altLang="zh-CN" sz="6000" b="1" i="0" u="none" strike="noStrike" kern="1200" cap="none" spc="0" normalizeH="0" baseline="0" noProof="0" dirty="0">
              <a:ln>
                <a:noFill/>
              </a:ln>
              <a:solidFill>
                <a:prstClr val="white"/>
              </a:solidFill>
              <a:effectLst/>
              <a:uLnTx/>
              <a:uFillTx/>
              <a:latin typeface="Lantinghei SC Heavy" panose="02000000000000000000" pitchFamily="2" charset="-122"/>
              <a:ea typeface="Lantinghei SC Heavy" panose="02000000000000000000" pitchFamily="2" charset="-122"/>
              <a:cs typeface="Alibaba PuHuiTi H" pitchFamily="18" charset="-122"/>
            </a:endParaRPr>
          </a:p>
        </p:txBody>
      </p:sp>
      <p:sp>
        <p:nvSpPr>
          <p:cNvPr id="5" name="文本框 4">
            <a:extLst>
              <a:ext uri="{FF2B5EF4-FFF2-40B4-BE49-F238E27FC236}">
                <a16:creationId xmlns:a16="http://schemas.microsoft.com/office/drawing/2014/main" id="{27F634CB-1260-75BD-9773-4D4F223DEE28}"/>
              </a:ext>
            </a:extLst>
          </p:cNvPr>
          <p:cNvSpPr txBox="1"/>
          <p:nvPr/>
        </p:nvSpPr>
        <p:spPr>
          <a:xfrm>
            <a:off x="2778855" y="2613376"/>
            <a:ext cx="1133644"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6000" b="1" i="0" u="none" strike="noStrike" kern="1200" cap="none" spc="0" normalizeH="0" baseline="0" noProof="0" dirty="0">
                <a:ln>
                  <a:noFill/>
                </a:ln>
                <a:solidFill>
                  <a:srgbClr val="EA8D31"/>
                </a:solidFill>
                <a:effectLst/>
                <a:uLnTx/>
                <a:uFillTx/>
                <a:latin typeface="Lantinghei SC Heavy" panose="02000000000000000000" pitchFamily="2" charset="-122"/>
                <a:ea typeface="Lantinghei SC Heavy" panose="02000000000000000000" pitchFamily="2" charset="-122"/>
                <a:cs typeface="Alibaba PuHuiTi H" pitchFamily="18" charset="-122"/>
              </a:rPr>
              <a:t>02</a:t>
            </a:r>
            <a:endParaRPr kumimoji="1" lang="zh-CN" altLang="en-US" sz="6000" b="1" i="0" u="none" strike="noStrike" kern="1200" cap="none" spc="0" normalizeH="0" baseline="0" noProof="0" dirty="0">
              <a:ln>
                <a:noFill/>
              </a:ln>
              <a:solidFill>
                <a:srgbClr val="EA8D31"/>
              </a:solidFill>
              <a:effectLst/>
              <a:uLnTx/>
              <a:uFillTx/>
              <a:latin typeface="Lantinghei SC Heavy" panose="02000000000000000000" pitchFamily="2" charset="-122"/>
              <a:ea typeface="Lantinghei SC Heavy" panose="02000000000000000000" pitchFamily="2" charset="-122"/>
              <a:cs typeface="Alibaba PuHuiTi H" pitchFamily="18" charset="-122"/>
            </a:endParaRPr>
          </a:p>
        </p:txBody>
      </p:sp>
      <p:sp>
        <p:nvSpPr>
          <p:cNvPr id="6" name="文本框 5">
            <a:extLst>
              <a:ext uri="{FF2B5EF4-FFF2-40B4-BE49-F238E27FC236}">
                <a16:creationId xmlns:a16="http://schemas.microsoft.com/office/drawing/2014/main" id="{3518A325-FB52-BC0C-5992-51DD23CD8ED1}"/>
              </a:ext>
            </a:extLst>
          </p:cNvPr>
          <p:cNvSpPr txBox="1"/>
          <p:nvPr/>
        </p:nvSpPr>
        <p:spPr>
          <a:xfrm>
            <a:off x="2015068" y="3473676"/>
            <a:ext cx="187134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Alibaba PuHuiTi M" pitchFamily="18" charset="-122"/>
              </a:rPr>
              <a:t>PART</a:t>
            </a:r>
            <a:r>
              <a:rPr kumimoji="1" lang="zh-CN" altLang="en-US" sz="18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Alibaba PuHuiTi M" pitchFamily="18" charset="-122"/>
              </a:rPr>
              <a:t> </a:t>
            </a:r>
            <a:r>
              <a:rPr kumimoji="1" lang="en-US" altLang="zh-CN" b="1" dirty="0">
                <a:solidFill>
                  <a:prstClr val="white"/>
                </a:solidFill>
                <a:latin typeface="Lantinghei SC Demibold" panose="02000000000000000000" pitchFamily="2" charset="-122"/>
                <a:ea typeface="Lantinghei SC Demibold" panose="02000000000000000000" pitchFamily="2" charset="-122"/>
                <a:cs typeface="Alibaba PuHuiTi M" pitchFamily="18" charset="-122"/>
              </a:rPr>
              <a:t>TWO</a:t>
            </a:r>
            <a:endParaRPr kumimoji="1" lang="zh-CN" altLang="en-US" sz="1800" b="1" i="0" u="none" strike="noStrike" kern="1200" cap="none" spc="0" normalizeH="0" baseline="0" noProof="0" dirty="0">
              <a:ln>
                <a:noFill/>
              </a:ln>
              <a:solidFill>
                <a:prstClr val="white"/>
              </a:solidFill>
              <a:effectLst/>
              <a:uLnTx/>
              <a:uFillTx/>
              <a:latin typeface="Lantinghei SC Demibold" panose="02000000000000000000" pitchFamily="2" charset="-122"/>
              <a:ea typeface="Lantinghei SC Demibold" panose="02000000000000000000" pitchFamily="2" charset="-122"/>
              <a:cs typeface="Alibaba PuHuiTi M" pitchFamily="18" charset="-122"/>
            </a:endParaRPr>
          </a:p>
        </p:txBody>
      </p:sp>
    </p:spTree>
    <p:extLst>
      <p:ext uri="{BB962C8B-B14F-4D97-AF65-F5344CB8AC3E}">
        <p14:creationId xmlns:p14="http://schemas.microsoft.com/office/powerpoint/2010/main" val="3729135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12">
            <a:extLst>
              <a:ext uri="{FF2B5EF4-FFF2-40B4-BE49-F238E27FC236}">
                <a16:creationId xmlns:a16="http://schemas.microsoft.com/office/drawing/2014/main" id="{6B667711-71CA-1241-7B03-D1233BDD6762}"/>
              </a:ext>
            </a:extLst>
          </p:cNvPr>
          <p:cNvSpPr txBox="1"/>
          <p:nvPr/>
        </p:nvSpPr>
        <p:spPr>
          <a:xfrm>
            <a:off x="1017888" y="1794691"/>
            <a:ext cx="9832603" cy="297004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spcBef>
                <a:spcPts val="600"/>
              </a:spcBef>
              <a:buFont typeface="Arial" panose="020B0604020202020204" pitchFamily="34" charset="0"/>
              <a:buChar char="•"/>
            </a:pPr>
            <a:r>
              <a:rPr lang="zh-CN" altLang="en-US" dirty="0">
                <a:ea typeface="Lantinghei SC Demibold" panose="02000000000000000000" pitchFamily="2" charset="-122"/>
              </a:rPr>
              <a:t>赛题为工业场景下的时间序列预测问题，相对于其它时序预测数据集和比赛，有如下特点：</a:t>
            </a:r>
            <a:endParaRPr lang="en-US" altLang="zh-CN" dirty="0">
              <a:ea typeface="Lantinghei SC Demibold" panose="02000000000000000000" pitchFamily="2" charset="-122"/>
            </a:endParaRPr>
          </a:p>
          <a:p>
            <a:pPr marL="514350" indent="-514350">
              <a:spcBef>
                <a:spcPts val="600"/>
              </a:spcBef>
              <a:buFont typeface="+mj-lt"/>
              <a:buAutoNum type="arabicPeriod"/>
            </a:pPr>
            <a:r>
              <a:rPr lang="zh-CN" altLang="en-US" dirty="0">
                <a:ea typeface="Lantinghei SC Demibold" panose="02000000000000000000" pitchFamily="2" charset="-122"/>
              </a:rPr>
              <a:t>训练集数据量小，且不允许使用外部数据</a:t>
            </a:r>
            <a:endParaRPr lang="en-US" altLang="zh-CN" dirty="0">
              <a:ea typeface="Lantinghei SC Demibold" panose="02000000000000000000" pitchFamily="2" charset="-122"/>
            </a:endParaRPr>
          </a:p>
          <a:p>
            <a:pPr marL="514350" indent="-514350">
              <a:spcBef>
                <a:spcPts val="600"/>
              </a:spcBef>
              <a:buFont typeface="+mj-lt"/>
              <a:buAutoNum type="arabicPeriod"/>
            </a:pPr>
            <a:r>
              <a:rPr lang="zh-CN" altLang="en-US" dirty="0">
                <a:ea typeface="Lantinghei SC Demibold" panose="02000000000000000000" pitchFamily="2" charset="-122"/>
              </a:rPr>
              <a:t>训练集有一定噪音，且没有其它时序数据集中常见的周期性</a:t>
            </a:r>
            <a:endParaRPr lang="en-US" altLang="zh-CN" dirty="0">
              <a:ea typeface="Lantinghei SC Demibold" panose="02000000000000000000" pitchFamily="2" charset="-122"/>
            </a:endParaRPr>
          </a:p>
          <a:p>
            <a:pPr marL="514350" indent="-514350">
              <a:spcBef>
                <a:spcPts val="600"/>
              </a:spcBef>
              <a:buFont typeface="+mj-lt"/>
              <a:buAutoNum type="arabicPeriod"/>
            </a:pPr>
            <a:r>
              <a:rPr lang="zh-CN" altLang="en-US" dirty="0">
                <a:ea typeface="Lantinghei SC Demibold" panose="02000000000000000000" pitchFamily="2" charset="-122"/>
              </a:rPr>
              <a:t>赛题涉及化学反应装置的内在机理，所以其最优解大概率是一个参数量较少、非线性函数较平滑的模型，这个理想中的最优模型应当反映系统的真实理化机制。</a:t>
            </a:r>
            <a:endParaRPr lang="en-US" altLang="zh-CN" dirty="0">
              <a:ea typeface="Lantinghei SC Demibold" panose="02000000000000000000" pitchFamily="2" charset="-122"/>
            </a:endParaRPr>
          </a:p>
          <a:p>
            <a:pPr marL="514350" indent="-514350">
              <a:spcBef>
                <a:spcPts val="600"/>
              </a:spcBef>
              <a:buFont typeface="+mj-lt"/>
              <a:buAutoNum type="arabicPeriod"/>
            </a:pPr>
            <a:r>
              <a:rPr lang="zh-CN" altLang="en-US" dirty="0">
                <a:ea typeface="Lantinghei SC Demibold" panose="02000000000000000000" pitchFamily="2" charset="-122"/>
              </a:rPr>
              <a:t>模型预测时需要做上千步的连续迭代，所以不可靠的黑盒模型预测误差的积累会产生致命影响。</a:t>
            </a:r>
            <a:endParaRPr lang="en-US" altLang="zh-CN" dirty="0">
              <a:ea typeface="Lantinghei SC Demibold" panose="02000000000000000000" pitchFamily="2" charset="-122"/>
            </a:endParaRPr>
          </a:p>
          <a:p>
            <a:pPr marL="342900" indent="-342900">
              <a:spcBef>
                <a:spcPts val="600"/>
              </a:spcBef>
              <a:buFont typeface="Arial" panose="020B0604020202020204" pitchFamily="34" charset="0"/>
              <a:buChar char="•"/>
            </a:pPr>
            <a:r>
              <a:rPr lang="zh-CN" altLang="en-US" dirty="0">
                <a:ea typeface="Lantinghei SC Demibold" panose="02000000000000000000" pitchFamily="2" charset="-122"/>
              </a:rPr>
              <a:t>这些特点使得近年来热度较高的大型神经网络、集成决策树等大规模黑盒模型不适用于本赛题，同时主办方也通过赛题规则对模型结构进行了限制。</a:t>
            </a:r>
            <a:endParaRPr lang="en-US" altLang="zh-CN" dirty="0">
              <a:ea typeface="Lantinghei SC Demibold" panose="02000000000000000000" pitchFamily="2" charset="-122"/>
            </a:endParaRPr>
          </a:p>
        </p:txBody>
      </p:sp>
      <p:sp>
        <p:nvSpPr>
          <p:cNvPr id="29" name="文本框 28">
            <a:extLst>
              <a:ext uri="{FF2B5EF4-FFF2-40B4-BE49-F238E27FC236}">
                <a16:creationId xmlns:a16="http://schemas.microsoft.com/office/drawing/2014/main" id="{04EF02CC-9BD8-4856-CC9B-10DDEBE178F2}"/>
              </a:ext>
            </a:extLst>
          </p:cNvPr>
          <p:cNvSpPr txBox="1"/>
          <p:nvPr/>
        </p:nvSpPr>
        <p:spPr>
          <a:xfrm>
            <a:off x="1017888" y="712061"/>
            <a:ext cx="6798193"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600" normalizeH="0" baseline="0" noProof="0" dirty="0">
                <a:ln>
                  <a:noFill/>
                </a:ln>
                <a:gradFill>
                  <a:gsLst>
                    <a:gs pos="0">
                      <a:srgbClr val="E6A845"/>
                    </a:gs>
                    <a:gs pos="100000">
                      <a:srgbClr val="B05B23"/>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sym typeface="Arial" panose="020B0604020202020204" pitchFamily="34" charset="0"/>
              </a:rPr>
              <a:t>解题思路：赛题分析</a:t>
            </a:r>
          </a:p>
        </p:txBody>
      </p:sp>
    </p:spTree>
    <p:extLst>
      <p:ext uri="{BB962C8B-B14F-4D97-AF65-F5344CB8AC3E}">
        <p14:creationId xmlns:p14="http://schemas.microsoft.com/office/powerpoint/2010/main" val="10194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12">
            <a:extLst>
              <a:ext uri="{FF2B5EF4-FFF2-40B4-BE49-F238E27FC236}">
                <a16:creationId xmlns:a16="http://schemas.microsoft.com/office/drawing/2014/main" id="{6B667711-71CA-1241-7B03-D1233BDD6762}"/>
              </a:ext>
            </a:extLst>
          </p:cNvPr>
          <p:cNvSpPr txBox="1"/>
          <p:nvPr/>
        </p:nvSpPr>
        <p:spPr>
          <a:xfrm>
            <a:off x="1017888" y="1794691"/>
            <a:ext cx="9832603" cy="33701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spcBef>
                <a:spcPts val="600"/>
              </a:spcBef>
              <a:buFont typeface="Arial" panose="020B0604020202020204" pitchFamily="34" charset="0"/>
              <a:buChar char="•"/>
            </a:pPr>
            <a:r>
              <a:rPr lang="zh-CN" altLang="en-US" dirty="0">
                <a:ea typeface="Lantinghei SC Demibold" panose="02000000000000000000" pitchFamily="2" charset="-122"/>
              </a:rPr>
              <a:t>虽然主流的大规模神经网络不适用于本赛题且不在规则允许的范围内，但规则并未限制模型的训练</a:t>
            </a:r>
            <a:r>
              <a:rPr lang="en-US" altLang="zh-CN" dirty="0">
                <a:ea typeface="Lantinghei SC Demibold" panose="02000000000000000000" pitchFamily="2" charset="-122"/>
              </a:rPr>
              <a:t>/</a:t>
            </a:r>
            <a:r>
              <a:rPr lang="zh-CN" altLang="en-US" dirty="0">
                <a:ea typeface="Lantinghei SC Demibold" panose="02000000000000000000" pitchFamily="2" charset="-122"/>
              </a:rPr>
              <a:t>优化方式。</a:t>
            </a:r>
            <a:endParaRPr lang="en-US" altLang="zh-CN" dirty="0">
              <a:ea typeface="Lantinghei SC Demibold" panose="02000000000000000000" pitchFamily="2" charset="-122"/>
            </a:endParaRPr>
          </a:p>
          <a:p>
            <a:pPr marL="342900" indent="-342900">
              <a:spcBef>
                <a:spcPts val="600"/>
              </a:spcBef>
              <a:buFont typeface="Arial" panose="020B0604020202020204" pitchFamily="34" charset="0"/>
              <a:buChar char="•"/>
            </a:pPr>
            <a:r>
              <a:rPr lang="zh-CN" altLang="en-US" dirty="0">
                <a:ea typeface="Lantinghei SC Demibold" panose="02000000000000000000" pitchFamily="2" charset="-122"/>
              </a:rPr>
              <a:t>支撑神经网络方法在近年来取得优异效果的是基于梯度的优化器（</a:t>
            </a:r>
            <a:r>
              <a:rPr lang="en-US" altLang="zh-CN" dirty="0">
                <a:ea typeface="Lantinghei SC Demibold" panose="02000000000000000000" pitchFamily="2" charset="-122"/>
              </a:rPr>
              <a:t>SGD</a:t>
            </a:r>
            <a:r>
              <a:rPr lang="zh-CN" altLang="en-US" dirty="0">
                <a:ea typeface="Lantinghei SC Demibold" panose="02000000000000000000" pitchFamily="2" charset="-122"/>
              </a:rPr>
              <a:t>、</a:t>
            </a:r>
            <a:r>
              <a:rPr lang="en-US" altLang="zh-CN" dirty="0" err="1">
                <a:ea typeface="Lantinghei SC Demibold" panose="02000000000000000000" pitchFamily="2" charset="-122"/>
              </a:rPr>
              <a:t>RMSProp</a:t>
            </a:r>
            <a:r>
              <a:rPr lang="zh-CN" altLang="en-US" dirty="0">
                <a:ea typeface="Lantinghei SC Demibold" panose="02000000000000000000" pitchFamily="2" charset="-122"/>
              </a:rPr>
              <a:t>、</a:t>
            </a:r>
            <a:r>
              <a:rPr lang="en-US" altLang="zh-CN" dirty="0">
                <a:ea typeface="Lantinghei SC Demibold" panose="02000000000000000000" pitchFamily="2" charset="-122"/>
              </a:rPr>
              <a:t>Adam</a:t>
            </a:r>
            <a:r>
              <a:rPr lang="zh-CN" altLang="en-US" dirty="0">
                <a:ea typeface="Lantinghei SC Demibold" panose="02000000000000000000" pitchFamily="2" charset="-122"/>
              </a:rPr>
              <a:t>等），这些方法可以对包含可微的非线性变换的模型进行整体优化。虽然存在一些试图超越基于梯度的优化器的探索（</a:t>
            </a:r>
            <a:r>
              <a:rPr lang="en-US" altLang="zh-CN" dirty="0">
                <a:ea typeface="Lantinghei SC Demibold" panose="02000000000000000000" pitchFamily="2" charset="-122"/>
              </a:rPr>
              <a:t>ELM</a:t>
            </a:r>
            <a:r>
              <a:rPr lang="zh-CN" altLang="en-US" dirty="0">
                <a:ea typeface="Lantinghei SC Demibold" panose="02000000000000000000" pitchFamily="2" charset="-122"/>
              </a:rPr>
              <a:t>、</a:t>
            </a:r>
            <a:r>
              <a:rPr lang="en-US" altLang="zh-CN" dirty="0">
                <a:ea typeface="Lantinghei SC Demibold" panose="02000000000000000000" pitchFamily="2" charset="-122"/>
              </a:rPr>
              <a:t>Forward </a:t>
            </a:r>
            <a:r>
              <a:rPr lang="en-US" altLang="zh-CN" dirty="0" err="1">
                <a:ea typeface="Lantinghei SC Demibold" panose="02000000000000000000" pitchFamily="2" charset="-122"/>
              </a:rPr>
              <a:t>Forward</a:t>
            </a:r>
            <a:r>
              <a:rPr lang="zh-CN" altLang="en-US" dirty="0">
                <a:ea typeface="Lantinghei SC Demibold" panose="02000000000000000000" pitchFamily="2" charset="-122"/>
              </a:rPr>
              <a:t>等），但迄今为止它们都没能动摇基于梯度的优化器在非线性模型训练中的统治地位。</a:t>
            </a:r>
            <a:endParaRPr lang="en-US" altLang="zh-CN" dirty="0">
              <a:ea typeface="Lantinghei SC Demibold" panose="02000000000000000000" pitchFamily="2" charset="-122"/>
            </a:endParaRPr>
          </a:p>
          <a:p>
            <a:pPr marL="342900" indent="-342900">
              <a:spcBef>
                <a:spcPts val="600"/>
              </a:spcBef>
              <a:buFont typeface="Arial" panose="020B0604020202020204" pitchFamily="34" charset="0"/>
              <a:buChar char="•"/>
            </a:pPr>
            <a:r>
              <a:rPr lang="zh-CN" altLang="en-US" dirty="0">
                <a:ea typeface="Lantinghei SC Demibold" panose="02000000000000000000" pitchFamily="2" charset="-122"/>
              </a:rPr>
              <a:t>本队伍人力有限（</a:t>
            </a:r>
            <a:r>
              <a:rPr lang="en-US" altLang="zh-CN" dirty="0">
                <a:ea typeface="Lantinghei SC Demibold" panose="02000000000000000000" pitchFamily="2" charset="-122"/>
              </a:rPr>
              <a:t>1</a:t>
            </a:r>
            <a:r>
              <a:rPr lang="zh-CN" altLang="en-US" dirty="0">
                <a:ea typeface="Lantinghei SC Demibold" panose="02000000000000000000" pitchFamily="2" charset="-122"/>
              </a:rPr>
              <a:t>人）且参赛较晚（</a:t>
            </a:r>
            <a:r>
              <a:rPr lang="en-US" altLang="zh-CN" dirty="0">
                <a:ea typeface="Lantinghei SC Demibold" panose="02000000000000000000" pitchFamily="2" charset="-122"/>
              </a:rPr>
              <a:t>2</a:t>
            </a:r>
            <a:r>
              <a:rPr lang="zh-CN" altLang="en-US" dirty="0">
                <a:ea typeface="Lantinghei SC Demibold" panose="02000000000000000000" pitchFamily="2" charset="-122"/>
              </a:rPr>
              <a:t>月</a:t>
            </a:r>
            <a:r>
              <a:rPr lang="en-US" altLang="zh-CN" dirty="0">
                <a:ea typeface="Lantinghei SC Demibold" panose="02000000000000000000" pitchFamily="2" charset="-122"/>
              </a:rPr>
              <a:t>13</a:t>
            </a:r>
            <a:r>
              <a:rPr lang="zh-CN" altLang="en-US" dirty="0">
                <a:ea typeface="Lantinghei SC Demibold" panose="02000000000000000000" pitchFamily="2" charset="-122"/>
              </a:rPr>
              <a:t>日参赛），大概率无法靠人力手动尝试出最优的非线性特征。</a:t>
            </a:r>
            <a:endParaRPr lang="en-US" altLang="zh-CN" dirty="0">
              <a:ea typeface="Lantinghei SC Demibold" panose="02000000000000000000" pitchFamily="2" charset="-122"/>
            </a:endParaRPr>
          </a:p>
          <a:p>
            <a:pPr marL="342900" indent="-342900">
              <a:spcBef>
                <a:spcPts val="600"/>
              </a:spcBef>
              <a:buFont typeface="Arial" panose="020B0604020202020204" pitchFamily="34" charset="0"/>
              <a:buChar char="•"/>
            </a:pPr>
            <a:r>
              <a:rPr lang="zh-CN" altLang="en-US" dirty="0">
                <a:ea typeface="Lantinghei SC Demibold" panose="02000000000000000000" pitchFamily="2" charset="-122"/>
              </a:rPr>
              <a:t>因此本方案一方面将模型复杂度控制在符合数据集特性和赛题规则限制的程度，另一方面仍使用基于梯度的优化方法对模型进行整体训练，从而试图在不依赖人工挖掘特征的前提下获得接近最优的模型。</a:t>
            </a:r>
            <a:endParaRPr lang="en-US" altLang="zh-CN" dirty="0">
              <a:ea typeface="Lantinghei SC Demibold" panose="02000000000000000000" pitchFamily="2" charset="-122"/>
            </a:endParaRPr>
          </a:p>
        </p:txBody>
      </p:sp>
      <p:sp>
        <p:nvSpPr>
          <p:cNvPr id="6" name="文本框 5">
            <a:extLst>
              <a:ext uri="{FF2B5EF4-FFF2-40B4-BE49-F238E27FC236}">
                <a16:creationId xmlns:a16="http://schemas.microsoft.com/office/drawing/2014/main" id="{FBF4D8D7-2CC8-C56C-4BA7-CF29104D7748}"/>
              </a:ext>
            </a:extLst>
          </p:cNvPr>
          <p:cNvSpPr txBox="1"/>
          <p:nvPr/>
        </p:nvSpPr>
        <p:spPr>
          <a:xfrm>
            <a:off x="1017888" y="712061"/>
            <a:ext cx="7642703"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600" normalizeH="0" baseline="0" noProof="0" dirty="0">
                <a:ln>
                  <a:noFill/>
                </a:ln>
                <a:gradFill>
                  <a:gsLst>
                    <a:gs pos="0">
                      <a:srgbClr val="E6A845"/>
                    </a:gs>
                    <a:gs pos="100000">
                      <a:srgbClr val="B05B23"/>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sym typeface="Arial" panose="020B0604020202020204" pitchFamily="34" charset="0"/>
              </a:rPr>
              <a:t>解题思路：模型设计</a:t>
            </a:r>
          </a:p>
        </p:txBody>
      </p:sp>
    </p:spTree>
    <p:extLst>
      <p:ext uri="{BB962C8B-B14F-4D97-AF65-F5344CB8AC3E}">
        <p14:creationId xmlns:p14="http://schemas.microsoft.com/office/powerpoint/2010/main" val="423551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541092E8-CF80-5921-C29E-68925CB0E228}"/>
              </a:ext>
            </a:extLst>
          </p:cNvPr>
          <p:cNvGrpSpPr/>
          <p:nvPr/>
        </p:nvGrpSpPr>
        <p:grpSpPr>
          <a:xfrm>
            <a:off x="1196393" y="1588158"/>
            <a:ext cx="9577897" cy="3356587"/>
            <a:chOff x="1196393" y="1559037"/>
            <a:chExt cx="9577897" cy="3356587"/>
          </a:xfrm>
        </p:grpSpPr>
        <p:sp>
          <p:nvSpPr>
            <p:cNvPr id="7" name="矩形 6">
              <a:extLst>
                <a:ext uri="{FF2B5EF4-FFF2-40B4-BE49-F238E27FC236}">
                  <a16:creationId xmlns:a16="http://schemas.microsoft.com/office/drawing/2014/main" id="{4B96D860-1F58-8AFD-1411-D37B83BF04FB}"/>
                </a:ext>
              </a:extLst>
            </p:cNvPr>
            <p:cNvSpPr/>
            <p:nvPr/>
          </p:nvSpPr>
          <p:spPr>
            <a:xfrm>
              <a:off x="1802110" y="2433580"/>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2614A9F8-1535-378D-F210-52B917E431FE}"/>
                </a:ext>
              </a:extLst>
            </p:cNvPr>
            <p:cNvSpPr/>
            <p:nvPr/>
          </p:nvSpPr>
          <p:spPr>
            <a:xfrm>
              <a:off x="2081671" y="2433579"/>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0C15A0A-0602-4CF8-A272-F5E71B3473DE}"/>
                </a:ext>
              </a:extLst>
            </p:cNvPr>
            <p:cNvSpPr/>
            <p:nvPr/>
          </p:nvSpPr>
          <p:spPr>
            <a:xfrm>
              <a:off x="2361232" y="2433580"/>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69B67AA-4172-4C89-D64C-468DC4E551D8}"/>
                </a:ext>
              </a:extLst>
            </p:cNvPr>
            <p:cNvSpPr/>
            <p:nvPr/>
          </p:nvSpPr>
          <p:spPr>
            <a:xfrm>
              <a:off x="2640793" y="2433579"/>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FF8ADA1-F677-DA63-0600-BE3D63033FBD}"/>
                </a:ext>
              </a:extLst>
            </p:cNvPr>
            <p:cNvSpPr/>
            <p:nvPr/>
          </p:nvSpPr>
          <p:spPr>
            <a:xfrm>
              <a:off x="2920354" y="2433580"/>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1082660-C1A6-11E9-1C00-13DAA0B3759D}"/>
                </a:ext>
              </a:extLst>
            </p:cNvPr>
            <p:cNvSpPr/>
            <p:nvPr/>
          </p:nvSpPr>
          <p:spPr>
            <a:xfrm>
              <a:off x="3199915" y="2433579"/>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ED50E05-8560-0B28-B102-4C9C0D585E12}"/>
                </a:ext>
              </a:extLst>
            </p:cNvPr>
            <p:cNvSpPr/>
            <p:nvPr/>
          </p:nvSpPr>
          <p:spPr>
            <a:xfrm>
              <a:off x="3479476" y="2433580"/>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93A1725-223E-2044-665D-E965C8527B6B}"/>
                </a:ext>
              </a:extLst>
            </p:cNvPr>
            <p:cNvSpPr/>
            <p:nvPr/>
          </p:nvSpPr>
          <p:spPr>
            <a:xfrm>
              <a:off x="1802110" y="2923784"/>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5B5CE2D4-9FD9-FD4A-7033-B2FD5BBE348B}"/>
                </a:ext>
              </a:extLst>
            </p:cNvPr>
            <p:cNvSpPr/>
            <p:nvPr/>
          </p:nvSpPr>
          <p:spPr>
            <a:xfrm>
              <a:off x="2081671" y="2923783"/>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B42CD79C-5705-7A9E-9606-12A48A9762D6}"/>
                </a:ext>
              </a:extLst>
            </p:cNvPr>
            <p:cNvSpPr/>
            <p:nvPr/>
          </p:nvSpPr>
          <p:spPr>
            <a:xfrm>
              <a:off x="2361232" y="2923784"/>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25EE959-38AF-458D-F264-248EF5CC3963}"/>
                </a:ext>
              </a:extLst>
            </p:cNvPr>
            <p:cNvSpPr/>
            <p:nvPr/>
          </p:nvSpPr>
          <p:spPr>
            <a:xfrm>
              <a:off x="2640793" y="2923783"/>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09D21DE2-EDAB-D5CD-295B-66B197227C5D}"/>
                </a:ext>
              </a:extLst>
            </p:cNvPr>
            <p:cNvSpPr/>
            <p:nvPr/>
          </p:nvSpPr>
          <p:spPr>
            <a:xfrm>
              <a:off x="2920354" y="2923784"/>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C39E541B-0567-A2F1-5280-6BBD65FBEB68}"/>
                </a:ext>
              </a:extLst>
            </p:cNvPr>
            <p:cNvSpPr/>
            <p:nvPr/>
          </p:nvSpPr>
          <p:spPr>
            <a:xfrm>
              <a:off x="3199915" y="2923783"/>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F2001DFD-494C-316A-54CD-13757DECDC62}"/>
                </a:ext>
              </a:extLst>
            </p:cNvPr>
            <p:cNvSpPr/>
            <p:nvPr/>
          </p:nvSpPr>
          <p:spPr>
            <a:xfrm>
              <a:off x="3479476" y="2923784"/>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3FE71475-37E6-0EF7-0924-B9993EA124F1}"/>
                </a:ext>
              </a:extLst>
            </p:cNvPr>
            <p:cNvSpPr/>
            <p:nvPr/>
          </p:nvSpPr>
          <p:spPr>
            <a:xfrm>
              <a:off x="1802110" y="3413987"/>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E8308B43-B394-8E5C-B1AB-A681BAE078A1}"/>
                </a:ext>
              </a:extLst>
            </p:cNvPr>
            <p:cNvSpPr/>
            <p:nvPr/>
          </p:nvSpPr>
          <p:spPr>
            <a:xfrm>
              <a:off x="2081671" y="3413986"/>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D738819-C9A8-8209-C4E5-8C21B46CA814}"/>
                </a:ext>
              </a:extLst>
            </p:cNvPr>
            <p:cNvSpPr/>
            <p:nvPr/>
          </p:nvSpPr>
          <p:spPr>
            <a:xfrm>
              <a:off x="2361232" y="3413987"/>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26F5C492-ABC6-1157-8332-11777FAA9F6C}"/>
                </a:ext>
              </a:extLst>
            </p:cNvPr>
            <p:cNvSpPr/>
            <p:nvPr/>
          </p:nvSpPr>
          <p:spPr>
            <a:xfrm>
              <a:off x="2640793" y="3413986"/>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52ABF0D-FABC-B122-EE78-AE1079800D4A}"/>
                </a:ext>
              </a:extLst>
            </p:cNvPr>
            <p:cNvSpPr/>
            <p:nvPr/>
          </p:nvSpPr>
          <p:spPr>
            <a:xfrm>
              <a:off x="2920354" y="3413987"/>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8544D457-5CCA-C69A-79DF-52CE077726CC}"/>
                </a:ext>
              </a:extLst>
            </p:cNvPr>
            <p:cNvSpPr/>
            <p:nvPr/>
          </p:nvSpPr>
          <p:spPr>
            <a:xfrm>
              <a:off x="3199915" y="3413986"/>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47C016-22EF-4275-8592-60E88063B36A}"/>
                </a:ext>
              </a:extLst>
            </p:cNvPr>
            <p:cNvSpPr/>
            <p:nvPr/>
          </p:nvSpPr>
          <p:spPr>
            <a:xfrm>
              <a:off x="3479476" y="3413987"/>
              <a:ext cx="279561" cy="27956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a:extLst>
                <a:ext uri="{FF2B5EF4-FFF2-40B4-BE49-F238E27FC236}">
                  <a16:creationId xmlns:a16="http://schemas.microsoft.com/office/drawing/2014/main" id="{35244A51-17C8-F8D9-834B-E4AF6F06BF6F}"/>
                </a:ext>
              </a:extLst>
            </p:cNvPr>
            <p:cNvSpPr/>
            <p:nvPr/>
          </p:nvSpPr>
          <p:spPr>
            <a:xfrm>
              <a:off x="1802110" y="3904188"/>
              <a:ext cx="279561" cy="279561"/>
            </a:xfrm>
            <a:prstGeom prst="rect">
              <a:avLst/>
            </a:prstGeom>
            <a:solidFill>
              <a:srgbClr val="00F0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4799ED8-7115-49B7-F7A5-BC028336295C}"/>
                </a:ext>
              </a:extLst>
            </p:cNvPr>
            <p:cNvSpPr/>
            <p:nvPr/>
          </p:nvSpPr>
          <p:spPr>
            <a:xfrm>
              <a:off x="2081671" y="3904187"/>
              <a:ext cx="279561" cy="279561"/>
            </a:xfrm>
            <a:prstGeom prst="rect">
              <a:avLst/>
            </a:prstGeom>
            <a:solidFill>
              <a:srgbClr val="00F0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87B116FF-B2F1-833C-4018-F46BF22DC06B}"/>
                </a:ext>
              </a:extLst>
            </p:cNvPr>
            <p:cNvSpPr/>
            <p:nvPr/>
          </p:nvSpPr>
          <p:spPr>
            <a:xfrm>
              <a:off x="2361232" y="3904188"/>
              <a:ext cx="279561" cy="279561"/>
            </a:xfrm>
            <a:prstGeom prst="rect">
              <a:avLst/>
            </a:prstGeom>
            <a:solidFill>
              <a:srgbClr val="00F0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DC001516-FBAD-8EF7-0027-D6C0B6C013B3}"/>
                </a:ext>
              </a:extLst>
            </p:cNvPr>
            <p:cNvSpPr/>
            <p:nvPr/>
          </p:nvSpPr>
          <p:spPr>
            <a:xfrm>
              <a:off x="2640793" y="3904187"/>
              <a:ext cx="279561" cy="279561"/>
            </a:xfrm>
            <a:prstGeom prst="rect">
              <a:avLst/>
            </a:prstGeom>
            <a:solidFill>
              <a:srgbClr val="00F0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32814D61-69E8-6985-F6D4-0E57B32D5EAB}"/>
                </a:ext>
              </a:extLst>
            </p:cNvPr>
            <p:cNvSpPr/>
            <p:nvPr/>
          </p:nvSpPr>
          <p:spPr>
            <a:xfrm>
              <a:off x="2920354" y="3904188"/>
              <a:ext cx="279561" cy="279561"/>
            </a:xfrm>
            <a:prstGeom prst="rect">
              <a:avLst/>
            </a:prstGeom>
            <a:solidFill>
              <a:srgbClr val="00F0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F20FA3CC-1958-8B62-BA4B-B3F25F24E0F4}"/>
                </a:ext>
              </a:extLst>
            </p:cNvPr>
            <p:cNvSpPr/>
            <p:nvPr/>
          </p:nvSpPr>
          <p:spPr>
            <a:xfrm>
              <a:off x="3199915" y="3904187"/>
              <a:ext cx="279561" cy="279561"/>
            </a:xfrm>
            <a:prstGeom prst="rect">
              <a:avLst/>
            </a:prstGeom>
            <a:solidFill>
              <a:srgbClr val="00F0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D1AB2B3F-2691-DD8A-B79B-2D8851F4C27E}"/>
                </a:ext>
              </a:extLst>
            </p:cNvPr>
            <p:cNvSpPr/>
            <p:nvPr/>
          </p:nvSpPr>
          <p:spPr>
            <a:xfrm>
              <a:off x="3479476" y="3904188"/>
              <a:ext cx="279561" cy="279561"/>
            </a:xfrm>
            <a:prstGeom prst="rect">
              <a:avLst/>
            </a:prstGeom>
            <a:solidFill>
              <a:srgbClr val="00F0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F716F02-2C37-1923-86B5-48787A317D00}"/>
                </a:ext>
              </a:extLst>
            </p:cNvPr>
            <p:cNvSpPr/>
            <p:nvPr/>
          </p:nvSpPr>
          <p:spPr>
            <a:xfrm>
              <a:off x="1802110" y="4394388"/>
              <a:ext cx="279561" cy="279561"/>
            </a:xfrm>
            <a:prstGeom prst="rect">
              <a:avLst/>
            </a:prstGeom>
            <a:solidFill>
              <a:srgbClr val="00F0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012EDC70-09DE-74EF-9B7D-5BA3C575B05A}"/>
                </a:ext>
              </a:extLst>
            </p:cNvPr>
            <p:cNvSpPr/>
            <p:nvPr/>
          </p:nvSpPr>
          <p:spPr>
            <a:xfrm>
              <a:off x="2081671" y="4394387"/>
              <a:ext cx="279561" cy="279561"/>
            </a:xfrm>
            <a:prstGeom prst="rect">
              <a:avLst/>
            </a:prstGeom>
            <a:solidFill>
              <a:srgbClr val="00F0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1C930910-010B-09EB-BEF2-BC7E9C3959D6}"/>
                </a:ext>
              </a:extLst>
            </p:cNvPr>
            <p:cNvSpPr/>
            <p:nvPr/>
          </p:nvSpPr>
          <p:spPr>
            <a:xfrm>
              <a:off x="2361232" y="4394388"/>
              <a:ext cx="279561" cy="279561"/>
            </a:xfrm>
            <a:prstGeom prst="rect">
              <a:avLst/>
            </a:prstGeom>
            <a:solidFill>
              <a:srgbClr val="00F0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45AB85E7-56A2-6A93-393A-B5254A39E18A}"/>
                </a:ext>
              </a:extLst>
            </p:cNvPr>
            <p:cNvSpPr/>
            <p:nvPr/>
          </p:nvSpPr>
          <p:spPr>
            <a:xfrm>
              <a:off x="2640793" y="4394387"/>
              <a:ext cx="279561" cy="279561"/>
            </a:xfrm>
            <a:prstGeom prst="rect">
              <a:avLst/>
            </a:prstGeom>
            <a:solidFill>
              <a:srgbClr val="00F0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FED77AB-33BC-33F4-FFEA-701F4759C257}"/>
                </a:ext>
              </a:extLst>
            </p:cNvPr>
            <p:cNvSpPr/>
            <p:nvPr/>
          </p:nvSpPr>
          <p:spPr>
            <a:xfrm>
              <a:off x="2920354" y="4394388"/>
              <a:ext cx="279561" cy="279561"/>
            </a:xfrm>
            <a:prstGeom prst="rect">
              <a:avLst/>
            </a:prstGeom>
            <a:solidFill>
              <a:srgbClr val="00F0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388A8A60-2D9F-D84D-635E-BF14511C72CC}"/>
                </a:ext>
              </a:extLst>
            </p:cNvPr>
            <p:cNvSpPr/>
            <p:nvPr/>
          </p:nvSpPr>
          <p:spPr>
            <a:xfrm>
              <a:off x="3199915" y="4394387"/>
              <a:ext cx="279561" cy="279561"/>
            </a:xfrm>
            <a:prstGeom prst="rect">
              <a:avLst/>
            </a:prstGeom>
            <a:solidFill>
              <a:srgbClr val="00F0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57A7853C-4941-C383-5DAF-8DC2A984E503}"/>
                </a:ext>
              </a:extLst>
            </p:cNvPr>
            <p:cNvSpPr/>
            <p:nvPr/>
          </p:nvSpPr>
          <p:spPr>
            <a:xfrm>
              <a:off x="3479476" y="4394388"/>
              <a:ext cx="279561" cy="279561"/>
            </a:xfrm>
            <a:prstGeom prst="rect">
              <a:avLst/>
            </a:prstGeom>
            <a:solidFill>
              <a:srgbClr val="00F0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FEC83597-650D-BDEB-9B48-3DEEF39F6036}"/>
                </a:ext>
              </a:extLst>
            </p:cNvPr>
            <p:cNvSpPr txBox="1"/>
            <p:nvPr/>
          </p:nvSpPr>
          <p:spPr>
            <a:xfrm>
              <a:off x="1202216" y="2405363"/>
              <a:ext cx="599894" cy="307777"/>
            </a:xfrm>
            <a:prstGeom prst="rect">
              <a:avLst/>
            </a:prstGeom>
            <a:noFill/>
          </p:spPr>
          <p:txBody>
            <a:bodyPr wrap="square" rtlCol="0">
              <a:spAutoFit/>
            </a:bodyPr>
            <a:lstStyle/>
            <a:p>
              <a:pPr algn="r"/>
              <a:r>
                <a:rPr lang="en-US" altLang="zh-CN" sz="1400" dirty="0"/>
                <a:t>dv1</a:t>
              </a:r>
              <a:endParaRPr lang="zh-CN" altLang="en-US" sz="1400" dirty="0"/>
            </a:p>
          </p:txBody>
        </p:sp>
        <p:sp>
          <p:nvSpPr>
            <p:cNvPr id="45" name="文本框 44">
              <a:extLst>
                <a:ext uri="{FF2B5EF4-FFF2-40B4-BE49-F238E27FC236}">
                  <a16:creationId xmlns:a16="http://schemas.microsoft.com/office/drawing/2014/main" id="{73F00AD5-6282-2770-F583-E8F0F4BCCBA3}"/>
                </a:ext>
              </a:extLst>
            </p:cNvPr>
            <p:cNvSpPr txBox="1"/>
            <p:nvPr/>
          </p:nvSpPr>
          <p:spPr>
            <a:xfrm>
              <a:off x="1202216" y="2897970"/>
              <a:ext cx="599894" cy="307777"/>
            </a:xfrm>
            <a:prstGeom prst="rect">
              <a:avLst/>
            </a:prstGeom>
            <a:noFill/>
          </p:spPr>
          <p:txBody>
            <a:bodyPr wrap="square" rtlCol="0">
              <a:spAutoFit/>
            </a:bodyPr>
            <a:lstStyle/>
            <a:p>
              <a:pPr algn="r"/>
              <a:r>
                <a:rPr lang="en-US" altLang="zh-CN" sz="1400" dirty="0"/>
                <a:t>dv2</a:t>
              </a:r>
              <a:endParaRPr lang="zh-CN" altLang="en-US" sz="1400" dirty="0"/>
            </a:p>
          </p:txBody>
        </p:sp>
        <p:sp>
          <p:nvSpPr>
            <p:cNvPr id="46" name="文本框 45">
              <a:extLst>
                <a:ext uri="{FF2B5EF4-FFF2-40B4-BE49-F238E27FC236}">
                  <a16:creationId xmlns:a16="http://schemas.microsoft.com/office/drawing/2014/main" id="{5A1BCA8A-D2F5-1CE7-9E05-3FFA40BFE1BE}"/>
                </a:ext>
              </a:extLst>
            </p:cNvPr>
            <p:cNvSpPr txBox="1"/>
            <p:nvPr/>
          </p:nvSpPr>
          <p:spPr>
            <a:xfrm>
              <a:off x="1196393" y="3399877"/>
              <a:ext cx="599894" cy="307777"/>
            </a:xfrm>
            <a:prstGeom prst="rect">
              <a:avLst/>
            </a:prstGeom>
            <a:noFill/>
          </p:spPr>
          <p:txBody>
            <a:bodyPr wrap="square" rtlCol="0">
              <a:spAutoFit/>
            </a:bodyPr>
            <a:lstStyle/>
            <a:p>
              <a:pPr algn="r"/>
              <a:r>
                <a:rPr lang="en-US" altLang="zh-CN" sz="1400" dirty="0"/>
                <a:t>mv1</a:t>
              </a:r>
              <a:endParaRPr lang="zh-CN" altLang="en-US" sz="1400" dirty="0"/>
            </a:p>
          </p:txBody>
        </p:sp>
        <p:sp>
          <p:nvSpPr>
            <p:cNvPr id="47" name="文本框 46">
              <a:extLst>
                <a:ext uri="{FF2B5EF4-FFF2-40B4-BE49-F238E27FC236}">
                  <a16:creationId xmlns:a16="http://schemas.microsoft.com/office/drawing/2014/main" id="{460D5705-98EC-8825-FF7B-BAF37C05AB2E}"/>
                </a:ext>
              </a:extLst>
            </p:cNvPr>
            <p:cNvSpPr txBox="1"/>
            <p:nvPr/>
          </p:nvSpPr>
          <p:spPr>
            <a:xfrm>
              <a:off x="1196393" y="3875971"/>
              <a:ext cx="599894" cy="307777"/>
            </a:xfrm>
            <a:prstGeom prst="rect">
              <a:avLst/>
            </a:prstGeom>
            <a:noFill/>
          </p:spPr>
          <p:txBody>
            <a:bodyPr wrap="square" rtlCol="0">
              <a:spAutoFit/>
            </a:bodyPr>
            <a:lstStyle/>
            <a:p>
              <a:pPr algn="r"/>
              <a:r>
                <a:rPr lang="en-US" altLang="zh-CN" sz="1400" dirty="0"/>
                <a:t>cv1</a:t>
              </a:r>
              <a:endParaRPr lang="zh-CN" altLang="en-US" sz="1400" dirty="0"/>
            </a:p>
          </p:txBody>
        </p:sp>
        <p:sp>
          <p:nvSpPr>
            <p:cNvPr id="48" name="文本框 47">
              <a:extLst>
                <a:ext uri="{FF2B5EF4-FFF2-40B4-BE49-F238E27FC236}">
                  <a16:creationId xmlns:a16="http://schemas.microsoft.com/office/drawing/2014/main" id="{639099B3-9EEB-5A6D-4E5B-99D681CB3375}"/>
                </a:ext>
              </a:extLst>
            </p:cNvPr>
            <p:cNvSpPr txBox="1"/>
            <p:nvPr/>
          </p:nvSpPr>
          <p:spPr>
            <a:xfrm>
              <a:off x="1196395" y="4348562"/>
              <a:ext cx="599894" cy="307777"/>
            </a:xfrm>
            <a:prstGeom prst="rect">
              <a:avLst/>
            </a:prstGeom>
            <a:noFill/>
          </p:spPr>
          <p:txBody>
            <a:bodyPr wrap="square" rtlCol="0">
              <a:spAutoFit/>
            </a:bodyPr>
            <a:lstStyle/>
            <a:p>
              <a:pPr algn="r"/>
              <a:r>
                <a:rPr lang="en-US" altLang="zh-CN" sz="1400" dirty="0"/>
                <a:t>cv2</a:t>
              </a:r>
              <a:endParaRPr lang="zh-CN" altLang="en-US" sz="1400" dirty="0"/>
            </a:p>
          </p:txBody>
        </p:sp>
        <p:sp>
          <p:nvSpPr>
            <p:cNvPr id="49" name="矩形 48">
              <a:extLst>
                <a:ext uri="{FF2B5EF4-FFF2-40B4-BE49-F238E27FC236}">
                  <a16:creationId xmlns:a16="http://schemas.microsoft.com/office/drawing/2014/main" id="{EEC2D747-5EEE-0EF4-7630-88EF347E5A69}"/>
                </a:ext>
              </a:extLst>
            </p:cNvPr>
            <p:cNvSpPr/>
            <p:nvPr/>
          </p:nvSpPr>
          <p:spPr>
            <a:xfrm>
              <a:off x="4916126" y="2433579"/>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50" name="矩形 49">
              <a:extLst>
                <a:ext uri="{FF2B5EF4-FFF2-40B4-BE49-F238E27FC236}">
                  <a16:creationId xmlns:a16="http://schemas.microsoft.com/office/drawing/2014/main" id="{9D473468-5A10-1612-22AE-645916BD41C9}"/>
                </a:ext>
              </a:extLst>
            </p:cNvPr>
            <p:cNvSpPr/>
            <p:nvPr/>
          </p:nvSpPr>
          <p:spPr>
            <a:xfrm>
              <a:off x="5195687" y="2433580"/>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51" name="矩形 50">
              <a:extLst>
                <a:ext uri="{FF2B5EF4-FFF2-40B4-BE49-F238E27FC236}">
                  <a16:creationId xmlns:a16="http://schemas.microsoft.com/office/drawing/2014/main" id="{A16150D3-63CB-7D78-0465-1115ED2795DE}"/>
                </a:ext>
              </a:extLst>
            </p:cNvPr>
            <p:cNvSpPr/>
            <p:nvPr/>
          </p:nvSpPr>
          <p:spPr>
            <a:xfrm>
              <a:off x="5475248" y="2433579"/>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52" name="矩形 51">
              <a:extLst>
                <a:ext uri="{FF2B5EF4-FFF2-40B4-BE49-F238E27FC236}">
                  <a16:creationId xmlns:a16="http://schemas.microsoft.com/office/drawing/2014/main" id="{2D7C7327-5E8B-4175-00E6-5EEDA961442B}"/>
                </a:ext>
              </a:extLst>
            </p:cNvPr>
            <p:cNvSpPr/>
            <p:nvPr/>
          </p:nvSpPr>
          <p:spPr>
            <a:xfrm>
              <a:off x="5754809" y="2433580"/>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53" name="矩形 52">
              <a:extLst>
                <a:ext uri="{FF2B5EF4-FFF2-40B4-BE49-F238E27FC236}">
                  <a16:creationId xmlns:a16="http://schemas.microsoft.com/office/drawing/2014/main" id="{998C728A-5760-3998-77D8-91A2D0F356AD}"/>
                </a:ext>
              </a:extLst>
            </p:cNvPr>
            <p:cNvSpPr/>
            <p:nvPr/>
          </p:nvSpPr>
          <p:spPr>
            <a:xfrm>
              <a:off x="4916126" y="2923783"/>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54" name="矩形 53">
              <a:extLst>
                <a:ext uri="{FF2B5EF4-FFF2-40B4-BE49-F238E27FC236}">
                  <a16:creationId xmlns:a16="http://schemas.microsoft.com/office/drawing/2014/main" id="{FD904879-1938-739C-BFD5-937F501A0CDD}"/>
                </a:ext>
              </a:extLst>
            </p:cNvPr>
            <p:cNvSpPr/>
            <p:nvPr/>
          </p:nvSpPr>
          <p:spPr>
            <a:xfrm>
              <a:off x="5195687" y="2923784"/>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55" name="矩形 54">
              <a:extLst>
                <a:ext uri="{FF2B5EF4-FFF2-40B4-BE49-F238E27FC236}">
                  <a16:creationId xmlns:a16="http://schemas.microsoft.com/office/drawing/2014/main" id="{0A28BA45-C3B8-2D54-5542-644699CB68E6}"/>
                </a:ext>
              </a:extLst>
            </p:cNvPr>
            <p:cNvSpPr/>
            <p:nvPr/>
          </p:nvSpPr>
          <p:spPr>
            <a:xfrm>
              <a:off x="5475248" y="2923783"/>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56" name="矩形 55">
              <a:extLst>
                <a:ext uri="{FF2B5EF4-FFF2-40B4-BE49-F238E27FC236}">
                  <a16:creationId xmlns:a16="http://schemas.microsoft.com/office/drawing/2014/main" id="{B7B7CBBB-E8C7-BB02-BC0C-5C53A7D495A1}"/>
                </a:ext>
              </a:extLst>
            </p:cNvPr>
            <p:cNvSpPr/>
            <p:nvPr/>
          </p:nvSpPr>
          <p:spPr>
            <a:xfrm>
              <a:off x="5754809" y="2923784"/>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57" name="矩形 56">
              <a:extLst>
                <a:ext uri="{FF2B5EF4-FFF2-40B4-BE49-F238E27FC236}">
                  <a16:creationId xmlns:a16="http://schemas.microsoft.com/office/drawing/2014/main" id="{5C453DAC-0DE3-6204-A343-8941361D1B2D}"/>
                </a:ext>
              </a:extLst>
            </p:cNvPr>
            <p:cNvSpPr/>
            <p:nvPr/>
          </p:nvSpPr>
          <p:spPr>
            <a:xfrm>
              <a:off x="4916126" y="3413986"/>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58" name="矩形 57">
              <a:extLst>
                <a:ext uri="{FF2B5EF4-FFF2-40B4-BE49-F238E27FC236}">
                  <a16:creationId xmlns:a16="http://schemas.microsoft.com/office/drawing/2014/main" id="{A82F666A-CF53-7D49-56A4-E12625FC3768}"/>
                </a:ext>
              </a:extLst>
            </p:cNvPr>
            <p:cNvSpPr/>
            <p:nvPr/>
          </p:nvSpPr>
          <p:spPr>
            <a:xfrm>
              <a:off x="5195687" y="3413987"/>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59" name="矩形 58">
              <a:extLst>
                <a:ext uri="{FF2B5EF4-FFF2-40B4-BE49-F238E27FC236}">
                  <a16:creationId xmlns:a16="http://schemas.microsoft.com/office/drawing/2014/main" id="{52047969-1E20-BF50-AE56-FF4BBBBDE3EF}"/>
                </a:ext>
              </a:extLst>
            </p:cNvPr>
            <p:cNvSpPr/>
            <p:nvPr/>
          </p:nvSpPr>
          <p:spPr>
            <a:xfrm>
              <a:off x="5475248" y="3413986"/>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60" name="矩形 59">
              <a:extLst>
                <a:ext uri="{FF2B5EF4-FFF2-40B4-BE49-F238E27FC236}">
                  <a16:creationId xmlns:a16="http://schemas.microsoft.com/office/drawing/2014/main" id="{CF0E3693-A01C-7F85-8D79-5FE7A3601B8D}"/>
                </a:ext>
              </a:extLst>
            </p:cNvPr>
            <p:cNvSpPr/>
            <p:nvPr/>
          </p:nvSpPr>
          <p:spPr>
            <a:xfrm>
              <a:off x="5754809" y="3413987"/>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61" name="矩形 60">
              <a:extLst>
                <a:ext uri="{FF2B5EF4-FFF2-40B4-BE49-F238E27FC236}">
                  <a16:creationId xmlns:a16="http://schemas.microsoft.com/office/drawing/2014/main" id="{B3A9AA7F-31E7-A514-EF2C-FB1A04A5BBBA}"/>
                </a:ext>
              </a:extLst>
            </p:cNvPr>
            <p:cNvSpPr/>
            <p:nvPr/>
          </p:nvSpPr>
          <p:spPr>
            <a:xfrm>
              <a:off x="4916126" y="3904187"/>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62" name="矩形 61">
              <a:extLst>
                <a:ext uri="{FF2B5EF4-FFF2-40B4-BE49-F238E27FC236}">
                  <a16:creationId xmlns:a16="http://schemas.microsoft.com/office/drawing/2014/main" id="{93B7CD32-222E-1DA5-2EDB-22B9F9D9C5A6}"/>
                </a:ext>
              </a:extLst>
            </p:cNvPr>
            <p:cNvSpPr/>
            <p:nvPr/>
          </p:nvSpPr>
          <p:spPr>
            <a:xfrm>
              <a:off x="5195687" y="3904188"/>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63" name="矩形 62">
              <a:extLst>
                <a:ext uri="{FF2B5EF4-FFF2-40B4-BE49-F238E27FC236}">
                  <a16:creationId xmlns:a16="http://schemas.microsoft.com/office/drawing/2014/main" id="{0964DC2B-8923-F95F-0163-6CD52A193415}"/>
                </a:ext>
              </a:extLst>
            </p:cNvPr>
            <p:cNvSpPr/>
            <p:nvPr/>
          </p:nvSpPr>
          <p:spPr>
            <a:xfrm>
              <a:off x="5475248" y="3904187"/>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64" name="矩形 63">
              <a:extLst>
                <a:ext uri="{FF2B5EF4-FFF2-40B4-BE49-F238E27FC236}">
                  <a16:creationId xmlns:a16="http://schemas.microsoft.com/office/drawing/2014/main" id="{B30615B4-AF78-E59C-57FD-79B73B23607C}"/>
                </a:ext>
              </a:extLst>
            </p:cNvPr>
            <p:cNvSpPr/>
            <p:nvPr/>
          </p:nvSpPr>
          <p:spPr>
            <a:xfrm>
              <a:off x="5754809" y="3904188"/>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65" name="矩形 64">
              <a:extLst>
                <a:ext uri="{FF2B5EF4-FFF2-40B4-BE49-F238E27FC236}">
                  <a16:creationId xmlns:a16="http://schemas.microsoft.com/office/drawing/2014/main" id="{76B3B69C-0045-2549-B975-B6D88A35C499}"/>
                </a:ext>
              </a:extLst>
            </p:cNvPr>
            <p:cNvSpPr/>
            <p:nvPr/>
          </p:nvSpPr>
          <p:spPr>
            <a:xfrm>
              <a:off x="4916126" y="4394387"/>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66" name="矩形 65">
              <a:extLst>
                <a:ext uri="{FF2B5EF4-FFF2-40B4-BE49-F238E27FC236}">
                  <a16:creationId xmlns:a16="http://schemas.microsoft.com/office/drawing/2014/main" id="{C0CBAC68-9177-1DED-6B61-AC40030CBF7F}"/>
                </a:ext>
              </a:extLst>
            </p:cNvPr>
            <p:cNvSpPr/>
            <p:nvPr/>
          </p:nvSpPr>
          <p:spPr>
            <a:xfrm>
              <a:off x="5195687" y="4394388"/>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67" name="矩形 66">
              <a:extLst>
                <a:ext uri="{FF2B5EF4-FFF2-40B4-BE49-F238E27FC236}">
                  <a16:creationId xmlns:a16="http://schemas.microsoft.com/office/drawing/2014/main" id="{C977B309-43F2-1702-A19D-948AFA20DA39}"/>
                </a:ext>
              </a:extLst>
            </p:cNvPr>
            <p:cNvSpPr/>
            <p:nvPr/>
          </p:nvSpPr>
          <p:spPr>
            <a:xfrm>
              <a:off x="5475248" y="4394387"/>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68" name="矩形 67">
              <a:extLst>
                <a:ext uri="{FF2B5EF4-FFF2-40B4-BE49-F238E27FC236}">
                  <a16:creationId xmlns:a16="http://schemas.microsoft.com/office/drawing/2014/main" id="{0213E356-196A-DAF8-BBBE-BFD608D6861D}"/>
                </a:ext>
              </a:extLst>
            </p:cNvPr>
            <p:cNvSpPr/>
            <p:nvPr/>
          </p:nvSpPr>
          <p:spPr>
            <a:xfrm>
              <a:off x="5754809" y="4394388"/>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cxnSp>
          <p:nvCxnSpPr>
            <p:cNvPr id="69" name="直接箭头连接符 68">
              <a:extLst>
                <a:ext uri="{FF2B5EF4-FFF2-40B4-BE49-F238E27FC236}">
                  <a16:creationId xmlns:a16="http://schemas.microsoft.com/office/drawing/2014/main" id="{30707156-D138-8D39-FFAB-BD3DDBC2C739}"/>
                </a:ext>
              </a:extLst>
            </p:cNvPr>
            <p:cNvCxnSpPr>
              <a:stCxn id="13" idx="3"/>
              <a:endCxn id="49" idx="1"/>
            </p:cNvCxnSpPr>
            <p:nvPr/>
          </p:nvCxnSpPr>
          <p:spPr>
            <a:xfrm flipV="1">
              <a:off x="3759037" y="2573360"/>
              <a:ext cx="115708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A9598172-DBED-4FDC-928C-9FB2B26B30F7}"/>
                </a:ext>
              </a:extLst>
            </p:cNvPr>
            <p:cNvSpPr txBox="1"/>
            <p:nvPr/>
          </p:nvSpPr>
          <p:spPr>
            <a:xfrm>
              <a:off x="4176439" y="2358807"/>
              <a:ext cx="553312" cy="261610"/>
            </a:xfrm>
            <a:prstGeom prst="rect">
              <a:avLst/>
            </a:prstGeom>
            <a:noFill/>
          </p:spPr>
          <p:txBody>
            <a:bodyPr wrap="square" rtlCol="0">
              <a:spAutoFit/>
            </a:bodyPr>
            <a:lstStyle/>
            <a:p>
              <a:r>
                <a:rPr lang="en-US" altLang="zh-CN" sz="1100" dirty="0"/>
                <a:t>linear</a:t>
              </a:r>
              <a:endParaRPr lang="zh-CN" altLang="en-US" sz="1100" dirty="0"/>
            </a:p>
          </p:txBody>
        </p:sp>
        <p:cxnSp>
          <p:nvCxnSpPr>
            <p:cNvPr id="71" name="直接箭头连接符 70">
              <a:extLst>
                <a:ext uri="{FF2B5EF4-FFF2-40B4-BE49-F238E27FC236}">
                  <a16:creationId xmlns:a16="http://schemas.microsoft.com/office/drawing/2014/main" id="{D9A9A376-204F-5E1D-76E4-23FF946662A2}"/>
                </a:ext>
              </a:extLst>
            </p:cNvPr>
            <p:cNvCxnSpPr>
              <a:cxnSpLocks/>
              <a:stCxn id="20" idx="3"/>
              <a:endCxn id="53" idx="1"/>
            </p:cNvCxnSpPr>
            <p:nvPr/>
          </p:nvCxnSpPr>
          <p:spPr>
            <a:xfrm flipV="1">
              <a:off x="3759037" y="3063564"/>
              <a:ext cx="115708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0BB425AD-F6C6-01E4-41AC-34757CEA1EAD}"/>
                </a:ext>
              </a:extLst>
            </p:cNvPr>
            <p:cNvSpPr txBox="1"/>
            <p:nvPr/>
          </p:nvSpPr>
          <p:spPr>
            <a:xfrm>
              <a:off x="4176437" y="2849561"/>
              <a:ext cx="545537" cy="261610"/>
            </a:xfrm>
            <a:prstGeom prst="rect">
              <a:avLst/>
            </a:prstGeom>
            <a:noFill/>
          </p:spPr>
          <p:txBody>
            <a:bodyPr wrap="square" rtlCol="0">
              <a:spAutoFit/>
            </a:bodyPr>
            <a:lstStyle/>
            <a:p>
              <a:r>
                <a:rPr lang="en-US" altLang="zh-CN" sz="1100" dirty="0"/>
                <a:t>linear</a:t>
              </a:r>
              <a:endParaRPr lang="zh-CN" altLang="en-US" sz="1100" dirty="0"/>
            </a:p>
          </p:txBody>
        </p:sp>
        <p:cxnSp>
          <p:nvCxnSpPr>
            <p:cNvPr id="73" name="直接箭头连接符 72">
              <a:extLst>
                <a:ext uri="{FF2B5EF4-FFF2-40B4-BE49-F238E27FC236}">
                  <a16:creationId xmlns:a16="http://schemas.microsoft.com/office/drawing/2014/main" id="{0077A687-4663-F9AF-7F64-3812076E159D}"/>
                </a:ext>
              </a:extLst>
            </p:cNvPr>
            <p:cNvCxnSpPr>
              <a:cxnSpLocks/>
              <a:stCxn id="28" idx="3"/>
              <a:endCxn id="57" idx="1"/>
            </p:cNvCxnSpPr>
            <p:nvPr/>
          </p:nvCxnSpPr>
          <p:spPr>
            <a:xfrm flipV="1">
              <a:off x="3759037" y="3553767"/>
              <a:ext cx="115708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AD8988DE-E6B6-6E24-70F9-F9E267EB71A5}"/>
                </a:ext>
              </a:extLst>
            </p:cNvPr>
            <p:cNvSpPr txBox="1"/>
            <p:nvPr/>
          </p:nvSpPr>
          <p:spPr>
            <a:xfrm>
              <a:off x="4176437" y="3340315"/>
              <a:ext cx="553313" cy="261610"/>
            </a:xfrm>
            <a:prstGeom prst="rect">
              <a:avLst/>
            </a:prstGeom>
            <a:noFill/>
          </p:spPr>
          <p:txBody>
            <a:bodyPr wrap="square" rtlCol="0">
              <a:spAutoFit/>
            </a:bodyPr>
            <a:lstStyle/>
            <a:p>
              <a:r>
                <a:rPr lang="en-US" altLang="zh-CN" sz="1100" dirty="0"/>
                <a:t>linear</a:t>
              </a:r>
              <a:endParaRPr lang="zh-CN" altLang="en-US" sz="1100" dirty="0"/>
            </a:p>
          </p:txBody>
        </p:sp>
        <p:cxnSp>
          <p:nvCxnSpPr>
            <p:cNvPr id="75" name="直接箭头连接符 74">
              <a:extLst>
                <a:ext uri="{FF2B5EF4-FFF2-40B4-BE49-F238E27FC236}">
                  <a16:creationId xmlns:a16="http://schemas.microsoft.com/office/drawing/2014/main" id="{47CC7E1C-2719-DA95-1E68-FDAAFD17C96F}"/>
                </a:ext>
              </a:extLst>
            </p:cNvPr>
            <p:cNvCxnSpPr>
              <a:cxnSpLocks/>
              <a:stCxn id="36" idx="3"/>
              <a:endCxn id="61" idx="1"/>
            </p:cNvCxnSpPr>
            <p:nvPr/>
          </p:nvCxnSpPr>
          <p:spPr>
            <a:xfrm flipV="1">
              <a:off x="3759037" y="4043968"/>
              <a:ext cx="115708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06468553-D121-2892-DB17-3B1C29827ED8}"/>
                </a:ext>
              </a:extLst>
            </p:cNvPr>
            <p:cNvSpPr txBox="1"/>
            <p:nvPr/>
          </p:nvSpPr>
          <p:spPr>
            <a:xfrm>
              <a:off x="4176437" y="3831069"/>
              <a:ext cx="545537" cy="261610"/>
            </a:xfrm>
            <a:prstGeom prst="rect">
              <a:avLst/>
            </a:prstGeom>
            <a:noFill/>
          </p:spPr>
          <p:txBody>
            <a:bodyPr wrap="square" rtlCol="0">
              <a:spAutoFit/>
            </a:bodyPr>
            <a:lstStyle/>
            <a:p>
              <a:r>
                <a:rPr lang="en-US" altLang="zh-CN" sz="1100" dirty="0"/>
                <a:t>linear</a:t>
              </a:r>
              <a:endParaRPr lang="zh-CN" altLang="en-US" sz="1100" dirty="0"/>
            </a:p>
          </p:txBody>
        </p:sp>
        <p:cxnSp>
          <p:nvCxnSpPr>
            <p:cNvPr id="77" name="直接箭头连接符 76">
              <a:extLst>
                <a:ext uri="{FF2B5EF4-FFF2-40B4-BE49-F238E27FC236}">
                  <a16:creationId xmlns:a16="http://schemas.microsoft.com/office/drawing/2014/main" id="{DB7538EC-DA26-64E1-9269-D4EA7605B828}"/>
                </a:ext>
              </a:extLst>
            </p:cNvPr>
            <p:cNvCxnSpPr>
              <a:cxnSpLocks/>
              <a:stCxn id="43" idx="3"/>
              <a:endCxn id="65" idx="1"/>
            </p:cNvCxnSpPr>
            <p:nvPr/>
          </p:nvCxnSpPr>
          <p:spPr>
            <a:xfrm flipV="1">
              <a:off x="3759037" y="4534168"/>
              <a:ext cx="115708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E7F0F656-D6E4-5AC7-A988-622024FECC47}"/>
                </a:ext>
              </a:extLst>
            </p:cNvPr>
            <p:cNvSpPr txBox="1"/>
            <p:nvPr/>
          </p:nvSpPr>
          <p:spPr>
            <a:xfrm>
              <a:off x="4176437" y="4321822"/>
              <a:ext cx="523204" cy="261610"/>
            </a:xfrm>
            <a:prstGeom prst="rect">
              <a:avLst/>
            </a:prstGeom>
            <a:noFill/>
          </p:spPr>
          <p:txBody>
            <a:bodyPr wrap="square" rtlCol="0">
              <a:spAutoFit/>
            </a:bodyPr>
            <a:lstStyle/>
            <a:p>
              <a:r>
                <a:rPr lang="en-US" altLang="zh-CN" sz="1100" dirty="0"/>
                <a:t>linear</a:t>
              </a:r>
              <a:endParaRPr lang="zh-CN" altLang="en-US" sz="1100" dirty="0"/>
            </a:p>
          </p:txBody>
        </p:sp>
        <p:sp>
          <p:nvSpPr>
            <p:cNvPr id="79" name="矩形 78">
              <a:extLst>
                <a:ext uri="{FF2B5EF4-FFF2-40B4-BE49-F238E27FC236}">
                  <a16:creationId xmlns:a16="http://schemas.microsoft.com/office/drawing/2014/main" id="{86DB6506-936A-CD70-B0B0-56306AE98B3F}"/>
                </a:ext>
              </a:extLst>
            </p:cNvPr>
            <p:cNvSpPr/>
            <p:nvPr/>
          </p:nvSpPr>
          <p:spPr>
            <a:xfrm>
              <a:off x="1248810" y="2207369"/>
              <a:ext cx="2793683" cy="27082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E75FEB56-CDE8-67F7-EFAC-92A8EC03F7C1}"/>
                </a:ext>
              </a:extLst>
            </p:cNvPr>
            <p:cNvSpPr/>
            <p:nvPr/>
          </p:nvSpPr>
          <p:spPr>
            <a:xfrm>
              <a:off x="8099038" y="1657337"/>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AB8D8577-7560-C029-5E36-67FA4CE83B66}"/>
                </a:ext>
              </a:extLst>
            </p:cNvPr>
            <p:cNvSpPr/>
            <p:nvPr/>
          </p:nvSpPr>
          <p:spPr>
            <a:xfrm>
              <a:off x="8378599" y="1657337"/>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连接符: 肘形 81">
              <a:extLst>
                <a:ext uri="{FF2B5EF4-FFF2-40B4-BE49-F238E27FC236}">
                  <a16:creationId xmlns:a16="http://schemas.microsoft.com/office/drawing/2014/main" id="{59A880E7-B9B2-58BF-5A7E-07FE62D4B154}"/>
                </a:ext>
              </a:extLst>
            </p:cNvPr>
            <p:cNvCxnSpPr>
              <a:cxnSpLocks/>
              <a:stCxn id="79" idx="0"/>
              <a:endCxn id="80" idx="1"/>
            </p:cNvCxnSpPr>
            <p:nvPr/>
          </p:nvCxnSpPr>
          <p:spPr>
            <a:xfrm rot="5400000" flipH="1" flipV="1">
              <a:off x="5167220" y="-724449"/>
              <a:ext cx="410251" cy="54533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61F549B6-98F7-8E0F-BB8A-F82C6F9F8845}"/>
                </a:ext>
              </a:extLst>
            </p:cNvPr>
            <p:cNvSpPr txBox="1"/>
            <p:nvPr/>
          </p:nvSpPr>
          <p:spPr>
            <a:xfrm>
              <a:off x="5397582" y="1559037"/>
              <a:ext cx="563007" cy="261610"/>
            </a:xfrm>
            <a:prstGeom prst="rect">
              <a:avLst/>
            </a:prstGeom>
            <a:noFill/>
          </p:spPr>
          <p:txBody>
            <a:bodyPr wrap="square" rtlCol="0">
              <a:spAutoFit/>
            </a:bodyPr>
            <a:lstStyle/>
            <a:p>
              <a:r>
                <a:rPr lang="en-US" altLang="zh-CN" sz="1100" dirty="0"/>
                <a:t>linear</a:t>
              </a:r>
              <a:endParaRPr lang="zh-CN" altLang="en-US" sz="1100" dirty="0"/>
            </a:p>
          </p:txBody>
        </p:sp>
        <p:sp>
          <p:nvSpPr>
            <p:cNvPr id="84" name="矩形 83">
              <a:extLst>
                <a:ext uri="{FF2B5EF4-FFF2-40B4-BE49-F238E27FC236}">
                  <a16:creationId xmlns:a16="http://schemas.microsoft.com/office/drawing/2014/main" id="{E7ED37E7-EE24-19F0-FAD4-534447540EED}"/>
                </a:ext>
              </a:extLst>
            </p:cNvPr>
            <p:cNvSpPr/>
            <p:nvPr/>
          </p:nvSpPr>
          <p:spPr>
            <a:xfrm>
              <a:off x="3408625" y="3831069"/>
              <a:ext cx="420308" cy="909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D2BF5F4B-B686-02B2-C365-44E1207867DF}"/>
                </a:ext>
              </a:extLst>
            </p:cNvPr>
            <p:cNvSpPr/>
            <p:nvPr/>
          </p:nvSpPr>
          <p:spPr>
            <a:xfrm>
              <a:off x="8099038" y="3407952"/>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132029AB-C97E-278D-3520-E085F1B045AD}"/>
                </a:ext>
              </a:extLst>
            </p:cNvPr>
            <p:cNvSpPr/>
            <p:nvPr/>
          </p:nvSpPr>
          <p:spPr>
            <a:xfrm>
              <a:off x="8378599" y="3407952"/>
              <a:ext cx="279561" cy="279561"/>
            </a:xfrm>
            <a:prstGeom prst="rect">
              <a:avLst/>
            </a:prstGeom>
            <a:solidFill>
              <a:srgbClr val="A76D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连接符: 肘形 86">
              <a:extLst>
                <a:ext uri="{FF2B5EF4-FFF2-40B4-BE49-F238E27FC236}">
                  <a16:creationId xmlns:a16="http://schemas.microsoft.com/office/drawing/2014/main" id="{301B686B-BD16-D49B-6218-BFC605E52ED0}"/>
                </a:ext>
              </a:extLst>
            </p:cNvPr>
            <p:cNvCxnSpPr>
              <a:stCxn id="52" idx="3"/>
              <a:endCxn id="85" idx="1"/>
            </p:cNvCxnSpPr>
            <p:nvPr/>
          </p:nvCxnSpPr>
          <p:spPr>
            <a:xfrm>
              <a:off x="6034370" y="2573361"/>
              <a:ext cx="2064668" cy="974372"/>
            </a:xfrm>
            <a:prstGeom prst="bentConnector3">
              <a:avLst>
                <a:gd name="adj1" fmla="val 1868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连接符: 肘形 87">
              <a:extLst>
                <a:ext uri="{FF2B5EF4-FFF2-40B4-BE49-F238E27FC236}">
                  <a16:creationId xmlns:a16="http://schemas.microsoft.com/office/drawing/2014/main" id="{607942D8-BCD1-1B75-BA62-3000AE0C3663}"/>
                </a:ext>
              </a:extLst>
            </p:cNvPr>
            <p:cNvCxnSpPr>
              <a:cxnSpLocks/>
              <a:stCxn id="56" idx="3"/>
              <a:endCxn id="85" idx="1"/>
            </p:cNvCxnSpPr>
            <p:nvPr/>
          </p:nvCxnSpPr>
          <p:spPr>
            <a:xfrm>
              <a:off x="6034370" y="3063565"/>
              <a:ext cx="2064668" cy="484168"/>
            </a:xfrm>
            <a:prstGeom prst="bentConnector3">
              <a:avLst>
                <a:gd name="adj1" fmla="val 1868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连接符: 肘形 88">
              <a:extLst>
                <a:ext uri="{FF2B5EF4-FFF2-40B4-BE49-F238E27FC236}">
                  <a16:creationId xmlns:a16="http://schemas.microsoft.com/office/drawing/2014/main" id="{BA5A0AFB-595F-F356-4C4E-1380B992803C}"/>
                </a:ext>
              </a:extLst>
            </p:cNvPr>
            <p:cNvCxnSpPr>
              <a:cxnSpLocks/>
              <a:stCxn id="60" idx="3"/>
              <a:endCxn id="85" idx="1"/>
            </p:cNvCxnSpPr>
            <p:nvPr/>
          </p:nvCxnSpPr>
          <p:spPr>
            <a:xfrm flipV="1">
              <a:off x="6034370" y="3547733"/>
              <a:ext cx="2064668" cy="6035"/>
            </a:xfrm>
            <a:prstGeom prst="bentConnector3">
              <a:avLst>
                <a:gd name="adj1" fmla="val 1925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连接符: 肘形 89">
              <a:extLst>
                <a:ext uri="{FF2B5EF4-FFF2-40B4-BE49-F238E27FC236}">
                  <a16:creationId xmlns:a16="http://schemas.microsoft.com/office/drawing/2014/main" id="{16DE34C7-5EED-45B2-B694-5FE1932A5E1A}"/>
                </a:ext>
              </a:extLst>
            </p:cNvPr>
            <p:cNvCxnSpPr>
              <a:cxnSpLocks/>
              <a:stCxn id="64" idx="3"/>
              <a:endCxn id="85" idx="1"/>
            </p:cNvCxnSpPr>
            <p:nvPr/>
          </p:nvCxnSpPr>
          <p:spPr>
            <a:xfrm flipV="1">
              <a:off x="6034370" y="3547733"/>
              <a:ext cx="2064668" cy="496236"/>
            </a:xfrm>
            <a:prstGeom prst="bentConnector3">
              <a:avLst>
                <a:gd name="adj1" fmla="val 1868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连接符: 肘形 90">
              <a:extLst>
                <a:ext uri="{FF2B5EF4-FFF2-40B4-BE49-F238E27FC236}">
                  <a16:creationId xmlns:a16="http://schemas.microsoft.com/office/drawing/2014/main" id="{26A0CE11-7F16-3467-28D5-EC2D4FFFBEDB}"/>
                </a:ext>
              </a:extLst>
            </p:cNvPr>
            <p:cNvCxnSpPr>
              <a:cxnSpLocks/>
              <a:stCxn id="68" idx="3"/>
              <a:endCxn id="85" idx="1"/>
            </p:cNvCxnSpPr>
            <p:nvPr/>
          </p:nvCxnSpPr>
          <p:spPr>
            <a:xfrm flipV="1">
              <a:off x="6034370" y="3547733"/>
              <a:ext cx="2064668" cy="986436"/>
            </a:xfrm>
            <a:prstGeom prst="bentConnector3">
              <a:avLst>
                <a:gd name="adj1" fmla="val 189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37D83377-2C55-069F-250A-5200DE099E82}"/>
                </a:ext>
              </a:extLst>
            </p:cNvPr>
            <p:cNvSpPr txBox="1"/>
            <p:nvPr/>
          </p:nvSpPr>
          <p:spPr>
            <a:xfrm>
              <a:off x="6699306" y="3317915"/>
              <a:ext cx="1241516" cy="261610"/>
            </a:xfrm>
            <a:prstGeom prst="rect">
              <a:avLst/>
            </a:prstGeom>
            <a:noFill/>
          </p:spPr>
          <p:txBody>
            <a:bodyPr wrap="square" rtlCol="0">
              <a:spAutoFit/>
            </a:bodyPr>
            <a:lstStyle/>
            <a:p>
              <a:r>
                <a:rPr lang="en-US" altLang="zh-CN" sz="1100" dirty="0"/>
                <a:t>sigmoid + linear</a:t>
              </a:r>
              <a:endParaRPr lang="zh-CN" altLang="en-US" sz="1100" dirty="0"/>
            </a:p>
          </p:txBody>
        </p:sp>
        <p:sp>
          <p:nvSpPr>
            <p:cNvPr id="93" name="矩形 92">
              <a:extLst>
                <a:ext uri="{FF2B5EF4-FFF2-40B4-BE49-F238E27FC236}">
                  <a16:creationId xmlns:a16="http://schemas.microsoft.com/office/drawing/2014/main" id="{20357F73-EFBE-9BD2-FF4E-6618C4F21F2D}"/>
                </a:ext>
              </a:extLst>
            </p:cNvPr>
            <p:cNvSpPr/>
            <p:nvPr/>
          </p:nvSpPr>
          <p:spPr>
            <a:xfrm>
              <a:off x="10366595" y="3199131"/>
              <a:ext cx="279561" cy="27956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矩形 93">
              <a:extLst>
                <a:ext uri="{FF2B5EF4-FFF2-40B4-BE49-F238E27FC236}">
                  <a16:creationId xmlns:a16="http://schemas.microsoft.com/office/drawing/2014/main" id="{4BFCFB0E-952B-BD32-F3F6-A66FB9BE8F45}"/>
                </a:ext>
              </a:extLst>
            </p:cNvPr>
            <p:cNvSpPr/>
            <p:nvPr/>
          </p:nvSpPr>
          <p:spPr>
            <a:xfrm>
              <a:off x="10361736" y="3622288"/>
              <a:ext cx="279561" cy="27956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a:extLst>
                <a:ext uri="{FF2B5EF4-FFF2-40B4-BE49-F238E27FC236}">
                  <a16:creationId xmlns:a16="http://schemas.microsoft.com/office/drawing/2014/main" id="{4C323280-EC10-9517-8960-601657CAD9DB}"/>
                </a:ext>
              </a:extLst>
            </p:cNvPr>
            <p:cNvSpPr txBox="1"/>
            <p:nvPr/>
          </p:nvSpPr>
          <p:spPr>
            <a:xfrm>
              <a:off x="9761842" y="3170915"/>
              <a:ext cx="599894" cy="307777"/>
            </a:xfrm>
            <a:prstGeom prst="rect">
              <a:avLst/>
            </a:prstGeom>
            <a:noFill/>
          </p:spPr>
          <p:txBody>
            <a:bodyPr wrap="square" rtlCol="0">
              <a:spAutoFit/>
            </a:bodyPr>
            <a:lstStyle/>
            <a:p>
              <a:pPr algn="r"/>
              <a:r>
                <a:rPr lang="en-US" altLang="zh-CN" sz="1400" dirty="0"/>
                <a:t>cv1</a:t>
              </a:r>
              <a:endParaRPr lang="zh-CN" altLang="en-US" sz="1400" dirty="0"/>
            </a:p>
          </p:txBody>
        </p:sp>
        <p:sp>
          <p:nvSpPr>
            <p:cNvPr id="96" name="文本框 95">
              <a:extLst>
                <a:ext uri="{FF2B5EF4-FFF2-40B4-BE49-F238E27FC236}">
                  <a16:creationId xmlns:a16="http://schemas.microsoft.com/office/drawing/2014/main" id="{E107717F-AC0B-EF84-F65B-68DEADD2E5F7}"/>
                </a:ext>
              </a:extLst>
            </p:cNvPr>
            <p:cNvSpPr txBox="1"/>
            <p:nvPr/>
          </p:nvSpPr>
          <p:spPr>
            <a:xfrm>
              <a:off x="9761842" y="3590673"/>
              <a:ext cx="599894" cy="307777"/>
            </a:xfrm>
            <a:prstGeom prst="rect">
              <a:avLst/>
            </a:prstGeom>
            <a:noFill/>
          </p:spPr>
          <p:txBody>
            <a:bodyPr wrap="square" rtlCol="0">
              <a:spAutoFit/>
            </a:bodyPr>
            <a:lstStyle/>
            <a:p>
              <a:pPr algn="r"/>
              <a:r>
                <a:rPr lang="en-US" altLang="zh-CN" sz="1400" dirty="0"/>
                <a:t>cv2</a:t>
              </a:r>
              <a:endParaRPr lang="zh-CN" altLang="en-US" sz="1400" dirty="0"/>
            </a:p>
          </p:txBody>
        </p:sp>
        <p:sp>
          <p:nvSpPr>
            <p:cNvPr id="97" name="矩形 96">
              <a:extLst>
                <a:ext uri="{FF2B5EF4-FFF2-40B4-BE49-F238E27FC236}">
                  <a16:creationId xmlns:a16="http://schemas.microsoft.com/office/drawing/2014/main" id="{ED6FEA71-E8F4-E0B8-FEB1-DF13CD81CCFA}"/>
                </a:ext>
              </a:extLst>
            </p:cNvPr>
            <p:cNvSpPr/>
            <p:nvPr/>
          </p:nvSpPr>
          <p:spPr>
            <a:xfrm>
              <a:off x="9900658" y="3109690"/>
              <a:ext cx="873632" cy="8814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连接符: 肘形 97">
              <a:extLst>
                <a:ext uri="{FF2B5EF4-FFF2-40B4-BE49-F238E27FC236}">
                  <a16:creationId xmlns:a16="http://schemas.microsoft.com/office/drawing/2014/main" id="{05A8D401-ACA8-D6C8-EBB1-D2394C6AB8ED}"/>
                </a:ext>
              </a:extLst>
            </p:cNvPr>
            <p:cNvCxnSpPr>
              <a:cxnSpLocks/>
              <a:stCxn id="81" idx="3"/>
              <a:endCxn id="97" idx="1"/>
            </p:cNvCxnSpPr>
            <p:nvPr/>
          </p:nvCxnSpPr>
          <p:spPr>
            <a:xfrm>
              <a:off x="8658160" y="1797118"/>
              <a:ext cx="1242498" cy="1753287"/>
            </a:xfrm>
            <a:prstGeom prst="bentConnector3">
              <a:avLst>
                <a:gd name="adj1" fmla="val 293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连接符: 肘形 98">
              <a:extLst>
                <a:ext uri="{FF2B5EF4-FFF2-40B4-BE49-F238E27FC236}">
                  <a16:creationId xmlns:a16="http://schemas.microsoft.com/office/drawing/2014/main" id="{CB41880E-574D-895D-AD11-9E7BE9F22546}"/>
                </a:ext>
              </a:extLst>
            </p:cNvPr>
            <p:cNvCxnSpPr>
              <a:cxnSpLocks/>
              <a:stCxn id="86" idx="3"/>
              <a:endCxn id="97" idx="1"/>
            </p:cNvCxnSpPr>
            <p:nvPr/>
          </p:nvCxnSpPr>
          <p:spPr>
            <a:xfrm>
              <a:off x="8658160" y="3547733"/>
              <a:ext cx="1242498" cy="2672"/>
            </a:xfrm>
            <a:prstGeom prst="bentConnector3">
              <a:avLst>
                <a:gd name="adj1" fmla="val 2890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连接符: 肘形 99">
              <a:extLst>
                <a:ext uri="{FF2B5EF4-FFF2-40B4-BE49-F238E27FC236}">
                  <a16:creationId xmlns:a16="http://schemas.microsoft.com/office/drawing/2014/main" id="{81B6CCF9-7506-37E4-AD14-F170D9958A42}"/>
                </a:ext>
              </a:extLst>
            </p:cNvPr>
            <p:cNvCxnSpPr>
              <a:cxnSpLocks/>
              <a:stCxn id="84" idx="2"/>
              <a:endCxn id="97" idx="1"/>
            </p:cNvCxnSpPr>
            <p:nvPr/>
          </p:nvCxnSpPr>
          <p:spPr>
            <a:xfrm rot="5400000" flipH="1" flipV="1">
              <a:off x="6164471" y="1004712"/>
              <a:ext cx="1190493" cy="6281879"/>
            </a:xfrm>
            <a:prstGeom prst="bentConnector4">
              <a:avLst>
                <a:gd name="adj1" fmla="val -32411"/>
                <a:gd name="adj2" fmla="val 8615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文本框 100">
              <a:extLst>
                <a:ext uri="{FF2B5EF4-FFF2-40B4-BE49-F238E27FC236}">
                  <a16:creationId xmlns:a16="http://schemas.microsoft.com/office/drawing/2014/main" id="{E0A5D27E-8099-D54D-2B6A-DA8BCE5C3C46}"/>
                </a:ext>
              </a:extLst>
            </p:cNvPr>
            <p:cNvSpPr txBox="1"/>
            <p:nvPr/>
          </p:nvSpPr>
          <p:spPr>
            <a:xfrm>
              <a:off x="9247383" y="3311534"/>
              <a:ext cx="427093" cy="261610"/>
            </a:xfrm>
            <a:prstGeom prst="rect">
              <a:avLst/>
            </a:prstGeom>
            <a:noFill/>
          </p:spPr>
          <p:txBody>
            <a:bodyPr wrap="square" rtlCol="0">
              <a:spAutoFit/>
            </a:bodyPr>
            <a:lstStyle/>
            <a:p>
              <a:r>
                <a:rPr lang="en-US" altLang="zh-CN" sz="1100" dirty="0"/>
                <a:t>add</a:t>
              </a:r>
              <a:endParaRPr lang="zh-CN" altLang="en-US" sz="1100" dirty="0"/>
            </a:p>
          </p:txBody>
        </p:sp>
      </p:grpSp>
      <p:sp>
        <p:nvSpPr>
          <p:cNvPr id="102" name="文本框 12">
            <a:extLst>
              <a:ext uri="{FF2B5EF4-FFF2-40B4-BE49-F238E27FC236}">
                <a16:creationId xmlns:a16="http://schemas.microsoft.com/office/drawing/2014/main" id="{0ECED4F7-C245-BD2E-0FAA-7E815B81ADAF}"/>
              </a:ext>
            </a:extLst>
          </p:cNvPr>
          <p:cNvSpPr txBox="1"/>
          <p:nvPr/>
        </p:nvSpPr>
        <p:spPr>
          <a:xfrm>
            <a:off x="1227461" y="5349089"/>
            <a:ext cx="8858613"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ea typeface="Lantinghei SC Demibold" panose="02000000000000000000" pitchFamily="2" charset="-122"/>
              </a:rPr>
              <a:t>图中绿色表示待预测指标的历史数值，蓝色表示其它指标的历史数值，紫色表示模型内部的中间特征，黄色表示模型预测值。</a:t>
            </a:r>
            <a:endParaRPr lang="en-US" altLang="zh-CN" dirty="0">
              <a:ea typeface="Lantinghei SC Demibold" panose="02000000000000000000" pitchFamily="2" charset="-122"/>
            </a:endParaRPr>
          </a:p>
          <a:p>
            <a:endParaRPr lang="en-US" altLang="zh-CN" dirty="0">
              <a:ea typeface="Lantinghei SC Demibold" panose="02000000000000000000" pitchFamily="2" charset="-122"/>
            </a:endParaRPr>
          </a:p>
        </p:txBody>
      </p:sp>
      <p:sp>
        <p:nvSpPr>
          <p:cNvPr id="103" name="文本框 102">
            <a:extLst>
              <a:ext uri="{FF2B5EF4-FFF2-40B4-BE49-F238E27FC236}">
                <a16:creationId xmlns:a16="http://schemas.microsoft.com/office/drawing/2014/main" id="{E1215628-3891-A83C-A8BA-871216C7EAA7}"/>
              </a:ext>
            </a:extLst>
          </p:cNvPr>
          <p:cNvSpPr txBox="1"/>
          <p:nvPr/>
        </p:nvSpPr>
        <p:spPr>
          <a:xfrm>
            <a:off x="1017888" y="712061"/>
            <a:ext cx="7642703"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600" normalizeH="0" baseline="0" noProof="0" dirty="0">
                <a:ln>
                  <a:noFill/>
                </a:ln>
                <a:gradFill>
                  <a:gsLst>
                    <a:gs pos="0">
                      <a:srgbClr val="E6A845"/>
                    </a:gs>
                    <a:gs pos="100000">
                      <a:srgbClr val="B05B23"/>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sym typeface="Arial" panose="020B0604020202020204" pitchFamily="34" charset="0"/>
              </a:rPr>
              <a:t>模型详述：模型结构</a:t>
            </a:r>
          </a:p>
        </p:txBody>
      </p:sp>
    </p:spTree>
    <p:extLst>
      <p:ext uri="{BB962C8B-B14F-4D97-AF65-F5344CB8AC3E}">
        <p14:creationId xmlns:p14="http://schemas.microsoft.com/office/powerpoint/2010/main" val="21253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2" name="文本框 12">
                <a:extLst>
                  <a:ext uri="{FF2B5EF4-FFF2-40B4-BE49-F238E27FC236}">
                    <a16:creationId xmlns:a16="http://schemas.microsoft.com/office/drawing/2014/main" id="{0ECED4F7-C245-BD2E-0FAA-7E815B81ADAF}"/>
                  </a:ext>
                </a:extLst>
              </p:cNvPr>
              <p:cNvSpPr txBox="1"/>
              <p:nvPr/>
            </p:nvSpPr>
            <p:spPr>
              <a:xfrm>
                <a:off x="1227461" y="1751878"/>
                <a:ext cx="9582261" cy="354186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spcBef>
                    <a:spcPts val="600"/>
                  </a:spcBef>
                  <a:buNone/>
                </a:pPr>
                <a:r>
                  <a:rPr lang="zh-CN" altLang="en-US" dirty="0">
                    <a:ea typeface="Lantinghei SC Demibold" panose="02000000000000000000" pitchFamily="2" charset="-122"/>
                  </a:rPr>
                  <a:t>使用</a:t>
                </a:r>
                <a:r>
                  <a:rPr lang="en-US" altLang="zh-CN" dirty="0">
                    <a:ea typeface="Lantinghei SC Demibold" panose="02000000000000000000" pitchFamily="2" charset="-122"/>
                  </a:rPr>
                  <a:t>NARX</a:t>
                </a:r>
                <a:r>
                  <a:rPr lang="zh-CN" altLang="en-US" dirty="0">
                    <a:ea typeface="Lantinghei SC Demibold" panose="02000000000000000000" pitchFamily="2" charset="-122"/>
                  </a:rPr>
                  <a:t>结构，模型使用过往的</a:t>
                </a:r>
                <a14:m>
                  <m:oMath xmlns:m="http://schemas.openxmlformats.org/officeDocument/2006/math">
                    <m:sSub>
                      <m:sSubPr>
                        <m:ctrlPr>
                          <a:rPr lang="en-US" altLang="zh-CN" i="1" dirty="0">
                            <a:latin typeface="Cambria Math" panose="02040503050406030204" pitchFamily="18" charset="0"/>
                            <a:ea typeface="Lantinghei SC Demibold" panose="02000000000000000000" pitchFamily="2" charset="-122"/>
                          </a:rPr>
                        </m:ctrlPr>
                      </m:sSubPr>
                      <m:e>
                        <m:r>
                          <a:rPr lang="en-US" altLang="zh-CN" dirty="0">
                            <a:latin typeface="Cambria Math" panose="02040503050406030204" pitchFamily="18" charset="0"/>
                            <a:ea typeface="Lantinghei SC Demibold" panose="02000000000000000000" pitchFamily="2" charset="-122"/>
                          </a:rPr>
                          <m:t>𝑛</m:t>
                        </m:r>
                      </m:e>
                      <m:sub>
                        <m:r>
                          <a:rPr lang="en-US" altLang="zh-CN" dirty="0">
                            <a:latin typeface="Cambria Math" panose="02040503050406030204" pitchFamily="18" charset="0"/>
                            <a:ea typeface="Lantinghei SC Demibold" panose="02000000000000000000" pitchFamily="2" charset="-122"/>
                          </a:rPr>
                          <m:t>𝑖𝑛𝑝𝑢𝑡</m:t>
                        </m:r>
                      </m:sub>
                    </m:sSub>
                  </m:oMath>
                </a14:m>
                <a:r>
                  <a:rPr lang="zh-CN" altLang="en-US" dirty="0">
                    <a:ea typeface="Lantinghei SC Demibold" panose="02000000000000000000" pitchFamily="2" charset="-122"/>
                  </a:rPr>
                  <a:t>个时间点、全部</a:t>
                </a:r>
                <a:r>
                  <a:rPr lang="en-US" altLang="zh-CN" dirty="0">
                    <a:ea typeface="Lantinghei SC Demibold" panose="02000000000000000000" pitchFamily="2" charset="-122"/>
                  </a:rPr>
                  <a:t>5</a:t>
                </a:r>
                <a:r>
                  <a:rPr lang="zh-CN" altLang="en-US" dirty="0">
                    <a:ea typeface="Lantinghei SC Demibold" panose="02000000000000000000" pitchFamily="2" charset="-122"/>
                  </a:rPr>
                  <a:t>个字段的数据预测接下来</a:t>
                </a:r>
                <a:r>
                  <a:rPr lang="en-US" altLang="zh-CN" dirty="0">
                    <a:ea typeface="Lantinghei SC Demibold" panose="02000000000000000000" pitchFamily="2" charset="-122"/>
                  </a:rPr>
                  <a:t>1</a:t>
                </a:r>
                <a:r>
                  <a:rPr lang="zh-CN" altLang="en-US" dirty="0">
                    <a:ea typeface="Lantinghei SC Demibold" panose="02000000000000000000" pitchFamily="2" charset="-122"/>
                  </a:rPr>
                  <a:t>个时间点的</a:t>
                </a:r>
                <a:r>
                  <a:rPr lang="en-US" altLang="zh-CN" dirty="0">
                    <a:ea typeface="Lantinghei SC Demibold" panose="02000000000000000000" pitchFamily="2" charset="-122"/>
                  </a:rPr>
                  <a:t>cv1</a:t>
                </a:r>
                <a:r>
                  <a:rPr lang="zh-CN" altLang="en-US" dirty="0">
                    <a:ea typeface="Lantinghei SC Demibold" panose="02000000000000000000" pitchFamily="2" charset="-122"/>
                  </a:rPr>
                  <a:t>、</a:t>
                </a:r>
                <a:r>
                  <a:rPr lang="en-US" altLang="zh-CN" dirty="0">
                    <a:ea typeface="Lantinghei SC Demibold" panose="02000000000000000000" pitchFamily="2" charset="-122"/>
                  </a:rPr>
                  <a:t>cv2</a:t>
                </a:r>
                <a:r>
                  <a:rPr lang="zh-CN" altLang="en-US" dirty="0">
                    <a:ea typeface="Lantinghei SC Demibold" panose="02000000000000000000" pitchFamily="2" charset="-122"/>
                  </a:rPr>
                  <a:t>数值。  </a:t>
                </a:r>
              </a:p>
              <a:p>
                <a:pPr marL="0" indent="0">
                  <a:spcBef>
                    <a:spcPts val="600"/>
                  </a:spcBef>
                  <a:buNone/>
                </a:pPr>
                <a:r>
                  <a:rPr lang="zh-CN" altLang="en-US" dirty="0">
                    <a:ea typeface="Lantinghei SC Demibold" panose="02000000000000000000" pitchFamily="2" charset="-122"/>
                  </a:rPr>
                  <a:t>将待预测的时间点记为</a:t>
                </a:r>
                <a:r>
                  <a:rPr lang="en-US" altLang="zh-CN" dirty="0">
                    <a:ea typeface="Lantinghei SC Demibold" panose="02000000000000000000" pitchFamily="2" charset="-122"/>
                  </a:rPr>
                  <a:t>k</a:t>
                </a:r>
                <a:r>
                  <a:rPr lang="zh-CN" altLang="en-US" dirty="0">
                    <a:ea typeface="Lantinghei SC Demibold" panose="02000000000000000000" pitchFamily="2" charset="-122"/>
                  </a:rPr>
                  <a:t>，则过往的</a:t>
                </a:r>
                <a:r>
                  <a:rPr lang="en-US" altLang="zh-CN" dirty="0">
                    <a:ea typeface="Lantinghei SC Demibold" panose="02000000000000000000" pitchFamily="2" charset="-122"/>
                  </a:rPr>
                  <a:t>5</a:t>
                </a:r>
                <a:r>
                  <a:rPr lang="zh-CN" altLang="en-US" dirty="0">
                    <a:ea typeface="Lantinghei SC Demibold" panose="02000000000000000000" pitchFamily="2" charset="-122"/>
                  </a:rPr>
                  <a:t>个字段、</a:t>
                </a:r>
                <a14:m>
                  <m:oMath xmlns:m="http://schemas.openxmlformats.org/officeDocument/2006/math">
                    <m:sSub>
                      <m:sSubPr>
                        <m:ctrlPr>
                          <a:rPr lang="en-US" altLang="zh-CN" i="1" dirty="0">
                            <a:latin typeface="Cambria Math" panose="02040503050406030204" pitchFamily="18" charset="0"/>
                            <a:ea typeface="Lantinghei SC Demibold" panose="02000000000000000000" pitchFamily="2" charset="-122"/>
                          </a:rPr>
                        </m:ctrlPr>
                      </m:sSubPr>
                      <m:e>
                        <m:r>
                          <a:rPr lang="en-US" altLang="zh-CN" dirty="0">
                            <a:latin typeface="Cambria Math" panose="02040503050406030204" pitchFamily="18" charset="0"/>
                            <a:ea typeface="Lantinghei SC Demibold" panose="02000000000000000000" pitchFamily="2" charset="-122"/>
                          </a:rPr>
                          <m:t>𝑛</m:t>
                        </m:r>
                      </m:e>
                      <m:sub>
                        <m:r>
                          <a:rPr lang="en-US" altLang="zh-CN" dirty="0">
                            <a:latin typeface="Cambria Math" panose="02040503050406030204" pitchFamily="18" charset="0"/>
                            <a:ea typeface="Lantinghei SC Demibold" panose="02000000000000000000" pitchFamily="2" charset="-122"/>
                          </a:rPr>
                          <m:t>𝑖𝑛𝑝𝑢𝑡</m:t>
                        </m:r>
                      </m:sub>
                    </m:sSub>
                  </m:oMath>
                </a14:m>
                <a:r>
                  <a:rPr lang="zh-CN" altLang="en-US" dirty="0">
                    <a:ea typeface="Lantinghei SC Demibold" panose="02000000000000000000" pitchFamily="2" charset="-122"/>
                  </a:rPr>
                  <a:t>个时间点的数据记为</a:t>
                </a:r>
              </a:p>
              <a:p>
                <a:pPr marL="0" indent="0">
                  <a:spcBef>
                    <a:spcPts val="600"/>
                  </a:spcBef>
                  <a:buNone/>
                </a:pPr>
                <a14:m>
                  <m:oMathPara xmlns:m="http://schemas.openxmlformats.org/officeDocument/2006/math">
                    <m:oMathParaPr>
                      <m:jc m:val="centerGroup"/>
                    </m:oMathParaPr>
                    <m:oMath xmlns:m="http://schemas.openxmlformats.org/officeDocument/2006/math">
                      <m:r>
                        <a:rPr lang="en-US" altLang="zh-CN" dirty="0">
                          <a:latin typeface="Cambria Math" panose="02040503050406030204" pitchFamily="18" charset="0"/>
                          <a:ea typeface="Lantinghei SC Demibold" panose="02000000000000000000" pitchFamily="2" charset="-122"/>
                        </a:rPr>
                        <m:t>𝑑𝑣</m:t>
                      </m:r>
                      <m:r>
                        <a:rPr lang="en-US" altLang="zh-CN" dirty="0">
                          <a:latin typeface="Cambria Math" panose="02040503050406030204" pitchFamily="18" charset="0"/>
                          <a:ea typeface="Lantinghei SC Demibold" panose="02000000000000000000" pitchFamily="2" charset="-122"/>
                        </a:rPr>
                        <m:t>1</m:t>
                      </m:r>
                      <m:d>
                        <m:dPr>
                          <m:ctrlPr>
                            <a:rPr lang="en-US" altLang="zh-CN" i="1" dirty="0">
                              <a:latin typeface="Cambria Math" panose="02040503050406030204" pitchFamily="18" charset="0"/>
                              <a:ea typeface="Lantinghei SC Demibold" panose="02000000000000000000" pitchFamily="2" charset="-122"/>
                            </a:rPr>
                          </m:ctrlPr>
                        </m:dPr>
                        <m:e>
                          <m:r>
                            <a:rPr lang="en-US" altLang="zh-CN" dirty="0">
                              <a:latin typeface="Cambria Math" panose="02040503050406030204" pitchFamily="18" charset="0"/>
                              <a:ea typeface="Lantinghei SC Demibold" panose="02000000000000000000" pitchFamily="2" charset="-122"/>
                            </a:rPr>
                            <m:t>𝑘</m:t>
                          </m:r>
                          <m:r>
                            <a:rPr lang="en-US" altLang="zh-CN" dirty="0">
                              <a:latin typeface="Cambria Math" panose="02040503050406030204" pitchFamily="18" charset="0"/>
                              <a:ea typeface="Lantinghei SC Demibold" panose="02000000000000000000" pitchFamily="2" charset="-122"/>
                            </a:rPr>
                            <m:t>−1</m:t>
                          </m:r>
                        </m:e>
                      </m:d>
                      <m:r>
                        <a:rPr lang="en-US" altLang="zh-CN" dirty="0">
                          <a:latin typeface="Cambria Math" panose="02040503050406030204" pitchFamily="18" charset="0"/>
                          <a:ea typeface="Lantinghei SC Demibold" panose="02000000000000000000" pitchFamily="2" charset="-122"/>
                        </a:rPr>
                        <m:t>,</m:t>
                      </m:r>
                      <m:r>
                        <a:rPr lang="en-US" altLang="zh-CN" dirty="0">
                          <a:latin typeface="Cambria Math" panose="02040503050406030204" pitchFamily="18" charset="0"/>
                          <a:ea typeface="Lantinghei SC Demibold" panose="02000000000000000000" pitchFamily="2" charset="-122"/>
                        </a:rPr>
                        <m:t>𝑑𝑣</m:t>
                      </m:r>
                      <m:r>
                        <a:rPr lang="en-US" altLang="zh-CN" dirty="0">
                          <a:latin typeface="Cambria Math" panose="02040503050406030204" pitchFamily="18" charset="0"/>
                          <a:ea typeface="Lantinghei SC Demibold" panose="02000000000000000000" pitchFamily="2" charset="-122"/>
                        </a:rPr>
                        <m:t>1</m:t>
                      </m:r>
                      <m:d>
                        <m:dPr>
                          <m:ctrlPr>
                            <a:rPr lang="en-US" altLang="zh-CN" i="1" dirty="0">
                              <a:latin typeface="Cambria Math" panose="02040503050406030204" pitchFamily="18" charset="0"/>
                              <a:ea typeface="Lantinghei SC Demibold" panose="02000000000000000000" pitchFamily="2" charset="-122"/>
                            </a:rPr>
                          </m:ctrlPr>
                        </m:dPr>
                        <m:e>
                          <m:r>
                            <a:rPr lang="en-US" altLang="zh-CN" dirty="0">
                              <a:latin typeface="Cambria Math" panose="02040503050406030204" pitchFamily="18" charset="0"/>
                              <a:ea typeface="Lantinghei SC Demibold" panose="02000000000000000000" pitchFamily="2" charset="-122"/>
                            </a:rPr>
                            <m:t>𝑘</m:t>
                          </m:r>
                          <m:r>
                            <a:rPr lang="en-US" altLang="zh-CN" dirty="0">
                              <a:latin typeface="Cambria Math" panose="02040503050406030204" pitchFamily="18" charset="0"/>
                              <a:ea typeface="Lantinghei SC Demibold" panose="02000000000000000000" pitchFamily="2" charset="-122"/>
                            </a:rPr>
                            <m:t>−2</m:t>
                          </m:r>
                        </m:e>
                      </m:d>
                      <m:r>
                        <a:rPr lang="en-US" altLang="zh-CN" dirty="0">
                          <a:latin typeface="Cambria Math" panose="02040503050406030204" pitchFamily="18" charset="0"/>
                          <a:ea typeface="Lantinghei SC Demibold" panose="02000000000000000000" pitchFamily="2" charset="-122"/>
                        </a:rPr>
                        <m:t>,⋯,</m:t>
                      </m:r>
                      <m:r>
                        <a:rPr lang="en-US" altLang="zh-CN" dirty="0">
                          <a:latin typeface="Cambria Math" panose="02040503050406030204" pitchFamily="18" charset="0"/>
                          <a:ea typeface="Lantinghei SC Demibold" panose="02000000000000000000" pitchFamily="2" charset="-122"/>
                        </a:rPr>
                        <m:t>𝑑𝑣</m:t>
                      </m:r>
                      <m:r>
                        <a:rPr lang="en-US" altLang="zh-CN" dirty="0">
                          <a:latin typeface="Cambria Math" panose="02040503050406030204" pitchFamily="18" charset="0"/>
                          <a:ea typeface="Lantinghei SC Demibold" panose="02000000000000000000" pitchFamily="2" charset="-122"/>
                        </a:rPr>
                        <m:t>1</m:t>
                      </m:r>
                      <m:d>
                        <m:dPr>
                          <m:ctrlPr>
                            <a:rPr lang="en-US" altLang="zh-CN" i="1" dirty="0">
                              <a:latin typeface="Cambria Math" panose="02040503050406030204" pitchFamily="18" charset="0"/>
                              <a:ea typeface="Lantinghei SC Demibold" panose="02000000000000000000" pitchFamily="2" charset="-122"/>
                            </a:rPr>
                          </m:ctrlPr>
                        </m:dPr>
                        <m:e>
                          <m:r>
                            <a:rPr lang="en-US" altLang="zh-CN" dirty="0">
                              <a:latin typeface="Cambria Math" panose="02040503050406030204" pitchFamily="18" charset="0"/>
                              <a:ea typeface="Lantinghei SC Demibold" panose="02000000000000000000" pitchFamily="2" charset="-122"/>
                            </a:rPr>
                            <m:t>𝑘</m:t>
                          </m:r>
                          <m:r>
                            <a:rPr lang="en-US" altLang="zh-CN" dirty="0">
                              <a:latin typeface="Cambria Math" panose="02040503050406030204" pitchFamily="18" charset="0"/>
                              <a:ea typeface="Lantinghei SC Demibold" panose="02000000000000000000" pitchFamily="2" charset="-122"/>
                            </a:rPr>
                            <m:t>−</m:t>
                          </m:r>
                          <m:sSub>
                            <m:sSubPr>
                              <m:ctrlPr>
                                <a:rPr lang="en-US" altLang="zh-CN" i="1" dirty="0">
                                  <a:latin typeface="Cambria Math" panose="02040503050406030204" pitchFamily="18" charset="0"/>
                                  <a:ea typeface="Lantinghei SC Demibold" panose="02000000000000000000" pitchFamily="2" charset="-122"/>
                                </a:rPr>
                              </m:ctrlPr>
                            </m:sSubPr>
                            <m:e>
                              <m:r>
                                <a:rPr lang="en-US" altLang="zh-CN" dirty="0">
                                  <a:latin typeface="Cambria Math" panose="02040503050406030204" pitchFamily="18" charset="0"/>
                                  <a:ea typeface="Lantinghei SC Demibold" panose="02000000000000000000" pitchFamily="2" charset="-122"/>
                                </a:rPr>
                                <m:t>𝑛</m:t>
                              </m:r>
                            </m:e>
                            <m:sub>
                              <m:r>
                                <a:rPr lang="en-US" altLang="zh-CN" dirty="0">
                                  <a:latin typeface="Cambria Math" panose="02040503050406030204" pitchFamily="18" charset="0"/>
                                  <a:ea typeface="Lantinghei SC Demibold" panose="02000000000000000000" pitchFamily="2" charset="-122"/>
                                </a:rPr>
                                <m:t>𝑖𝑛𝑝𝑢𝑡</m:t>
                              </m:r>
                            </m:sub>
                          </m:sSub>
                        </m:e>
                      </m:d>
                    </m:oMath>
                  </m:oMathPara>
                </a14:m>
                <a:endParaRPr lang="en-US" altLang="zh-CN" dirty="0">
                  <a:ea typeface="Lantinghei SC Demibold" panose="02000000000000000000" pitchFamily="2" charset="-122"/>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altLang="zh-CN" dirty="0">
                          <a:latin typeface="Cambria Math" panose="02040503050406030204" pitchFamily="18" charset="0"/>
                          <a:ea typeface="Lantinghei SC Demibold" panose="02000000000000000000" pitchFamily="2" charset="-122"/>
                        </a:rPr>
                        <m:t>𝑑𝑣</m:t>
                      </m:r>
                      <m:r>
                        <a:rPr lang="en-US" altLang="zh-CN" dirty="0">
                          <a:latin typeface="Cambria Math" panose="02040503050406030204" pitchFamily="18" charset="0"/>
                          <a:ea typeface="Lantinghei SC Demibold" panose="02000000000000000000" pitchFamily="2" charset="-122"/>
                        </a:rPr>
                        <m:t>2</m:t>
                      </m:r>
                      <m:d>
                        <m:dPr>
                          <m:ctrlPr>
                            <a:rPr lang="en-US" altLang="zh-CN" i="1" dirty="0">
                              <a:latin typeface="Cambria Math" panose="02040503050406030204" pitchFamily="18" charset="0"/>
                              <a:ea typeface="Lantinghei SC Demibold" panose="02000000000000000000" pitchFamily="2" charset="-122"/>
                            </a:rPr>
                          </m:ctrlPr>
                        </m:dPr>
                        <m:e>
                          <m:r>
                            <a:rPr lang="en-US" altLang="zh-CN" dirty="0">
                              <a:latin typeface="Cambria Math" panose="02040503050406030204" pitchFamily="18" charset="0"/>
                              <a:ea typeface="Lantinghei SC Demibold" panose="02000000000000000000" pitchFamily="2" charset="-122"/>
                            </a:rPr>
                            <m:t>𝑘</m:t>
                          </m:r>
                          <m:r>
                            <a:rPr lang="en-US" altLang="zh-CN" dirty="0">
                              <a:latin typeface="Cambria Math" panose="02040503050406030204" pitchFamily="18" charset="0"/>
                              <a:ea typeface="Lantinghei SC Demibold" panose="02000000000000000000" pitchFamily="2" charset="-122"/>
                            </a:rPr>
                            <m:t>−1</m:t>
                          </m:r>
                        </m:e>
                      </m:d>
                      <m:r>
                        <a:rPr lang="en-US" altLang="zh-CN" dirty="0">
                          <a:latin typeface="Cambria Math" panose="02040503050406030204" pitchFamily="18" charset="0"/>
                          <a:ea typeface="Lantinghei SC Demibold" panose="02000000000000000000" pitchFamily="2" charset="-122"/>
                        </a:rPr>
                        <m:t>,</m:t>
                      </m:r>
                      <m:r>
                        <a:rPr lang="en-US" altLang="zh-CN" dirty="0">
                          <a:latin typeface="Cambria Math" panose="02040503050406030204" pitchFamily="18" charset="0"/>
                          <a:ea typeface="Lantinghei SC Demibold" panose="02000000000000000000" pitchFamily="2" charset="-122"/>
                        </a:rPr>
                        <m:t>𝑑𝑣</m:t>
                      </m:r>
                      <m:r>
                        <a:rPr lang="en-US" altLang="zh-CN" dirty="0">
                          <a:latin typeface="Cambria Math" panose="02040503050406030204" pitchFamily="18" charset="0"/>
                          <a:ea typeface="Lantinghei SC Demibold" panose="02000000000000000000" pitchFamily="2" charset="-122"/>
                        </a:rPr>
                        <m:t>2</m:t>
                      </m:r>
                      <m:d>
                        <m:dPr>
                          <m:ctrlPr>
                            <a:rPr lang="en-US" altLang="zh-CN" i="1" dirty="0">
                              <a:latin typeface="Cambria Math" panose="02040503050406030204" pitchFamily="18" charset="0"/>
                              <a:ea typeface="Lantinghei SC Demibold" panose="02000000000000000000" pitchFamily="2" charset="-122"/>
                            </a:rPr>
                          </m:ctrlPr>
                        </m:dPr>
                        <m:e>
                          <m:r>
                            <a:rPr lang="en-US" altLang="zh-CN" dirty="0">
                              <a:latin typeface="Cambria Math" panose="02040503050406030204" pitchFamily="18" charset="0"/>
                              <a:ea typeface="Lantinghei SC Demibold" panose="02000000000000000000" pitchFamily="2" charset="-122"/>
                            </a:rPr>
                            <m:t>𝑘</m:t>
                          </m:r>
                          <m:r>
                            <a:rPr lang="en-US" altLang="zh-CN" dirty="0">
                              <a:latin typeface="Cambria Math" panose="02040503050406030204" pitchFamily="18" charset="0"/>
                              <a:ea typeface="Lantinghei SC Demibold" panose="02000000000000000000" pitchFamily="2" charset="-122"/>
                            </a:rPr>
                            <m:t>−2</m:t>
                          </m:r>
                        </m:e>
                      </m:d>
                      <m:r>
                        <a:rPr lang="en-US" altLang="zh-CN" dirty="0">
                          <a:latin typeface="Cambria Math" panose="02040503050406030204" pitchFamily="18" charset="0"/>
                          <a:ea typeface="Lantinghei SC Demibold" panose="02000000000000000000" pitchFamily="2" charset="-122"/>
                        </a:rPr>
                        <m:t>,⋯,</m:t>
                      </m:r>
                      <m:r>
                        <a:rPr lang="en-US" altLang="zh-CN" dirty="0">
                          <a:latin typeface="Cambria Math" panose="02040503050406030204" pitchFamily="18" charset="0"/>
                          <a:ea typeface="Lantinghei SC Demibold" panose="02000000000000000000" pitchFamily="2" charset="-122"/>
                        </a:rPr>
                        <m:t>𝑑𝑣</m:t>
                      </m:r>
                      <m:r>
                        <a:rPr lang="en-US" altLang="zh-CN" dirty="0">
                          <a:latin typeface="Cambria Math" panose="02040503050406030204" pitchFamily="18" charset="0"/>
                          <a:ea typeface="Lantinghei SC Demibold" panose="02000000000000000000" pitchFamily="2" charset="-122"/>
                        </a:rPr>
                        <m:t>2</m:t>
                      </m:r>
                      <m:d>
                        <m:dPr>
                          <m:ctrlPr>
                            <a:rPr lang="en-US" altLang="zh-CN" i="1" dirty="0">
                              <a:latin typeface="Cambria Math" panose="02040503050406030204" pitchFamily="18" charset="0"/>
                              <a:ea typeface="Lantinghei SC Demibold" panose="02000000000000000000" pitchFamily="2" charset="-122"/>
                            </a:rPr>
                          </m:ctrlPr>
                        </m:dPr>
                        <m:e>
                          <m:r>
                            <a:rPr lang="en-US" altLang="zh-CN" dirty="0">
                              <a:latin typeface="Cambria Math" panose="02040503050406030204" pitchFamily="18" charset="0"/>
                              <a:ea typeface="Lantinghei SC Demibold" panose="02000000000000000000" pitchFamily="2" charset="-122"/>
                            </a:rPr>
                            <m:t>𝑘</m:t>
                          </m:r>
                          <m:r>
                            <a:rPr lang="en-US" altLang="zh-CN" dirty="0">
                              <a:latin typeface="Cambria Math" panose="02040503050406030204" pitchFamily="18" charset="0"/>
                              <a:ea typeface="Lantinghei SC Demibold" panose="02000000000000000000" pitchFamily="2" charset="-122"/>
                            </a:rPr>
                            <m:t>−</m:t>
                          </m:r>
                          <m:sSub>
                            <m:sSubPr>
                              <m:ctrlPr>
                                <a:rPr lang="en-US" altLang="zh-CN" i="1" dirty="0">
                                  <a:latin typeface="Cambria Math" panose="02040503050406030204" pitchFamily="18" charset="0"/>
                                  <a:ea typeface="Lantinghei SC Demibold" panose="02000000000000000000" pitchFamily="2" charset="-122"/>
                                </a:rPr>
                              </m:ctrlPr>
                            </m:sSubPr>
                            <m:e>
                              <m:r>
                                <a:rPr lang="en-US" altLang="zh-CN" dirty="0">
                                  <a:latin typeface="Cambria Math" panose="02040503050406030204" pitchFamily="18" charset="0"/>
                                  <a:ea typeface="Lantinghei SC Demibold" panose="02000000000000000000" pitchFamily="2" charset="-122"/>
                                </a:rPr>
                                <m:t>𝑛</m:t>
                              </m:r>
                            </m:e>
                            <m:sub>
                              <m:r>
                                <a:rPr lang="en-US" altLang="zh-CN" dirty="0">
                                  <a:latin typeface="Cambria Math" panose="02040503050406030204" pitchFamily="18" charset="0"/>
                                  <a:ea typeface="Lantinghei SC Demibold" panose="02000000000000000000" pitchFamily="2" charset="-122"/>
                                </a:rPr>
                                <m:t>𝑖𝑛𝑝𝑢𝑡</m:t>
                              </m:r>
                            </m:sub>
                          </m:sSub>
                        </m:e>
                      </m:d>
                    </m:oMath>
                  </m:oMathPara>
                </a14:m>
                <a:endParaRPr lang="en-US" altLang="zh-CN" dirty="0">
                  <a:ea typeface="Lantinghei SC Demibold" panose="02000000000000000000" pitchFamily="2" charset="-122"/>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altLang="zh-CN" dirty="0">
                          <a:latin typeface="Cambria Math" panose="02040503050406030204" pitchFamily="18" charset="0"/>
                          <a:ea typeface="Lantinghei SC Demibold" panose="02000000000000000000" pitchFamily="2" charset="-122"/>
                        </a:rPr>
                        <m:t>𝑚𝑣</m:t>
                      </m:r>
                      <m:r>
                        <a:rPr lang="en-US" altLang="zh-CN" dirty="0">
                          <a:latin typeface="Cambria Math" panose="02040503050406030204" pitchFamily="18" charset="0"/>
                          <a:ea typeface="Lantinghei SC Demibold" panose="02000000000000000000" pitchFamily="2" charset="-122"/>
                        </a:rPr>
                        <m:t>1</m:t>
                      </m:r>
                      <m:d>
                        <m:dPr>
                          <m:ctrlPr>
                            <a:rPr lang="en-US" altLang="zh-CN" i="1" dirty="0">
                              <a:latin typeface="Cambria Math" panose="02040503050406030204" pitchFamily="18" charset="0"/>
                              <a:ea typeface="Lantinghei SC Demibold" panose="02000000000000000000" pitchFamily="2" charset="-122"/>
                            </a:rPr>
                          </m:ctrlPr>
                        </m:dPr>
                        <m:e>
                          <m:r>
                            <a:rPr lang="en-US" altLang="zh-CN" dirty="0">
                              <a:latin typeface="Cambria Math" panose="02040503050406030204" pitchFamily="18" charset="0"/>
                              <a:ea typeface="Lantinghei SC Demibold" panose="02000000000000000000" pitchFamily="2" charset="-122"/>
                            </a:rPr>
                            <m:t>𝑘</m:t>
                          </m:r>
                          <m:r>
                            <a:rPr lang="en-US" altLang="zh-CN" dirty="0">
                              <a:latin typeface="Cambria Math" panose="02040503050406030204" pitchFamily="18" charset="0"/>
                              <a:ea typeface="Lantinghei SC Demibold" panose="02000000000000000000" pitchFamily="2" charset="-122"/>
                            </a:rPr>
                            <m:t>−1</m:t>
                          </m:r>
                        </m:e>
                      </m:d>
                      <m:r>
                        <a:rPr lang="en-US" altLang="zh-CN" dirty="0">
                          <a:latin typeface="Cambria Math" panose="02040503050406030204" pitchFamily="18" charset="0"/>
                          <a:ea typeface="Lantinghei SC Demibold" panose="02000000000000000000" pitchFamily="2" charset="-122"/>
                        </a:rPr>
                        <m:t>,</m:t>
                      </m:r>
                      <m:r>
                        <a:rPr lang="en-US" altLang="zh-CN" dirty="0">
                          <a:latin typeface="Cambria Math" panose="02040503050406030204" pitchFamily="18" charset="0"/>
                          <a:ea typeface="Lantinghei SC Demibold" panose="02000000000000000000" pitchFamily="2" charset="-122"/>
                        </a:rPr>
                        <m:t>𝑚𝑣</m:t>
                      </m:r>
                      <m:r>
                        <a:rPr lang="en-US" altLang="zh-CN" dirty="0">
                          <a:latin typeface="Cambria Math" panose="02040503050406030204" pitchFamily="18" charset="0"/>
                          <a:ea typeface="Lantinghei SC Demibold" panose="02000000000000000000" pitchFamily="2" charset="-122"/>
                        </a:rPr>
                        <m:t>1</m:t>
                      </m:r>
                      <m:d>
                        <m:dPr>
                          <m:ctrlPr>
                            <a:rPr lang="en-US" altLang="zh-CN" i="1" dirty="0">
                              <a:latin typeface="Cambria Math" panose="02040503050406030204" pitchFamily="18" charset="0"/>
                              <a:ea typeface="Lantinghei SC Demibold" panose="02000000000000000000" pitchFamily="2" charset="-122"/>
                            </a:rPr>
                          </m:ctrlPr>
                        </m:dPr>
                        <m:e>
                          <m:r>
                            <a:rPr lang="en-US" altLang="zh-CN" dirty="0">
                              <a:latin typeface="Cambria Math" panose="02040503050406030204" pitchFamily="18" charset="0"/>
                              <a:ea typeface="Lantinghei SC Demibold" panose="02000000000000000000" pitchFamily="2" charset="-122"/>
                            </a:rPr>
                            <m:t>𝑘</m:t>
                          </m:r>
                          <m:r>
                            <a:rPr lang="en-US" altLang="zh-CN" dirty="0">
                              <a:latin typeface="Cambria Math" panose="02040503050406030204" pitchFamily="18" charset="0"/>
                              <a:ea typeface="Lantinghei SC Demibold" panose="02000000000000000000" pitchFamily="2" charset="-122"/>
                            </a:rPr>
                            <m:t>−2</m:t>
                          </m:r>
                        </m:e>
                      </m:d>
                      <m:r>
                        <a:rPr lang="en-US" altLang="zh-CN" dirty="0">
                          <a:latin typeface="Cambria Math" panose="02040503050406030204" pitchFamily="18" charset="0"/>
                          <a:ea typeface="Lantinghei SC Demibold" panose="02000000000000000000" pitchFamily="2" charset="-122"/>
                        </a:rPr>
                        <m:t>,⋯,</m:t>
                      </m:r>
                      <m:r>
                        <a:rPr lang="en-US" altLang="zh-CN" dirty="0">
                          <a:latin typeface="Cambria Math" panose="02040503050406030204" pitchFamily="18" charset="0"/>
                          <a:ea typeface="Lantinghei SC Demibold" panose="02000000000000000000" pitchFamily="2" charset="-122"/>
                        </a:rPr>
                        <m:t>𝑚𝑣</m:t>
                      </m:r>
                      <m:r>
                        <a:rPr lang="en-US" altLang="zh-CN" dirty="0">
                          <a:latin typeface="Cambria Math" panose="02040503050406030204" pitchFamily="18" charset="0"/>
                          <a:ea typeface="Lantinghei SC Demibold" panose="02000000000000000000" pitchFamily="2" charset="-122"/>
                        </a:rPr>
                        <m:t>1</m:t>
                      </m:r>
                      <m:d>
                        <m:dPr>
                          <m:ctrlPr>
                            <a:rPr lang="en-US" altLang="zh-CN" i="1" dirty="0">
                              <a:latin typeface="Cambria Math" panose="02040503050406030204" pitchFamily="18" charset="0"/>
                              <a:ea typeface="Lantinghei SC Demibold" panose="02000000000000000000" pitchFamily="2" charset="-122"/>
                            </a:rPr>
                          </m:ctrlPr>
                        </m:dPr>
                        <m:e>
                          <m:r>
                            <a:rPr lang="en-US" altLang="zh-CN" dirty="0">
                              <a:latin typeface="Cambria Math" panose="02040503050406030204" pitchFamily="18" charset="0"/>
                              <a:ea typeface="Lantinghei SC Demibold" panose="02000000000000000000" pitchFamily="2" charset="-122"/>
                            </a:rPr>
                            <m:t>𝑘</m:t>
                          </m:r>
                          <m:r>
                            <a:rPr lang="en-US" altLang="zh-CN" dirty="0">
                              <a:latin typeface="Cambria Math" panose="02040503050406030204" pitchFamily="18" charset="0"/>
                              <a:ea typeface="Lantinghei SC Demibold" panose="02000000000000000000" pitchFamily="2" charset="-122"/>
                            </a:rPr>
                            <m:t>−</m:t>
                          </m:r>
                          <m:sSub>
                            <m:sSubPr>
                              <m:ctrlPr>
                                <a:rPr lang="en-US" altLang="zh-CN" i="1" dirty="0">
                                  <a:latin typeface="Cambria Math" panose="02040503050406030204" pitchFamily="18" charset="0"/>
                                  <a:ea typeface="Lantinghei SC Demibold" panose="02000000000000000000" pitchFamily="2" charset="-122"/>
                                </a:rPr>
                              </m:ctrlPr>
                            </m:sSubPr>
                            <m:e>
                              <m:r>
                                <a:rPr lang="en-US" altLang="zh-CN" dirty="0">
                                  <a:latin typeface="Cambria Math" panose="02040503050406030204" pitchFamily="18" charset="0"/>
                                  <a:ea typeface="Lantinghei SC Demibold" panose="02000000000000000000" pitchFamily="2" charset="-122"/>
                                </a:rPr>
                                <m:t>𝑛</m:t>
                              </m:r>
                            </m:e>
                            <m:sub>
                              <m:r>
                                <a:rPr lang="en-US" altLang="zh-CN" dirty="0">
                                  <a:latin typeface="Cambria Math" panose="02040503050406030204" pitchFamily="18" charset="0"/>
                                  <a:ea typeface="Lantinghei SC Demibold" panose="02000000000000000000" pitchFamily="2" charset="-122"/>
                                </a:rPr>
                                <m:t>𝑖𝑛𝑝𝑢𝑡</m:t>
                              </m:r>
                            </m:sub>
                          </m:sSub>
                        </m:e>
                      </m:d>
                    </m:oMath>
                  </m:oMathPara>
                </a14:m>
                <a:endParaRPr lang="en-US" altLang="zh-CN" dirty="0">
                  <a:ea typeface="Lantinghei SC Demibold" panose="02000000000000000000" pitchFamily="2" charset="-122"/>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altLang="zh-CN" dirty="0">
                          <a:latin typeface="Cambria Math" panose="02040503050406030204" pitchFamily="18" charset="0"/>
                          <a:ea typeface="Lantinghei SC Demibold" panose="02000000000000000000" pitchFamily="2" charset="-122"/>
                        </a:rPr>
                        <m:t>𝑐𝑣</m:t>
                      </m:r>
                      <m:r>
                        <a:rPr lang="en-US" altLang="zh-CN" dirty="0">
                          <a:latin typeface="Cambria Math" panose="02040503050406030204" pitchFamily="18" charset="0"/>
                          <a:ea typeface="Lantinghei SC Demibold" panose="02000000000000000000" pitchFamily="2" charset="-122"/>
                        </a:rPr>
                        <m:t>1</m:t>
                      </m:r>
                      <m:d>
                        <m:dPr>
                          <m:ctrlPr>
                            <a:rPr lang="en-US" altLang="zh-CN" i="1" dirty="0">
                              <a:latin typeface="Cambria Math" panose="02040503050406030204" pitchFamily="18" charset="0"/>
                              <a:ea typeface="Lantinghei SC Demibold" panose="02000000000000000000" pitchFamily="2" charset="-122"/>
                            </a:rPr>
                          </m:ctrlPr>
                        </m:dPr>
                        <m:e>
                          <m:r>
                            <a:rPr lang="en-US" altLang="zh-CN" dirty="0">
                              <a:latin typeface="Cambria Math" panose="02040503050406030204" pitchFamily="18" charset="0"/>
                              <a:ea typeface="Lantinghei SC Demibold" panose="02000000000000000000" pitchFamily="2" charset="-122"/>
                            </a:rPr>
                            <m:t>𝑘</m:t>
                          </m:r>
                          <m:r>
                            <a:rPr lang="en-US" altLang="zh-CN" dirty="0">
                              <a:latin typeface="Cambria Math" panose="02040503050406030204" pitchFamily="18" charset="0"/>
                              <a:ea typeface="Lantinghei SC Demibold" panose="02000000000000000000" pitchFamily="2" charset="-122"/>
                            </a:rPr>
                            <m:t>−1</m:t>
                          </m:r>
                        </m:e>
                      </m:d>
                      <m:r>
                        <a:rPr lang="en-US" altLang="zh-CN" dirty="0">
                          <a:latin typeface="Cambria Math" panose="02040503050406030204" pitchFamily="18" charset="0"/>
                          <a:ea typeface="Lantinghei SC Demibold" panose="02000000000000000000" pitchFamily="2" charset="-122"/>
                        </a:rPr>
                        <m:t>,</m:t>
                      </m:r>
                      <m:r>
                        <a:rPr lang="en-US" altLang="zh-CN" dirty="0">
                          <a:latin typeface="Cambria Math" panose="02040503050406030204" pitchFamily="18" charset="0"/>
                          <a:ea typeface="Lantinghei SC Demibold" panose="02000000000000000000" pitchFamily="2" charset="-122"/>
                        </a:rPr>
                        <m:t>𝑐𝑣</m:t>
                      </m:r>
                      <m:r>
                        <a:rPr lang="en-US" altLang="zh-CN" dirty="0">
                          <a:latin typeface="Cambria Math" panose="02040503050406030204" pitchFamily="18" charset="0"/>
                          <a:ea typeface="Lantinghei SC Demibold" panose="02000000000000000000" pitchFamily="2" charset="-122"/>
                        </a:rPr>
                        <m:t>1</m:t>
                      </m:r>
                      <m:d>
                        <m:dPr>
                          <m:ctrlPr>
                            <a:rPr lang="en-US" altLang="zh-CN" i="1" dirty="0">
                              <a:latin typeface="Cambria Math" panose="02040503050406030204" pitchFamily="18" charset="0"/>
                              <a:ea typeface="Lantinghei SC Demibold" panose="02000000000000000000" pitchFamily="2" charset="-122"/>
                            </a:rPr>
                          </m:ctrlPr>
                        </m:dPr>
                        <m:e>
                          <m:r>
                            <a:rPr lang="en-US" altLang="zh-CN" dirty="0">
                              <a:latin typeface="Cambria Math" panose="02040503050406030204" pitchFamily="18" charset="0"/>
                              <a:ea typeface="Lantinghei SC Demibold" panose="02000000000000000000" pitchFamily="2" charset="-122"/>
                            </a:rPr>
                            <m:t>𝑘</m:t>
                          </m:r>
                          <m:r>
                            <a:rPr lang="en-US" altLang="zh-CN" dirty="0">
                              <a:latin typeface="Cambria Math" panose="02040503050406030204" pitchFamily="18" charset="0"/>
                              <a:ea typeface="Lantinghei SC Demibold" panose="02000000000000000000" pitchFamily="2" charset="-122"/>
                            </a:rPr>
                            <m:t>−2</m:t>
                          </m:r>
                        </m:e>
                      </m:d>
                      <m:r>
                        <a:rPr lang="en-US" altLang="zh-CN" dirty="0">
                          <a:latin typeface="Cambria Math" panose="02040503050406030204" pitchFamily="18" charset="0"/>
                          <a:ea typeface="Lantinghei SC Demibold" panose="02000000000000000000" pitchFamily="2" charset="-122"/>
                        </a:rPr>
                        <m:t>,⋯,</m:t>
                      </m:r>
                      <m:r>
                        <a:rPr lang="en-US" altLang="zh-CN" dirty="0">
                          <a:latin typeface="Cambria Math" panose="02040503050406030204" pitchFamily="18" charset="0"/>
                          <a:ea typeface="Lantinghei SC Demibold" panose="02000000000000000000" pitchFamily="2" charset="-122"/>
                        </a:rPr>
                        <m:t>𝑐𝑣</m:t>
                      </m:r>
                      <m:r>
                        <a:rPr lang="en-US" altLang="zh-CN" dirty="0">
                          <a:latin typeface="Cambria Math" panose="02040503050406030204" pitchFamily="18" charset="0"/>
                          <a:ea typeface="Lantinghei SC Demibold" panose="02000000000000000000" pitchFamily="2" charset="-122"/>
                        </a:rPr>
                        <m:t>1</m:t>
                      </m:r>
                      <m:d>
                        <m:dPr>
                          <m:ctrlPr>
                            <a:rPr lang="en-US" altLang="zh-CN" i="1" dirty="0">
                              <a:latin typeface="Cambria Math" panose="02040503050406030204" pitchFamily="18" charset="0"/>
                              <a:ea typeface="Lantinghei SC Demibold" panose="02000000000000000000" pitchFamily="2" charset="-122"/>
                            </a:rPr>
                          </m:ctrlPr>
                        </m:dPr>
                        <m:e>
                          <m:r>
                            <a:rPr lang="en-US" altLang="zh-CN" dirty="0">
                              <a:latin typeface="Cambria Math" panose="02040503050406030204" pitchFamily="18" charset="0"/>
                              <a:ea typeface="Lantinghei SC Demibold" panose="02000000000000000000" pitchFamily="2" charset="-122"/>
                            </a:rPr>
                            <m:t>𝑘</m:t>
                          </m:r>
                          <m:r>
                            <a:rPr lang="en-US" altLang="zh-CN" dirty="0">
                              <a:latin typeface="Cambria Math" panose="02040503050406030204" pitchFamily="18" charset="0"/>
                              <a:ea typeface="Lantinghei SC Demibold" panose="02000000000000000000" pitchFamily="2" charset="-122"/>
                            </a:rPr>
                            <m:t>−</m:t>
                          </m:r>
                          <m:sSub>
                            <m:sSubPr>
                              <m:ctrlPr>
                                <a:rPr lang="en-US" altLang="zh-CN" i="1" dirty="0">
                                  <a:latin typeface="Cambria Math" panose="02040503050406030204" pitchFamily="18" charset="0"/>
                                  <a:ea typeface="Lantinghei SC Demibold" panose="02000000000000000000" pitchFamily="2" charset="-122"/>
                                </a:rPr>
                              </m:ctrlPr>
                            </m:sSubPr>
                            <m:e>
                              <m:r>
                                <a:rPr lang="en-US" altLang="zh-CN" dirty="0">
                                  <a:latin typeface="Cambria Math" panose="02040503050406030204" pitchFamily="18" charset="0"/>
                                  <a:ea typeface="Lantinghei SC Demibold" panose="02000000000000000000" pitchFamily="2" charset="-122"/>
                                </a:rPr>
                                <m:t>𝑛</m:t>
                              </m:r>
                            </m:e>
                            <m:sub>
                              <m:r>
                                <a:rPr lang="en-US" altLang="zh-CN" dirty="0">
                                  <a:latin typeface="Cambria Math" panose="02040503050406030204" pitchFamily="18" charset="0"/>
                                  <a:ea typeface="Lantinghei SC Demibold" panose="02000000000000000000" pitchFamily="2" charset="-122"/>
                                </a:rPr>
                                <m:t>𝑖𝑛𝑝𝑢𝑡</m:t>
                              </m:r>
                            </m:sub>
                          </m:sSub>
                        </m:e>
                      </m:d>
                    </m:oMath>
                  </m:oMathPara>
                </a14:m>
                <a:endParaRPr lang="en-US" altLang="zh-CN" dirty="0">
                  <a:ea typeface="Lantinghei SC Demibold" panose="02000000000000000000" pitchFamily="2" charset="-122"/>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altLang="zh-CN" dirty="0">
                          <a:latin typeface="Cambria Math" panose="02040503050406030204" pitchFamily="18" charset="0"/>
                          <a:ea typeface="Lantinghei SC Demibold" panose="02000000000000000000" pitchFamily="2" charset="-122"/>
                        </a:rPr>
                        <m:t>𝑐𝑣</m:t>
                      </m:r>
                      <m:r>
                        <a:rPr lang="en-US" altLang="zh-CN" dirty="0">
                          <a:latin typeface="Cambria Math" panose="02040503050406030204" pitchFamily="18" charset="0"/>
                          <a:ea typeface="Lantinghei SC Demibold" panose="02000000000000000000" pitchFamily="2" charset="-122"/>
                        </a:rPr>
                        <m:t>2</m:t>
                      </m:r>
                      <m:d>
                        <m:dPr>
                          <m:ctrlPr>
                            <a:rPr lang="en-US" altLang="zh-CN" i="1" dirty="0">
                              <a:latin typeface="Cambria Math" panose="02040503050406030204" pitchFamily="18" charset="0"/>
                              <a:ea typeface="Lantinghei SC Demibold" panose="02000000000000000000" pitchFamily="2" charset="-122"/>
                            </a:rPr>
                          </m:ctrlPr>
                        </m:dPr>
                        <m:e>
                          <m:r>
                            <a:rPr lang="en-US" altLang="zh-CN" dirty="0">
                              <a:latin typeface="Cambria Math" panose="02040503050406030204" pitchFamily="18" charset="0"/>
                              <a:ea typeface="Lantinghei SC Demibold" panose="02000000000000000000" pitchFamily="2" charset="-122"/>
                            </a:rPr>
                            <m:t>𝑘</m:t>
                          </m:r>
                          <m:r>
                            <a:rPr lang="en-US" altLang="zh-CN" dirty="0">
                              <a:latin typeface="Cambria Math" panose="02040503050406030204" pitchFamily="18" charset="0"/>
                              <a:ea typeface="Lantinghei SC Demibold" panose="02000000000000000000" pitchFamily="2" charset="-122"/>
                            </a:rPr>
                            <m:t>−1</m:t>
                          </m:r>
                        </m:e>
                      </m:d>
                      <m:r>
                        <a:rPr lang="en-US" altLang="zh-CN" dirty="0">
                          <a:latin typeface="Cambria Math" panose="02040503050406030204" pitchFamily="18" charset="0"/>
                          <a:ea typeface="Lantinghei SC Demibold" panose="02000000000000000000" pitchFamily="2" charset="-122"/>
                        </a:rPr>
                        <m:t>,</m:t>
                      </m:r>
                      <m:r>
                        <a:rPr lang="en-US" altLang="zh-CN" dirty="0">
                          <a:latin typeface="Cambria Math" panose="02040503050406030204" pitchFamily="18" charset="0"/>
                          <a:ea typeface="Lantinghei SC Demibold" panose="02000000000000000000" pitchFamily="2" charset="-122"/>
                        </a:rPr>
                        <m:t>𝑐𝑣</m:t>
                      </m:r>
                      <m:r>
                        <a:rPr lang="en-US" altLang="zh-CN" dirty="0">
                          <a:latin typeface="Cambria Math" panose="02040503050406030204" pitchFamily="18" charset="0"/>
                          <a:ea typeface="Lantinghei SC Demibold" panose="02000000000000000000" pitchFamily="2" charset="-122"/>
                        </a:rPr>
                        <m:t>2</m:t>
                      </m:r>
                      <m:d>
                        <m:dPr>
                          <m:ctrlPr>
                            <a:rPr lang="en-US" altLang="zh-CN" i="1" dirty="0">
                              <a:latin typeface="Cambria Math" panose="02040503050406030204" pitchFamily="18" charset="0"/>
                              <a:ea typeface="Lantinghei SC Demibold" panose="02000000000000000000" pitchFamily="2" charset="-122"/>
                            </a:rPr>
                          </m:ctrlPr>
                        </m:dPr>
                        <m:e>
                          <m:r>
                            <a:rPr lang="en-US" altLang="zh-CN" dirty="0">
                              <a:latin typeface="Cambria Math" panose="02040503050406030204" pitchFamily="18" charset="0"/>
                              <a:ea typeface="Lantinghei SC Demibold" panose="02000000000000000000" pitchFamily="2" charset="-122"/>
                            </a:rPr>
                            <m:t>𝑘</m:t>
                          </m:r>
                          <m:r>
                            <a:rPr lang="en-US" altLang="zh-CN" dirty="0">
                              <a:latin typeface="Cambria Math" panose="02040503050406030204" pitchFamily="18" charset="0"/>
                              <a:ea typeface="Lantinghei SC Demibold" panose="02000000000000000000" pitchFamily="2" charset="-122"/>
                            </a:rPr>
                            <m:t>−2</m:t>
                          </m:r>
                        </m:e>
                      </m:d>
                      <m:r>
                        <a:rPr lang="en-US" altLang="zh-CN" dirty="0">
                          <a:latin typeface="Cambria Math" panose="02040503050406030204" pitchFamily="18" charset="0"/>
                          <a:ea typeface="Lantinghei SC Demibold" panose="02000000000000000000" pitchFamily="2" charset="-122"/>
                        </a:rPr>
                        <m:t>,⋯,</m:t>
                      </m:r>
                      <m:r>
                        <a:rPr lang="en-US" altLang="zh-CN" dirty="0">
                          <a:latin typeface="Cambria Math" panose="02040503050406030204" pitchFamily="18" charset="0"/>
                          <a:ea typeface="Lantinghei SC Demibold" panose="02000000000000000000" pitchFamily="2" charset="-122"/>
                        </a:rPr>
                        <m:t>𝑐𝑣</m:t>
                      </m:r>
                      <m:r>
                        <a:rPr lang="en-US" altLang="zh-CN" dirty="0">
                          <a:latin typeface="Cambria Math" panose="02040503050406030204" pitchFamily="18" charset="0"/>
                          <a:ea typeface="Lantinghei SC Demibold" panose="02000000000000000000" pitchFamily="2" charset="-122"/>
                        </a:rPr>
                        <m:t>2</m:t>
                      </m:r>
                      <m:d>
                        <m:dPr>
                          <m:ctrlPr>
                            <a:rPr lang="en-US" altLang="zh-CN" i="1" dirty="0">
                              <a:latin typeface="Cambria Math" panose="02040503050406030204" pitchFamily="18" charset="0"/>
                              <a:ea typeface="Lantinghei SC Demibold" panose="02000000000000000000" pitchFamily="2" charset="-122"/>
                            </a:rPr>
                          </m:ctrlPr>
                        </m:dPr>
                        <m:e>
                          <m:r>
                            <a:rPr lang="en-US" altLang="zh-CN" dirty="0">
                              <a:latin typeface="Cambria Math" panose="02040503050406030204" pitchFamily="18" charset="0"/>
                              <a:ea typeface="Lantinghei SC Demibold" panose="02000000000000000000" pitchFamily="2" charset="-122"/>
                            </a:rPr>
                            <m:t>𝑘</m:t>
                          </m:r>
                          <m:r>
                            <a:rPr lang="en-US" altLang="zh-CN" dirty="0">
                              <a:latin typeface="Cambria Math" panose="02040503050406030204" pitchFamily="18" charset="0"/>
                              <a:ea typeface="Lantinghei SC Demibold" panose="02000000000000000000" pitchFamily="2" charset="-122"/>
                            </a:rPr>
                            <m:t>−</m:t>
                          </m:r>
                          <m:sSub>
                            <m:sSubPr>
                              <m:ctrlPr>
                                <a:rPr lang="en-US" altLang="zh-CN" i="1" dirty="0">
                                  <a:latin typeface="Cambria Math" panose="02040503050406030204" pitchFamily="18" charset="0"/>
                                  <a:ea typeface="Lantinghei SC Demibold" panose="02000000000000000000" pitchFamily="2" charset="-122"/>
                                </a:rPr>
                              </m:ctrlPr>
                            </m:sSubPr>
                            <m:e>
                              <m:r>
                                <a:rPr lang="en-US" altLang="zh-CN" dirty="0">
                                  <a:latin typeface="Cambria Math" panose="02040503050406030204" pitchFamily="18" charset="0"/>
                                  <a:ea typeface="Lantinghei SC Demibold" panose="02000000000000000000" pitchFamily="2" charset="-122"/>
                                </a:rPr>
                                <m:t>𝑛</m:t>
                              </m:r>
                            </m:e>
                            <m:sub>
                              <m:r>
                                <a:rPr lang="en-US" altLang="zh-CN" dirty="0">
                                  <a:latin typeface="Cambria Math" panose="02040503050406030204" pitchFamily="18" charset="0"/>
                                  <a:ea typeface="Lantinghei SC Demibold" panose="02000000000000000000" pitchFamily="2" charset="-122"/>
                                </a:rPr>
                                <m:t>𝑖𝑛𝑝𝑢𝑡</m:t>
                              </m:r>
                            </m:sub>
                          </m:sSub>
                        </m:e>
                      </m:d>
                    </m:oMath>
                  </m:oMathPara>
                </a14:m>
                <a:endParaRPr lang="en-US" altLang="zh-CN" dirty="0">
                  <a:ea typeface="Lantinghei SC Demibold" panose="02000000000000000000" pitchFamily="2" charset="-122"/>
                </a:endParaRPr>
              </a:p>
              <a:p>
                <a:pPr marL="0" indent="0">
                  <a:spcBef>
                    <a:spcPts val="600"/>
                  </a:spcBef>
                  <a:buNone/>
                </a:pPr>
                <a:r>
                  <a:rPr lang="zh-CN" altLang="en-US" dirty="0">
                    <a:ea typeface="Lantinghei SC Demibold" panose="02000000000000000000" pitchFamily="2" charset="-122"/>
                  </a:rPr>
                  <a:t>待预测的数值记为</a:t>
                </a:r>
              </a:p>
              <a:p>
                <a:pPr marL="0" indent="0">
                  <a:spcBef>
                    <a:spcPts val="600"/>
                  </a:spcBef>
                  <a:buNone/>
                </a:pPr>
                <a14:m>
                  <m:oMathPara xmlns:m="http://schemas.openxmlformats.org/officeDocument/2006/math">
                    <m:oMathParaPr>
                      <m:jc m:val="centerGroup"/>
                    </m:oMathParaPr>
                    <m:oMath xmlns:m="http://schemas.openxmlformats.org/officeDocument/2006/math">
                      <m:r>
                        <a:rPr lang="en-US" altLang="zh-CN" dirty="0">
                          <a:latin typeface="Cambria Math" panose="02040503050406030204" pitchFamily="18" charset="0"/>
                          <a:ea typeface="Lantinghei SC Demibold" panose="02000000000000000000" pitchFamily="2" charset="-122"/>
                        </a:rPr>
                        <m:t>𝑐𝑣</m:t>
                      </m:r>
                      <m:r>
                        <a:rPr lang="en-US" altLang="zh-CN" dirty="0">
                          <a:latin typeface="Cambria Math" panose="02040503050406030204" pitchFamily="18" charset="0"/>
                          <a:ea typeface="Lantinghei SC Demibold" panose="02000000000000000000" pitchFamily="2" charset="-122"/>
                        </a:rPr>
                        <m:t>1</m:t>
                      </m:r>
                      <m:d>
                        <m:dPr>
                          <m:ctrlPr>
                            <a:rPr lang="en-US" altLang="zh-CN" i="1" dirty="0">
                              <a:latin typeface="Cambria Math" panose="02040503050406030204" pitchFamily="18" charset="0"/>
                              <a:ea typeface="Lantinghei SC Demibold" panose="02000000000000000000" pitchFamily="2" charset="-122"/>
                            </a:rPr>
                          </m:ctrlPr>
                        </m:dPr>
                        <m:e>
                          <m:r>
                            <a:rPr lang="en-US" altLang="zh-CN" dirty="0">
                              <a:latin typeface="Cambria Math" panose="02040503050406030204" pitchFamily="18" charset="0"/>
                              <a:ea typeface="Lantinghei SC Demibold" panose="02000000000000000000" pitchFamily="2" charset="-122"/>
                            </a:rPr>
                            <m:t>𝑘</m:t>
                          </m:r>
                        </m:e>
                      </m:d>
                      <m:r>
                        <a:rPr lang="en-US" altLang="zh-CN" dirty="0">
                          <a:latin typeface="Cambria Math" panose="02040503050406030204" pitchFamily="18" charset="0"/>
                          <a:ea typeface="Lantinghei SC Demibold" panose="02000000000000000000" pitchFamily="2" charset="-122"/>
                        </a:rPr>
                        <m:t>,</m:t>
                      </m:r>
                      <m:r>
                        <a:rPr lang="en-US" altLang="zh-CN" dirty="0">
                          <a:latin typeface="Cambria Math" panose="02040503050406030204" pitchFamily="18" charset="0"/>
                          <a:ea typeface="Lantinghei SC Demibold" panose="02000000000000000000" pitchFamily="2" charset="-122"/>
                        </a:rPr>
                        <m:t>𝑐𝑣</m:t>
                      </m:r>
                      <m:r>
                        <a:rPr lang="en-US" altLang="zh-CN" dirty="0">
                          <a:latin typeface="Cambria Math" panose="02040503050406030204" pitchFamily="18" charset="0"/>
                          <a:ea typeface="Lantinghei SC Demibold" panose="02000000000000000000" pitchFamily="2" charset="-122"/>
                        </a:rPr>
                        <m:t>2</m:t>
                      </m:r>
                      <m:d>
                        <m:dPr>
                          <m:ctrlPr>
                            <a:rPr lang="en-US" altLang="zh-CN" i="1" dirty="0">
                              <a:latin typeface="Cambria Math" panose="02040503050406030204" pitchFamily="18" charset="0"/>
                              <a:ea typeface="Lantinghei SC Demibold" panose="02000000000000000000" pitchFamily="2" charset="-122"/>
                            </a:rPr>
                          </m:ctrlPr>
                        </m:dPr>
                        <m:e>
                          <m:r>
                            <a:rPr lang="en-US" altLang="zh-CN" dirty="0">
                              <a:latin typeface="Cambria Math" panose="02040503050406030204" pitchFamily="18" charset="0"/>
                              <a:ea typeface="Lantinghei SC Demibold" panose="02000000000000000000" pitchFamily="2" charset="-122"/>
                            </a:rPr>
                            <m:t>𝑘</m:t>
                          </m:r>
                        </m:e>
                      </m:d>
                    </m:oMath>
                  </m:oMathPara>
                </a14:m>
                <a:endParaRPr lang="en-US" altLang="zh-CN" dirty="0">
                  <a:ea typeface="Lantinghei SC Demibold" panose="02000000000000000000" pitchFamily="2" charset="-122"/>
                </a:endParaRPr>
              </a:p>
              <a:p>
                <a:endParaRPr lang="en-US" altLang="zh-CN" dirty="0">
                  <a:ea typeface="Lantinghei SC Demibold" panose="02000000000000000000" pitchFamily="2" charset="-122"/>
                </a:endParaRPr>
              </a:p>
            </p:txBody>
          </p:sp>
        </mc:Choice>
        <mc:Fallback xmlns="">
          <p:sp>
            <p:nvSpPr>
              <p:cNvPr id="102" name="文本框 12">
                <a:extLst>
                  <a:ext uri="{FF2B5EF4-FFF2-40B4-BE49-F238E27FC236}">
                    <a16:creationId xmlns:a16="http://schemas.microsoft.com/office/drawing/2014/main" id="{0ECED4F7-C245-BD2E-0FAA-7E815B81ADAF}"/>
                  </a:ext>
                </a:extLst>
              </p:cNvPr>
              <p:cNvSpPr txBox="1">
                <a:spLocks noRot="1" noChangeAspect="1" noMove="1" noResize="1" noEditPoints="1" noAdjustHandles="1" noChangeArrowheads="1" noChangeShapeType="1" noTextEdit="1"/>
              </p:cNvSpPr>
              <p:nvPr/>
            </p:nvSpPr>
            <p:spPr>
              <a:xfrm>
                <a:off x="1227461" y="1751878"/>
                <a:ext cx="9582261" cy="3541867"/>
              </a:xfrm>
              <a:prstGeom prst="rect">
                <a:avLst/>
              </a:prstGeom>
              <a:blipFill>
                <a:blip r:embed="rId2"/>
                <a:stretch>
                  <a:fillRect l="-509" t="-861"/>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E3F08764-C5C9-D4A5-5166-F7DD96635C59}"/>
              </a:ext>
            </a:extLst>
          </p:cNvPr>
          <p:cNvSpPr txBox="1"/>
          <p:nvPr/>
        </p:nvSpPr>
        <p:spPr>
          <a:xfrm>
            <a:off x="1017888" y="712061"/>
            <a:ext cx="7642703"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600" normalizeH="0" baseline="0" noProof="0" dirty="0">
                <a:ln>
                  <a:noFill/>
                </a:ln>
                <a:gradFill>
                  <a:gsLst>
                    <a:gs pos="0">
                      <a:srgbClr val="E6A845"/>
                    </a:gs>
                    <a:gs pos="100000">
                      <a:srgbClr val="B05B23"/>
                    </a:gs>
                  </a:gsLst>
                  <a:lin ang="0" scaled="1"/>
                </a:gradFill>
                <a:effectLst/>
                <a:uLnTx/>
                <a:uFillTx/>
                <a:latin typeface="Lantinghei SC Heavy" panose="02000000000000000000" pitchFamily="2" charset="-122"/>
                <a:ea typeface="Lantinghei SC Heavy" panose="02000000000000000000" pitchFamily="2" charset="-122"/>
                <a:cs typeface="Alibaba PuHuiTi H" pitchFamily="18" charset="-122"/>
                <a:sym typeface="Arial" panose="020B0604020202020204" pitchFamily="34" charset="0"/>
              </a:rPr>
              <a:t>模型详述：模型结构</a:t>
            </a:r>
          </a:p>
        </p:txBody>
      </p:sp>
    </p:spTree>
    <p:extLst>
      <p:ext uri="{BB962C8B-B14F-4D97-AF65-F5344CB8AC3E}">
        <p14:creationId xmlns:p14="http://schemas.microsoft.com/office/powerpoint/2010/main" val="4373541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1836</Words>
  <Application>Microsoft Office PowerPoint</Application>
  <PresentationFormat>宽屏</PresentationFormat>
  <Paragraphs>123</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21</vt:i4>
      </vt:variant>
    </vt:vector>
  </HeadingPairs>
  <TitlesOfParts>
    <vt:vector size="31" baseType="lpstr">
      <vt:lpstr>Alibaba PuHuiTi M</vt:lpstr>
      <vt:lpstr>LANTINGHEI SC DEMIBOLD</vt:lpstr>
      <vt:lpstr>LANTINGHEI SC DEMIBOLD</vt:lpstr>
      <vt:lpstr>Lantinghei SC Heavy</vt:lpstr>
      <vt:lpstr>等线</vt:lpstr>
      <vt:lpstr>等线 Light</vt:lpstr>
      <vt:lpstr>Arial</vt:lpstr>
      <vt:lpstr>Cambria Math</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殷 嘉诚</dc:creator>
  <cp:lastModifiedBy>殷 嘉诚</cp:lastModifiedBy>
  <cp:revision>169</cp:revision>
  <dcterms:created xsi:type="dcterms:W3CDTF">2023-03-24T02:08:01Z</dcterms:created>
  <dcterms:modified xsi:type="dcterms:W3CDTF">2023-05-05T09:07:21Z</dcterms:modified>
</cp:coreProperties>
</file>