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57" r:id="rId3"/>
    <p:sldId id="310" r:id="rId4"/>
    <p:sldId id="311" r:id="rId5"/>
    <p:sldId id="312" r:id="rId6"/>
    <p:sldId id="313" r:id="rId7"/>
    <p:sldId id="314" r:id="rId8"/>
    <p:sldId id="315" r:id="rId9"/>
    <p:sldId id="316" r:id="rId10"/>
    <p:sldId id="317" r:id="rId11"/>
    <p:sldId id="327" r:id="rId12"/>
    <p:sldId id="318" r:id="rId13"/>
    <p:sldId id="319" r:id="rId14"/>
    <p:sldId id="320" r:id="rId15"/>
    <p:sldId id="321" r:id="rId16"/>
    <p:sldId id="322" r:id="rId17"/>
    <p:sldId id="323" r:id="rId18"/>
    <p:sldId id="324" r:id="rId19"/>
    <p:sldId id="325" r:id="rId20"/>
    <p:sldId id="326" r:id="rId21"/>
    <p:sldId id="30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p:restoredTop sz="94732"/>
  </p:normalViewPr>
  <p:slideViewPr>
    <p:cSldViewPr snapToGrid="0" snapToObjects="1">
      <p:cViewPr varScale="1">
        <p:scale>
          <a:sx n="179" d="100"/>
          <a:sy n="179" d="100"/>
        </p:scale>
        <p:origin x="92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CACA31-A8D1-C749-B637-11AA2950D448}" type="datetimeFigureOut">
              <a:rPr lang="en-US" smtClean="0"/>
              <a:t>3/5/24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81D16D-322F-844F-A853-3586DEF44CF9}" type="slidenum">
              <a:rPr lang="en-US" smtClean="0"/>
              <a:t>‹#›</a:t>
            </a:fld>
            <a:endParaRPr lang="en-US"/>
          </a:p>
        </p:txBody>
      </p:sp>
    </p:spTree>
    <p:extLst>
      <p:ext uri="{BB962C8B-B14F-4D97-AF65-F5344CB8AC3E}">
        <p14:creationId xmlns:p14="http://schemas.microsoft.com/office/powerpoint/2010/main" val="15868992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E81D16D-322F-844F-A853-3586DEF44CF9}" type="slidenum">
              <a:rPr lang="en-US" smtClean="0"/>
              <a:t>15</a:t>
            </a:fld>
            <a:endParaRPr lang="en-US"/>
          </a:p>
        </p:txBody>
      </p:sp>
    </p:spTree>
    <p:extLst>
      <p:ext uri="{BB962C8B-B14F-4D97-AF65-F5344CB8AC3E}">
        <p14:creationId xmlns:p14="http://schemas.microsoft.com/office/powerpoint/2010/main" val="25593540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96C716C6-330E-FB4E-98B0-A511746D665E}" type="datetimeFigureOut">
              <a:rPr lang="en-US" smtClean="0"/>
              <a:t>3/5/24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13891058-1D8F-0F4A-9540-31DC2A6F6C5A}" type="slidenum">
              <a:rPr lang="en-US" smtClean="0"/>
              <a:t>‹#›</a:t>
            </a:fld>
            <a:endParaRPr lang="en-US"/>
          </a:p>
        </p:txBody>
      </p:sp>
    </p:spTree>
    <p:extLst>
      <p:ext uri="{BB962C8B-B14F-4D97-AF65-F5344CB8AC3E}">
        <p14:creationId xmlns:p14="http://schemas.microsoft.com/office/powerpoint/2010/main" val="467279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96C716C6-330E-FB4E-98B0-A511746D665E}" type="datetimeFigureOut">
              <a:rPr lang="en-US" smtClean="0"/>
              <a:t>3/5/24</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13891058-1D8F-0F4A-9540-31DC2A6F6C5A}" type="slidenum">
              <a:rPr lang="en-US" smtClean="0"/>
              <a:t>‹#›</a:t>
            </a:fld>
            <a:endParaRPr lang="en-US"/>
          </a:p>
        </p:txBody>
      </p:sp>
    </p:spTree>
    <p:extLst>
      <p:ext uri="{BB962C8B-B14F-4D97-AF65-F5344CB8AC3E}">
        <p14:creationId xmlns:p14="http://schemas.microsoft.com/office/powerpoint/2010/main" val="509753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96C716C6-330E-FB4E-98B0-A511746D665E}" type="datetimeFigureOut">
              <a:rPr lang="en-US" smtClean="0"/>
              <a:t>3/5/24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13891058-1D8F-0F4A-9540-31DC2A6F6C5A}" type="slidenum">
              <a:rPr lang="en-US" smtClean="0"/>
              <a:t>‹#›</a:t>
            </a:fld>
            <a:endParaRPr lang="en-US"/>
          </a:p>
        </p:txBody>
      </p:sp>
    </p:spTree>
    <p:extLst>
      <p:ext uri="{BB962C8B-B14F-4D97-AF65-F5344CB8AC3E}">
        <p14:creationId xmlns:p14="http://schemas.microsoft.com/office/powerpoint/2010/main" val="11093443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96C716C6-330E-FB4E-98B0-A511746D665E}" type="datetimeFigureOut">
              <a:rPr lang="en-US" smtClean="0"/>
              <a:t>3/5/24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13891058-1D8F-0F4A-9540-31DC2A6F6C5A}" type="slidenum">
              <a:rPr lang="en-US" smtClean="0"/>
              <a:t>‹#›</a:t>
            </a:fld>
            <a:endParaRPr lang="en-US"/>
          </a:p>
        </p:txBody>
      </p:sp>
    </p:spTree>
    <p:extLst>
      <p:ext uri="{BB962C8B-B14F-4D97-AF65-F5344CB8AC3E}">
        <p14:creationId xmlns:p14="http://schemas.microsoft.com/office/powerpoint/2010/main" val="297332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96C716C6-330E-FB4E-98B0-A511746D665E}" type="datetimeFigureOut">
              <a:rPr lang="en-US" smtClean="0"/>
              <a:t>3/5/24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13891058-1D8F-0F4A-9540-31DC2A6F6C5A}" type="slidenum">
              <a:rPr lang="en-US" smtClean="0"/>
              <a:t>‹#›</a:t>
            </a:fld>
            <a:endParaRPr lang="en-US"/>
          </a:p>
        </p:txBody>
      </p:sp>
    </p:spTree>
    <p:extLst>
      <p:ext uri="{BB962C8B-B14F-4D97-AF65-F5344CB8AC3E}">
        <p14:creationId xmlns:p14="http://schemas.microsoft.com/office/powerpoint/2010/main" val="213951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hapter1">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82412"/>
          </a:xfrm>
        </p:spPr>
        <p:txBody>
          <a:bodyPr>
            <a:normAutofit/>
          </a:bodyPr>
          <a:lstStyle>
            <a:lvl1pPr>
              <a:defRPr sz="3600">
                <a:latin typeface="Chalkboard" charset="0"/>
                <a:ea typeface="Chalkboard" charset="0"/>
                <a:cs typeface="Chalkboard" charset="0"/>
              </a:defRPr>
            </a:lvl1pPr>
          </a:lstStyle>
          <a:p>
            <a:r>
              <a:rPr lang="en-US" dirty="0"/>
              <a:t>Click to edit Master title style</a:t>
            </a:r>
          </a:p>
        </p:txBody>
      </p:sp>
      <p:sp>
        <p:nvSpPr>
          <p:cNvPr id="3" name="Content Placeholder 2"/>
          <p:cNvSpPr>
            <a:spLocks noGrp="1"/>
          </p:cNvSpPr>
          <p:nvPr>
            <p:ph idx="1"/>
          </p:nvPr>
        </p:nvSpPr>
        <p:spPr>
          <a:xfrm>
            <a:off x="838200" y="1472665"/>
            <a:ext cx="10515600" cy="4704298"/>
          </a:xfrm>
        </p:spPr>
        <p:txBody>
          <a:bodyPr/>
          <a:lstStyle>
            <a:lvl1pPr>
              <a:defRPr>
                <a:latin typeface="Chalkboard" charset="0"/>
                <a:ea typeface="Chalkboard" charset="0"/>
                <a:cs typeface="Chalkboard" charset="0"/>
              </a:defRPr>
            </a:lvl1pPr>
            <a:lvl2pPr>
              <a:defRPr>
                <a:latin typeface="Chalkboard" charset="0"/>
                <a:ea typeface="Chalkboard" charset="0"/>
                <a:cs typeface="Chalkboard" charset="0"/>
              </a:defRPr>
            </a:lvl2pPr>
            <a:lvl3pPr>
              <a:defRPr>
                <a:latin typeface="Chalkboard" charset="0"/>
                <a:ea typeface="Chalkboard" charset="0"/>
                <a:cs typeface="Chalkboard" charset="0"/>
              </a:defRPr>
            </a:lvl3pPr>
            <a:lvl4pPr>
              <a:defRPr>
                <a:latin typeface="Chalkboard" charset="0"/>
                <a:ea typeface="Chalkboard" charset="0"/>
                <a:cs typeface="Chalkboard" charset="0"/>
              </a:defRPr>
            </a:lvl4pPr>
            <a:lvl5pPr>
              <a:defRPr>
                <a:latin typeface="Chalkboard" charset="0"/>
                <a:ea typeface="Chalkboard" charset="0"/>
                <a:cs typeface="Chalkboard"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96C716C6-330E-FB4E-98B0-A511746D665E}" type="datetimeFigureOut">
              <a:rPr lang="en-US" smtClean="0"/>
              <a:t>3/5/24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13891058-1D8F-0F4A-9540-31DC2A6F6C5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96C716C6-330E-FB4E-98B0-A511746D665E}" type="datetimeFigureOut">
              <a:rPr lang="en-US" smtClean="0"/>
              <a:t>3/5/24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13891058-1D8F-0F4A-9540-31DC2A6F6C5A}" type="slidenum">
              <a:rPr lang="en-US" smtClean="0"/>
              <a:t>‹#›</a:t>
            </a:fld>
            <a:endParaRPr lang="en-US"/>
          </a:p>
        </p:txBody>
      </p:sp>
    </p:spTree>
    <p:extLst>
      <p:ext uri="{BB962C8B-B14F-4D97-AF65-F5344CB8AC3E}">
        <p14:creationId xmlns:p14="http://schemas.microsoft.com/office/powerpoint/2010/main" val="999890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96C716C6-330E-FB4E-98B0-A511746D665E}" type="datetimeFigureOut">
              <a:rPr lang="en-US" smtClean="0"/>
              <a:t>3/5/24</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13891058-1D8F-0F4A-9540-31DC2A6F6C5A}" type="slidenum">
              <a:rPr lang="en-US" smtClean="0"/>
              <a:t>‹#›</a:t>
            </a:fld>
            <a:endParaRPr lang="en-US"/>
          </a:p>
        </p:txBody>
      </p:sp>
    </p:spTree>
    <p:extLst>
      <p:ext uri="{BB962C8B-B14F-4D97-AF65-F5344CB8AC3E}">
        <p14:creationId xmlns:p14="http://schemas.microsoft.com/office/powerpoint/2010/main" val="1107843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96C716C6-330E-FB4E-98B0-A511746D665E}" type="datetimeFigureOut">
              <a:rPr lang="en-US" smtClean="0"/>
              <a:t>3/5/24</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13891058-1D8F-0F4A-9540-31DC2A6F6C5A}" type="slidenum">
              <a:rPr lang="en-US" smtClean="0"/>
              <a:t>‹#›</a:t>
            </a:fld>
            <a:endParaRPr lang="en-US"/>
          </a:p>
        </p:txBody>
      </p:sp>
    </p:spTree>
    <p:extLst>
      <p:ext uri="{BB962C8B-B14F-4D97-AF65-F5344CB8AC3E}">
        <p14:creationId xmlns:p14="http://schemas.microsoft.com/office/powerpoint/2010/main" val="846720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96C716C6-330E-FB4E-98B0-A511746D665E}" type="datetimeFigureOut">
              <a:rPr lang="en-US" smtClean="0"/>
              <a:t>3/5/24</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13891058-1D8F-0F4A-9540-31DC2A6F6C5A}" type="slidenum">
              <a:rPr lang="en-US" smtClean="0"/>
              <a:t>‹#›</a:t>
            </a:fld>
            <a:endParaRPr lang="en-US"/>
          </a:p>
        </p:txBody>
      </p:sp>
    </p:spTree>
    <p:extLst>
      <p:ext uri="{BB962C8B-B14F-4D97-AF65-F5344CB8AC3E}">
        <p14:creationId xmlns:p14="http://schemas.microsoft.com/office/powerpoint/2010/main" val="1602680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96C716C6-330E-FB4E-98B0-A511746D665E}" type="datetimeFigureOut">
              <a:rPr lang="en-US" smtClean="0"/>
              <a:t>3/5/24</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13891058-1D8F-0F4A-9540-31DC2A6F6C5A}" type="slidenum">
              <a:rPr lang="en-US" smtClean="0"/>
              <a:t>‹#›</a:t>
            </a:fld>
            <a:endParaRPr lang="en-US"/>
          </a:p>
        </p:txBody>
      </p:sp>
    </p:spTree>
    <p:extLst>
      <p:ext uri="{BB962C8B-B14F-4D97-AF65-F5344CB8AC3E}">
        <p14:creationId xmlns:p14="http://schemas.microsoft.com/office/powerpoint/2010/main" val="368754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96C716C6-330E-FB4E-98B0-A511746D665E}" type="datetimeFigureOut">
              <a:rPr lang="en-US" smtClean="0"/>
              <a:t>3/5/24</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13891058-1D8F-0F4A-9540-31DC2A6F6C5A}" type="slidenum">
              <a:rPr lang="en-US" smtClean="0"/>
              <a:t>‹#›</a:t>
            </a:fld>
            <a:endParaRPr lang="en-US"/>
          </a:p>
        </p:txBody>
      </p:sp>
    </p:spTree>
    <p:extLst>
      <p:ext uri="{BB962C8B-B14F-4D97-AF65-F5344CB8AC3E}">
        <p14:creationId xmlns:p14="http://schemas.microsoft.com/office/powerpoint/2010/main" val="11529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4">
            <a:alphaModFix amt="90000"/>
            <a:extLst>
              <a:ext uri="{28A0092B-C50C-407E-A947-70E740481C1C}">
                <a14:useLocalDpi xmlns:a14="http://schemas.microsoft.com/office/drawing/2010/main" val="0"/>
              </a:ext>
            </a:extLst>
          </a:blip>
          <a:stretch>
            <a:fillRect/>
          </a:stretch>
        </p:blipFill>
        <p:spPr>
          <a:xfrm>
            <a:off x="11030552" y="0"/>
            <a:ext cx="1161448" cy="1161448"/>
          </a:xfrm>
          <a:prstGeom prst="rect">
            <a:avLst/>
          </a:prstGeom>
        </p:spPr>
      </p:pic>
      <p:pic>
        <p:nvPicPr>
          <p:cNvPr id="8" name="Picture 7"/>
          <p:cNvPicPr>
            <a:picLocks noChangeAspect="1"/>
          </p:cNvPicPr>
          <p:nvPr userDrawn="1"/>
        </p:nvPicPr>
        <p:blipFill>
          <a:blip r:embed="rId15">
            <a:alphaModFix amt="60000"/>
            <a:extLst>
              <a:ext uri="{28A0092B-C50C-407E-A947-70E740481C1C}">
                <a14:useLocalDpi xmlns:a14="http://schemas.microsoft.com/office/drawing/2010/main" val="0"/>
              </a:ext>
            </a:extLst>
          </a:blip>
          <a:stretch>
            <a:fillRect/>
          </a:stretch>
        </p:blipFill>
        <p:spPr>
          <a:xfrm>
            <a:off x="10568539" y="6115542"/>
            <a:ext cx="1623460" cy="742458"/>
          </a:xfrm>
          <a:prstGeom prst="rect">
            <a:avLst/>
          </a:prstGeom>
        </p:spPr>
      </p:pic>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16">
            <a:alphaModFix/>
            <a:extLst>
              <a:ext uri="{28A0092B-C50C-407E-A947-70E740481C1C}">
                <a14:useLocalDpi xmlns:a14="http://schemas.microsoft.com/office/drawing/2010/main" val="0"/>
              </a:ext>
            </a:extLst>
          </a:blip>
          <a:stretch>
            <a:fillRect/>
          </a:stretch>
        </p:blipFill>
        <p:spPr>
          <a:xfrm>
            <a:off x="171240" y="6311900"/>
            <a:ext cx="1689465" cy="460763"/>
          </a:xfrm>
          <a:prstGeom prst="rect">
            <a:avLst/>
          </a:prstGeom>
        </p:spPr>
      </p:pic>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blog.csdn.net/TimVan1596/article/details/136173465"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anaconda.com/download"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scikit-learn.org/dev/versions.html"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zh-CN" altLang="en-CN" sz="4400" b="1" dirty="0">
                <a:latin typeface="Chalkboard" charset="0"/>
                <a:ea typeface="Microsoft YaHei" charset="-122"/>
                <a:cs typeface="Microsoft YaHei" charset="-122"/>
              </a:rPr>
              <a:t>基本</a:t>
            </a:r>
            <a:r>
              <a:rPr lang="zh-CN" altLang="en-US" sz="4400" b="1" dirty="0">
                <a:latin typeface="Chalkboard" charset="0"/>
                <a:ea typeface="Microsoft YaHei" charset="-122"/>
                <a:cs typeface="Microsoft YaHei" charset="-122"/>
              </a:rPr>
              <a:t>准备 </a:t>
            </a:r>
            <a:r>
              <a:rPr lang="en-US" altLang="zh-CN" sz="3200" dirty="0">
                <a:solidFill>
                  <a:srgbClr val="0070C0"/>
                </a:solidFill>
                <a:latin typeface="Pristina" panose="020F0502020204030204" pitchFamily="34" charset="0"/>
                <a:cs typeface="Pristina" panose="020F0502020204030204" pitchFamily="34" charset="0"/>
              </a:rPr>
              <a:t>Be</a:t>
            </a:r>
            <a:r>
              <a:rPr lang="zh-CN" altLang="en-US" sz="3200" dirty="0">
                <a:solidFill>
                  <a:srgbClr val="0070C0"/>
                </a:solidFill>
                <a:latin typeface="Pristina" panose="020F0502020204030204" pitchFamily="34" charset="0"/>
                <a:cs typeface="Pristina" panose="020F0502020204030204" pitchFamily="34" charset="0"/>
              </a:rPr>
              <a:t> </a:t>
            </a:r>
            <a:r>
              <a:rPr lang="en-US" altLang="zh-CN" sz="3200" dirty="0">
                <a:solidFill>
                  <a:srgbClr val="0070C0"/>
                </a:solidFill>
                <a:latin typeface="Pristina" panose="020F0502020204030204" pitchFamily="34" charset="0"/>
                <a:cs typeface="Pristina" panose="020F0502020204030204" pitchFamily="34" charset="0"/>
              </a:rPr>
              <a:t>Ready</a:t>
            </a:r>
            <a:endParaRPr lang="en-US" sz="3200" b="1" dirty="0">
              <a:latin typeface="Microsoft YaHei" charset="-122"/>
              <a:ea typeface="Microsoft YaHei" charset="-122"/>
              <a:cs typeface="Microsoft YaHei" charset="-122"/>
            </a:endParaRPr>
          </a:p>
        </p:txBody>
      </p:sp>
      <p:sp>
        <p:nvSpPr>
          <p:cNvPr id="9" name="Subtitle 8"/>
          <p:cNvSpPr>
            <a:spLocks noGrp="1"/>
          </p:cNvSpPr>
          <p:nvPr>
            <p:ph type="subTitle" idx="1"/>
          </p:nvPr>
        </p:nvSpPr>
        <p:spPr>
          <a:xfrm>
            <a:off x="1524000" y="3602038"/>
            <a:ext cx="9144000" cy="1730250"/>
          </a:xfrm>
        </p:spPr>
        <p:txBody>
          <a:bodyPr>
            <a:normAutofit/>
          </a:bodyPr>
          <a:lstStyle/>
          <a:p>
            <a:pPr algn="l"/>
            <a:endParaRPr lang="en-US" altLang="zh-CN" sz="1800" i="1" dirty="0">
              <a:latin typeface="Chalkboard" charset="0"/>
              <a:ea typeface="Chalkboard" charset="0"/>
              <a:cs typeface="Chalkboard" charset="0"/>
            </a:endParaRPr>
          </a:p>
          <a:p>
            <a:pPr algn="l"/>
            <a:endParaRPr lang="en-US" altLang="zh-CN" sz="1800" dirty="0">
              <a:latin typeface="Kaiti TC" panose="02010600040101010101" pitchFamily="2" charset="-120"/>
              <a:ea typeface="Kaiti TC" panose="02010600040101010101" pitchFamily="2" charset="-120"/>
              <a:cs typeface="Chalkboard" charset="0"/>
            </a:endParaRPr>
          </a:p>
          <a:p>
            <a:pPr algn="l"/>
            <a:r>
              <a:rPr lang="zh-CN" altLang="en-US" sz="1800" dirty="0">
                <a:solidFill>
                  <a:schemeClr val="bg1">
                    <a:lumMod val="50000"/>
                  </a:schemeClr>
                </a:solidFill>
                <a:latin typeface="Kaiti TC" panose="02010600040101010101" pitchFamily="2" charset="-120"/>
                <a:ea typeface="Kaiti TC" panose="02010600040101010101" pitchFamily="2" charset="-120"/>
                <a:cs typeface="Chalkboard" charset="0"/>
              </a:rPr>
              <a:t>　　</a:t>
            </a:r>
            <a:r>
              <a:rPr lang="ja-JP" altLang="en-CN" sz="1800">
                <a:solidFill>
                  <a:schemeClr val="bg1">
                    <a:lumMod val="50000"/>
                  </a:schemeClr>
                </a:solidFill>
                <a:latin typeface="Kaiti TC" panose="02010600040101010101" pitchFamily="2" charset="-120"/>
                <a:ea typeface="Kaiti TC" panose="02010600040101010101" pitchFamily="2" charset="-120"/>
                <a:cs typeface="Chalkboard" charset="0"/>
              </a:rPr>
              <a:t>你</a:t>
            </a:r>
            <a:r>
              <a:rPr lang="ja-JP" altLang="en-US" sz="1800">
                <a:solidFill>
                  <a:schemeClr val="bg1">
                    <a:lumMod val="50000"/>
                  </a:schemeClr>
                </a:solidFill>
                <a:latin typeface="Kaiti TC" panose="02010600040101010101" pitchFamily="2" charset="-120"/>
                <a:ea typeface="Kaiti TC" panose="02010600040101010101" pitchFamily="2" charset="-120"/>
                <a:cs typeface="Chalkboard" charset="0"/>
              </a:rPr>
              <a:t>在我的航程上</a:t>
            </a:r>
            <a:r>
              <a:rPr lang="zh-CN" altLang="en-US" sz="1800" dirty="0">
                <a:solidFill>
                  <a:schemeClr val="bg1">
                    <a:lumMod val="50000"/>
                  </a:schemeClr>
                </a:solidFill>
                <a:latin typeface="Kaiti TC" panose="02010600040101010101" pitchFamily="2" charset="-120"/>
                <a:ea typeface="Kaiti TC" panose="02010600040101010101" pitchFamily="2" charset="-120"/>
                <a:cs typeface="Chalkboard" charset="0"/>
              </a:rPr>
              <a:t>，我在你的视线里。</a:t>
            </a:r>
            <a:endParaRPr lang="en-US" altLang="zh-CN" sz="1800" dirty="0">
              <a:solidFill>
                <a:schemeClr val="bg1">
                  <a:lumMod val="50000"/>
                </a:schemeClr>
              </a:solidFill>
              <a:latin typeface="Kaiti TC" panose="02010600040101010101" pitchFamily="2" charset="-120"/>
              <a:ea typeface="Kaiti TC" panose="02010600040101010101" pitchFamily="2" charset="-120"/>
              <a:cs typeface="Chalkboard" charset="0"/>
            </a:endParaRPr>
          </a:p>
          <a:p>
            <a:pPr algn="l"/>
            <a:r>
              <a:rPr lang="zh-CN" altLang="en-US" sz="1800" dirty="0">
                <a:solidFill>
                  <a:schemeClr val="bg1">
                    <a:lumMod val="50000"/>
                  </a:schemeClr>
                </a:solidFill>
                <a:latin typeface="Kaiti TC" panose="02010600040101010101" pitchFamily="2" charset="-120"/>
                <a:ea typeface="Kaiti TC" panose="02010600040101010101" pitchFamily="2" charset="-120"/>
                <a:cs typeface="Chalkboard" charset="0"/>
              </a:rPr>
              <a:t>　　　　　　　　　　　　　　　　　　　　　　　　　</a:t>
            </a:r>
            <a:r>
              <a:rPr lang="en-US" altLang="zh-CN" sz="1800" dirty="0">
                <a:solidFill>
                  <a:schemeClr val="bg1">
                    <a:lumMod val="50000"/>
                  </a:schemeClr>
                </a:solidFill>
                <a:latin typeface="Kaiti TC" panose="02010600040101010101" pitchFamily="2" charset="-120"/>
                <a:ea typeface="Kaiti TC" panose="02010600040101010101" pitchFamily="2" charset="-120"/>
                <a:cs typeface="Chalkboard" charset="0"/>
              </a:rPr>
              <a:t>——</a:t>
            </a:r>
            <a:r>
              <a:rPr lang="zh-CN" altLang="en-US" sz="1800" dirty="0">
                <a:solidFill>
                  <a:schemeClr val="bg1">
                    <a:lumMod val="50000"/>
                  </a:schemeClr>
                </a:solidFill>
                <a:latin typeface="Kaiti TC" panose="02010600040101010101" pitchFamily="2" charset="-120"/>
                <a:ea typeface="Kaiti TC" panose="02010600040101010101" pitchFamily="2" charset="-120"/>
                <a:cs typeface="Chalkboard" charset="0"/>
              </a:rPr>
              <a:t>苏婷</a:t>
            </a:r>
            <a:r>
              <a:rPr lang="en-US" altLang="zh-CN" sz="1800" dirty="0">
                <a:solidFill>
                  <a:schemeClr val="bg1">
                    <a:lumMod val="50000"/>
                  </a:schemeClr>
                </a:solidFill>
                <a:latin typeface="Kaiti TC" panose="02010600040101010101" pitchFamily="2" charset="-120"/>
                <a:ea typeface="Kaiti TC" panose="02010600040101010101" pitchFamily="2" charset="-120"/>
                <a:cs typeface="Chalkboard" charset="0"/>
              </a:rPr>
              <a:t>《</a:t>
            </a:r>
            <a:r>
              <a:rPr lang="zh-CN" altLang="en-US" sz="1800" dirty="0">
                <a:solidFill>
                  <a:schemeClr val="bg1">
                    <a:lumMod val="50000"/>
                  </a:schemeClr>
                </a:solidFill>
                <a:latin typeface="Kaiti TC" panose="02010600040101010101" pitchFamily="2" charset="-120"/>
                <a:ea typeface="Kaiti TC" panose="02010600040101010101" pitchFamily="2" charset="-120"/>
                <a:cs typeface="Chalkboard" charset="0"/>
              </a:rPr>
              <a:t>双桅船</a:t>
            </a:r>
            <a:r>
              <a:rPr lang="en-US" altLang="zh-CN" sz="1800" dirty="0">
                <a:solidFill>
                  <a:schemeClr val="bg1">
                    <a:lumMod val="50000"/>
                  </a:schemeClr>
                </a:solidFill>
                <a:latin typeface="Kaiti TC" panose="02010600040101010101" pitchFamily="2" charset="-120"/>
                <a:ea typeface="Kaiti TC" panose="02010600040101010101" pitchFamily="2" charset="-120"/>
                <a:cs typeface="Chalkboard" charset="0"/>
              </a:rPr>
              <a:t>》</a:t>
            </a:r>
            <a:endParaRPr lang="en-US" sz="1800" dirty="0">
              <a:solidFill>
                <a:schemeClr val="bg1">
                  <a:lumMod val="50000"/>
                </a:schemeClr>
              </a:solidFill>
              <a:latin typeface="Kaiti TC" panose="02010600040101010101" pitchFamily="2" charset="-120"/>
              <a:ea typeface="Kaiti TC" panose="02010600040101010101" pitchFamily="2" charset="-120"/>
              <a:cs typeface="Chalkboard" charset="0"/>
            </a:endParaRPr>
          </a:p>
        </p:txBody>
      </p:sp>
    </p:spTree>
    <p:extLst>
      <p:ext uri="{BB962C8B-B14F-4D97-AF65-F5344CB8AC3E}">
        <p14:creationId xmlns:p14="http://schemas.microsoft.com/office/powerpoint/2010/main" val="76914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193964"/>
            <a:ext cx="10515600" cy="1153574"/>
          </a:xfrm>
        </p:spPr>
        <p:txBody>
          <a:bodyPr>
            <a:normAutofit/>
          </a:bodyPr>
          <a:lstStyle/>
          <a:p>
            <a:pPr>
              <a:lnSpc>
                <a:spcPct val="150000"/>
              </a:lnSpc>
            </a:pPr>
            <a:r>
              <a:rPr lang="zh-CN" altLang="en-US" sz="2400" b="1" dirty="0">
                <a:latin typeface="Microsoft YaHei" panose="020B0503020204020204" pitchFamily="34" charset="-122"/>
                <a:ea typeface="Microsoft YaHei" panose="020B0503020204020204" pitchFamily="34" charset="-122"/>
              </a:rPr>
              <a:t>数据结构</a:t>
            </a:r>
            <a:br>
              <a:rPr lang="en-US" altLang="zh-CN" sz="1800" dirty="0">
                <a:solidFill>
                  <a:schemeClr val="bg1">
                    <a:lumMod val="50000"/>
                  </a:schemeClr>
                </a:solidFill>
              </a:rPr>
            </a:br>
            <a:r>
              <a:rPr lang="en-US" altLang="zh-CN" sz="1800" dirty="0">
                <a:solidFill>
                  <a:srgbClr val="0070C0"/>
                </a:solidFill>
                <a:latin typeface="Pristina" panose="020F0502020204030204" pitchFamily="34" charset="0"/>
              </a:rPr>
              <a:t>Training</a:t>
            </a:r>
            <a:r>
              <a:rPr lang="zh-CN" altLang="en-US" sz="1800" dirty="0">
                <a:solidFill>
                  <a:srgbClr val="0070C0"/>
                </a:solidFill>
                <a:latin typeface="Pristina" panose="020F0502020204030204" pitchFamily="34" charset="0"/>
              </a:rPr>
              <a:t> </a:t>
            </a:r>
            <a:r>
              <a:rPr lang="en-US" altLang="zh-CN" sz="1800" dirty="0">
                <a:solidFill>
                  <a:srgbClr val="0070C0"/>
                </a:solidFill>
                <a:latin typeface="Pristina" panose="020F0502020204030204" pitchFamily="34" charset="0"/>
              </a:rPr>
              <a:t>Double</a:t>
            </a:r>
            <a:r>
              <a:rPr lang="zh-CN" altLang="en-US" sz="1800" dirty="0">
                <a:solidFill>
                  <a:srgbClr val="0070C0"/>
                </a:solidFill>
                <a:latin typeface="Pristina" panose="020F0502020204030204" pitchFamily="34" charset="0"/>
              </a:rPr>
              <a:t> </a:t>
            </a:r>
            <a:r>
              <a:rPr lang="en-US" altLang="zh-CN" sz="1800" dirty="0">
                <a:solidFill>
                  <a:srgbClr val="0070C0"/>
                </a:solidFill>
                <a:latin typeface="Pristina" panose="020F0502020204030204" pitchFamily="34" charset="0"/>
              </a:rPr>
              <a:t>Check</a:t>
            </a:r>
            <a:endParaRPr lang="en-US" sz="1800" dirty="0">
              <a:solidFill>
                <a:srgbClr val="0070C0"/>
              </a:solidFill>
              <a:latin typeface="Pristina" panose="020F0502020204030204" pitchFamily="34" charset="0"/>
              <a:cs typeface="Pristina" panose="020F0502020204030204" pitchFamily="34" charset="0"/>
            </a:endParaRPr>
          </a:p>
        </p:txBody>
      </p:sp>
      <p:sp>
        <p:nvSpPr>
          <p:cNvPr id="7" name="Content Placeholder 6"/>
          <p:cNvSpPr>
            <a:spLocks noGrp="1"/>
          </p:cNvSpPr>
          <p:nvPr>
            <p:ph idx="1"/>
          </p:nvPr>
        </p:nvSpPr>
        <p:spPr>
          <a:xfrm>
            <a:off x="838200" y="1472665"/>
            <a:ext cx="10515600" cy="4704298"/>
          </a:xfrm>
        </p:spPr>
        <p:txBody>
          <a:bodyPr>
            <a:normAutofit/>
          </a:bodyPr>
          <a:lstStyle/>
          <a:p>
            <a:pPr marL="0" indent="0">
              <a:lnSpc>
                <a:spcPct val="150000"/>
              </a:lnSpc>
              <a:buNone/>
            </a:pPr>
            <a:r>
              <a:rPr lang="zh-CN" altLang="en-US" sz="2000" dirty="0">
                <a:solidFill>
                  <a:schemeClr val="bg2">
                    <a:lumMod val="25000"/>
                  </a:schemeClr>
                </a:solidFill>
              </a:rPr>
              <a:t>双流程的好处</a:t>
            </a:r>
            <a:endParaRPr lang="en-US" altLang="zh-CN" sz="2000" dirty="0">
              <a:solidFill>
                <a:schemeClr val="bg2">
                  <a:lumMod val="25000"/>
                </a:schemeClr>
              </a:solidFill>
            </a:endParaRPr>
          </a:p>
          <a:p>
            <a:pPr marL="457200" indent="-457200">
              <a:lnSpc>
                <a:spcPct val="150000"/>
              </a:lnSpc>
              <a:buFont typeface="+mj-lt"/>
              <a:buAutoNum type="arabicPeriod"/>
            </a:pPr>
            <a:r>
              <a:rPr lang="zh-CN" altLang="en-US" sz="1800" dirty="0">
                <a:solidFill>
                  <a:schemeClr val="bg2">
                    <a:lumMod val="25000"/>
                  </a:schemeClr>
                </a:solidFill>
              </a:rPr>
              <a:t>针对训练集执行一个自测过程，会让您所选择的模型更适应当前考试的数据集，而经过数据集的偏向性处理筛选出来的算法更容易得到一个符合对当前数据集的结果。</a:t>
            </a:r>
            <a:endParaRPr lang="en-US" altLang="zh-CN" sz="1800" dirty="0">
              <a:solidFill>
                <a:schemeClr val="bg2">
                  <a:lumMod val="25000"/>
                </a:schemeClr>
              </a:solidFill>
            </a:endParaRPr>
          </a:p>
          <a:p>
            <a:pPr marL="457200" indent="-457200">
              <a:lnSpc>
                <a:spcPct val="150000"/>
              </a:lnSpc>
              <a:buFont typeface="+mj-lt"/>
              <a:buAutoNum type="arabicPeriod"/>
            </a:pPr>
            <a:r>
              <a:rPr lang="zh-CN" altLang="en-US" sz="1800" dirty="0">
                <a:solidFill>
                  <a:schemeClr val="bg2">
                    <a:lumMod val="25000"/>
                  </a:schemeClr>
                </a:solidFill>
              </a:rPr>
              <a:t>考试最终的测试数据集是没有 </a:t>
            </a:r>
            <a:r>
              <a:rPr lang="en-US" altLang="zh-CN" sz="1800" dirty="0">
                <a:solidFill>
                  <a:schemeClr val="bg2">
                    <a:lumMod val="25000"/>
                  </a:schemeClr>
                </a:solidFill>
              </a:rPr>
              <a:t>Y</a:t>
            </a:r>
            <a:r>
              <a:rPr lang="zh-CN" altLang="en-US" sz="1800" dirty="0">
                <a:solidFill>
                  <a:schemeClr val="bg2">
                    <a:lumMod val="25000"/>
                  </a:schemeClr>
                </a:solidFill>
              </a:rPr>
              <a:t> 的存在的，而双流程执行之后最少可以让学员对 </a:t>
            </a:r>
            <a:r>
              <a:rPr lang="en-US" altLang="zh-CN" sz="1800" dirty="0">
                <a:solidFill>
                  <a:schemeClr val="bg2">
                    <a:lumMod val="25000"/>
                  </a:schemeClr>
                </a:solidFill>
              </a:rPr>
              <a:t>Y</a:t>
            </a:r>
            <a:r>
              <a:rPr lang="zh-CN" altLang="en-US" sz="1800" dirty="0">
                <a:solidFill>
                  <a:schemeClr val="bg2">
                    <a:lumMod val="25000"/>
                  </a:schemeClr>
                </a:solidFill>
              </a:rPr>
              <a:t> 的输出有一定的依据，以避免直接运行导致 </a:t>
            </a:r>
            <a:r>
              <a:rPr lang="en-US" altLang="zh-CN" sz="1800" dirty="0">
                <a:solidFill>
                  <a:schemeClr val="bg2">
                    <a:lumMod val="25000"/>
                  </a:schemeClr>
                </a:solidFill>
              </a:rPr>
              <a:t>Y</a:t>
            </a:r>
            <a:r>
              <a:rPr lang="zh-CN" altLang="en-US" sz="1800" dirty="0">
                <a:solidFill>
                  <a:schemeClr val="bg2">
                    <a:lumMod val="25000"/>
                  </a:schemeClr>
                </a:solidFill>
              </a:rPr>
              <a:t> 的胡乱输出的情况。</a:t>
            </a:r>
            <a:endParaRPr lang="en-US" altLang="zh-CN" sz="1800" dirty="0">
              <a:solidFill>
                <a:schemeClr val="bg2">
                  <a:lumMod val="25000"/>
                </a:schemeClr>
              </a:solidFill>
            </a:endParaRPr>
          </a:p>
          <a:p>
            <a:pPr marL="0" indent="0">
              <a:lnSpc>
                <a:spcPct val="150000"/>
              </a:lnSpc>
              <a:buNone/>
            </a:pPr>
            <a:endParaRPr lang="en-US" altLang="zh-CN" sz="1800" dirty="0">
              <a:solidFill>
                <a:schemeClr val="bg2">
                  <a:lumMod val="25000"/>
                </a:schemeClr>
              </a:solidFill>
            </a:endParaRPr>
          </a:p>
          <a:p>
            <a:pPr marL="0" indent="0">
              <a:lnSpc>
                <a:spcPct val="150000"/>
              </a:lnSpc>
              <a:buNone/>
            </a:pPr>
            <a:r>
              <a:rPr lang="zh-CN" altLang="en-US" sz="1600" dirty="0">
                <a:solidFill>
                  <a:srgbClr val="C00000"/>
                </a:solidFill>
              </a:rPr>
              <a:t>最后强调一点，本课程的核心是面向实战考试，并非面向工程开发，所以很多方式主要是针对考试而言，在有限的</a:t>
            </a:r>
            <a:r>
              <a:rPr lang="en-US" altLang="zh-CN" sz="1600" dirty="0">
                <a:solidFill>
                  <a:srgbClr val="C00000"/>
                </a:solidFill>
              </a:rPr>
              <a:t>2</a:t>
            </a:r>
            <a:r>
              <a:rPr lang="zh-CN" altLang="en-US" sz="1600" dirty="0">
                <a:solidFill>
                  <a:srgbClr val="C00000"/>
                </a:solidFill>
              </a:rPr>
              <a:t>小时内完成实战考试题，而真正的工程错综复杂，绝非面对考试这种模拟实战可以满足的，而考试的目的就是让考生彻底熟悉流程，最后将这种模式应用于工程开发。</a:t>
            </a:r>
            <a:br>
              <a:rPr lang="en-US" altLang="zh-CN" sz="2000" dirty="0">
                <a:solidFill>
                  <a:schemeClr val="bg2">
                    <a:lumMod val="25000"/>
                  </a:schemeClr>
                </a:solidFill>
              </a:rPr>
            </a:br>
            <a:endParaRPr lang="en-US" altLang="zh-CN" sz="1800" dirty="0">
              <a:solidFill>
                <a:schemeClr val="accent1">
                  <a:lumMod val="75000"/>
                </a:schemeClr>
              </a:solidFill>
            </a:endParaRPr>
          </a:p>
        </p:txBody>
      </p:sp>
      <p:sp>
        <p:nvSpPr>
          <p:cNvPr id="5" name="Content Placeholder 6">
            <a:extLst>
              <a:ext uri="{FF2B5EF4-FFF2-40B4-BE49-F238E27FC236}">
                <a16:creationId xmlns:a16="http://schemas.microsoft.com/office/drawing/2014/main" id="{5B912217-D3EA-7142-89E0-BA2CB0D6F175}"/>
              </a:ext>
            </a:extLst>
          </p:cNvPr>
          <p:cNvSpPr txBox="1">
            <a:spLocks/>
          </p:cNvSpPr>
          <p:nvPr/>
        </p:nvSpPr>
        <p:spPr>
          <a:xfrm>
            <a:off x="6843386" y="2956141"/>
            <a:ext cx="4662814" cy="17285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Chalkboard" charset="0"/>
                <a:ea typeface="Chalkboard" charset="0"/>
                <a:cs typeface="Chalkboard"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Chalkboard" charset="0"/>
                <a:ea typeface="Chalkboard" charset="0"/>
                <a:cs typeface="Chalkboard"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Chalkboard" charset="0"/>
                <a:ea typeface="Chalkboard" charset="0"/>
                <a:cs typeface="Chalkboard"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buNone/>
            </a:pPr>
            <a:endParaRPr lang="en-US" altLang="zh-CN" sz="2000" dirty="0">
              <a:solidFill>
                <a:srgbClr val="C00000"/>
              </a:solidFill>
            </a:endParaRPr>
          </a:p>
        </p:txBody>
      </p:sp>
    </p:spTree>
    <p:extLst>
      <p:ext uri="{BB962C8B-B14F-4D97-AF65-F5344CB8AC3E}">
        <p14:creationId xmlns:p14="http://schemas.microsoft.com/office/powerpoint/2010/main" val="2118563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193964"/>
            <a:ext cx="10515600" cy="1153574"/>
          </a:xfrm>
        </p:spPr>
        <p:txBody>
          <a:bodyPr>
            <a:normAutofit/>
          </a:bodyPr>
          <a:lstStyle/>
          <a:p>
            <a:pPr>
              <a:lnSpc>
                <a:spcPct val="150000"/>
              </a:lnSpc>
            </a:pPr>
            <a:r>
              <a:rPr lang="zh-CN" altLang="en-US" sz="2400" b="1" dirty="0">
                <a:latin typeface="Microsoft YaHei" panose="020B0503020204020204" pitchFamily="34" charset="-122"/>
                <a:ea typeface="Microsoft YaHei" panose="020B0503020204020204" pitchFamily="34" charset="-122"/>
              </a:rPr>
              <a:t>数据结构</a:t>
            </a:r>
            <a:br>
              <a:rPr lang="en-US" altLang="zh-CN" sz="1800" dirty="0">
                <a:solidFill>
                  <a:schemeClr val="bg1">
                    <a:lumMod val="50000"/>
                  </a:schemeClr>
                </a:solidFill>
              </a:rPr>
            </a:br>
            <a:r>
              <a:rPr lang="en-US" altLang="zh-CN" sz="1800" dirty="0">
                <a:solidFill>
                  <a:srgbClr val="0070C0"/>
                </a:solidFill>
                <a:latin typeface="Pristina" panose="020F0502020204030204" pitchFamily="34" charset="0"/>
              </a:rPr>
              <a:t>Score</a:t>
            </a:r>
            <a:endParaRPr lang="en-US" sz="1800" dirty="0">
              <a:solidFill>
                <a:srgbClr val="0070C0"/>
              </a:solidFill>
              <a:latin typeface="Pristina" panose="020F0502020204030204" pitchFamily="34" charset="0"/>
              <a:cs typeface="Pristina" panose="020F0502020204030204" pitchFamily="34" charset="0"/>
            </a:endParaRPr>
          </a:p>
        </p:txBody>
      </p:sp>
      <p:sp>
        <p:nvSpPr>
          <p:cNvPr id="7" name="Content Placeholder 6"/>
          <p:cNvSpPr>
            <a:spLocks noGrp="1"/>
          </p:cNvSpPr>
          <p:nvPr>
            <p:ph idx="1"/>
          </p:nvPr>
        </p:nvSpPr>
        <p:spPr>
          <a:xfrm>
            <a:off x="838200" y="1472665"/>
            <a:ext cx="10515600" cy="4704298"/>
          </a:xfrm>
        </p:spPr>
        <p:txBody>
          <a:bodyPr>
            <a:normAutofit/>
          </a:bodyPr>
          <a:lstStyle/>
          <a:p>
            <a:pPr marL="0" indent="0">
              <a:lnSpc>
                <a:spcPct val="150000"/>
              </a:lnSpc>
              <a:buNone/>
            </a:pPr>
            <a:r>
              <a:rPr lang="zh-CN" altLang="en-US" sz="2000" dirty="0">
                <a:solidFill>
                  <a:schemeClr val="bg2">
                    <a:lumMod val="25000"/>
                  </a:schemeClr>
                </a:solidFill>
              </a:rPr>
              <a:t>各算法对比</a:t>
            </a:r>
            <a:endParaRPr lang="en-US" altLang="zh-CN" sz="2000" dirty="0">
              <a:solidFill>
                <a:schemeClr val="bg2">
                  <a:lumMod val="25000"/>
                </a:schemeClr>
              </a:solidFill>
            </a:endParaRPr>
          </a:p>
          <a:p>
            <a:pPr>
              <a:lnSpc>
                <a:spcPct val="150000"/>
              </a:lnSpc>
            </a:pPr>
            <a:r>
              <a:rPr lang="en-US" altLang="zh-CN" sz="1400" dirty="0">
                <a:solidFill>
                  <a:schemeClr val="bg2">
                    <a:lumMod val="25000"/>
                  </a:schemeClr>
                </a:solidFill>
              </a:rPr>
              <a:t>Sec</a:t>
            </a:r>
            <a:r>
              <a:rPr lang="zh-CN" altLang="en-US" sz="1400" dirty="0">
                <a:solidFill>
                  <a:schemeClr val="bg2">
                    <a:lumMod val="25000"/>
                  </a:schemeClr>
                </a:solidFill>
              </a:rPr>
              <a:t>：运行时间</a:t>
            </a:r>
            <a:endParaRPr lang="en-US" altLang="zh-CN" sz="1400" dirty="0">
              <a:solidFill>
                <a:schemeClr val="bg2">
                  <a:lumMod val="25000"/>
                </a:schemeClr>
              </a:solidFill>
            </a:endParaRPr>
          </a:p>
          <a:p>
            <a:pPr>
              <a:lnSpc>
                <a:spcPct val="150000"/>
              </a:lnSpc>
            </a:pPr>
            <a:r>
              <a:rPr lang="en-US" altLang="zh-CN" sz="1400" dirty="0">
                <a:solidFill>
                  <a:schemeClr val="bg2">
                    <a:lumMod val="25000"/>
                  </a:schemeClr>
                </a:solidFill>
              </a:rPr>
              <a:t>Acc</a:t>
            </a:r>
            <a:r>
              <a:rPr lang="zh-CN" altLang="en-US" sz="1400" dirty="0">
                <a:solidFill>
                  <a:schemeClr val="bg2">
                    <a:lumMod val="25000"/>
                  </a:schemeClr>
                </a:solidFill>
              </a:rPr>
              <a:t>：准确率</a:t>
            </a:r>
            <a:endParaRPr lang="en-US" altLang="zh-CN" sz="1400" dirty="0">
              <a:solidFill>
                <a:schemeClr val="bg2">
                  <a:lumMod val="25000"/>
                </a:schemeClr>
              </a:solidFill>
            </a:endParaRPr>
          </a:p>
          <a:p>
            <a:pPr>
              <a:lnSpc>
                <a:spcPct val="150000"/>
              </a:lnSpc>
            </a:pPr>
            <a:r>
              <a:rPr lang="en-US" altLang="zh-CN" sz="1400" dirty="0">
                <a:solidFill>
                  <a:schemeClr val="bg2">
                    <a:lumMod val="25000"/>
                  </a:schemeClr>
                </a:solidFill>
              </a:rPr>
              <a:t>F1_Mi</a:t>
            </a:r>
            <a:r>
              <a:rPr lang="zh-CN" altLang="en-US" sz="1400" dirty="0">
                <a:solidFill>
                  <a:schemeClr val="bg2">
                    <a:lumMod val="25000"/>
                  </a:schemeClr>
                </a:solidFill>
              </a:rPr>
              <a:t>：微观</a:t>
            </a:r>
            <a:r>
              <a:rPr lang="en-US" altLang="zh-CN" sz="1400" dirty="0">
                <a:solidFill>
                  <a:schemeClr val="bg2">
                    <a:lumMod val="25000"/>
                  </a:schemeClr>
                </a:solidFill>
              </a:rPr>
              <a:t>F1</a:t>
            </a:r>
          </a:p>
          <a:p>
            <a:pPr>
              <a:lnSpc>
                <a:spcPct val="150000"/>
              </a:lnSpc>
            </a:pPr>
            <a:r>
              <a:rPr lang="en-US" altLang="zh-CN" sz="1400" dirty="0">
                <a:solidFill>
                  <a:schemeClr val="bg2">
                    <a:lumMod val="25000"/>
                  </a:schemeClr>
                </a:solidFill>
              </a:rPr>
              <a:t>F1_Ma</a:t>
            </a:r>
            <a:r>
              <a:rPr lang="zh-CN" altLang="en-US" sz="1400" dirty="0">
                <a:solidFill>
                  <a:schemeClr val="bg2">
                    <a:lumMod val="25000"/>
                  </a:schemeClr>
                </a:solidFill>
              </a:rPr>
              <a:t>：宏观</a:t>
            </a:r>
            <a:r>
              <a:rPr lang="en-US" altLang="zh-CN" sz="1400" dirty="0">
                <a:solidFill>
                  <a:schemeClr val="bg2">
                    <a:lumMod val="25000"/>
                  </a:schemeClr>
                </a:solidFill>
              </a:rPr>
              <a:t>F1</a:t>
            </a:r>
          </a:p>
          <a:p>
            <a:pPr>
              <a:lnSpc>
                <a:spcPct val="150000"/>
              </a:lnSpc>
            </a:pPr>
            <a:r>
              <a:rPr lang="en-US" altLang="zh-CN" sz="1400" dirty="0" err="1">
                <a:solidFill>
                  <a:schemeClr val="bg2">
                    <a:lumMod val="25000"/>
                  </a:schemeClr>
                </a:solidFill>
              </a:rPr>
              <a:t>P_Mi</a:t>
            </a:r>
            <a:r>
              <a:rPr lang="zh-CN" altLang="en-US" sz="1400" dirty="0">
                <a:solidFill>
                  <a:schemeClr val="bg2">
                    <a:lumMod val="25000"/>
                  </a:schemeClr>
                </a:solidFill>
              </a:rPr>
              <a:t>：微观精确率</a:t>
            </a:r>
            <a:endParaRPr lang="en-US" altLang="zh-CN" sz="1400" dirty="0">
              <a:solidFill>
                <a:schemeClr val="bg2">
                  <a:lumMod val="25000"/>
                </a:schemeClr>
              </a:solidFill>
            </a:endParaRPr>
          </a:p>
          <a:p>
            <a:pPr>
              <a:lnSpc>
                <a:spcPct val="150000"/>
              </a:lnSpc>
            </a:pPr>
            <a:r>
              <a:rPr lang="en-US" altLang="zh-CN" sz="1400" dirty="0" err="1">
                <a:solidFill>
                  <a:schemeClr val="bg2">
                    <a:lumMod val="25000"/>
                  </a:schemeClr>
                </a:solidFill>
              </a:rPr>
              <a:t>P_Ma</a:t>
            </a:r>
            <a:r>
              <a:rPr lang="zh-CN" altLang="en-US" sz="1400" dirty="0">
                <a:solidFill>
                  <a:schemeClr val="bg2">
                    <a:lumMod val="25000"/>
                  </a:schemeClr>
                </a:solidFill>
              </a:rPr>
              <a:t>：宏观精确率</a:t>
            </a:r>
            <a:endParaRPr lang="en-US" altLang="zh-CN" sz="1400" dirty="0">
              <a:solidFill>
                <a:schemeClr val="bg2">
                  <a:lumMod val="25000"/>
                </a:schemeClr>
              </a:solidFill>
            </a:endParaRPr>
          </a:p>
          <a:p>
            <a:pPr>
              <a:lnSpc>
                <a:spcPct val="150000"/>
              </a:lnSpc>
            </a:pPr>
            <a:r>
              <a:rPr lang="en-US" altLang="zh-CN" sz="1400" dirty="0" err="1">
                <a:solidFill>
                  <a:schemeClr val="bg2">
                    <a:lumMod val="25000"/>
                  </a:schemeClr>
                </a:solidFill>
              </a:rPr>
              <a:t>R_Mi</a:t>
            </a:r>
            <a:r>
              <a:rPr lang="zh-CN" altLang="en-US" sz="1400" dirty="0">
                <a:solidFill>
                  <a:schemeClr val="bg2">
                    <a:lumMod val="25000"/>
                  </a:schemeClr>
                </a:solidFill>
              </a:rPr>
              <a:t>：微观召回率</a:t>
            </a:r>
            <a:endParaRPr lang="en-US" altLang="zh-CN" sz="1400" dirty="0">
              <a:solidFill>
                <a:schemeClr val="bg2">
                  <a:lumMod val="25000"/>
                </a:schemeClr>
              </a:solidFill>
            </a:endParaRPr>
          </a:p>
          <a:p>
            <a:pPr>
              <a:lnSpc>
                <a:spcPct val="150000"/>
              </a:lnSpc>
            </a:pPr>
            <a:r>
              <a:rPr lang="en-US" altLang="zh-CN" sz="1400" dirty="0" err="1">
                <a:solidFill>
                  <a:schemeClr val="bg2">
                    <a:lumMod val="25000"/>
                  </a:schemeClr>
                </a:solidFill>
              </a:rPr>
              <a:t>R_Ma</a:t>
            </a:r>
            <a:r>
              <a:rPr lang="zh-CN" altLang="en-US" sz="1400" dirty="0">
                <a:solidFill>
                  <a:schemeClr val="bg2">
                    <a:lumMod val="25000"/>
                  </a:schemeClr>
                </a:solidFill>
              </a:rPr>
              <a:t>：宏观召回率</a:t>
            </a:r>
            <a:endParaRPr lang="en-US" altLang="zh-CN" sz="1400" dirty="0">
              <a:solidFill>
                <a:schemeClr val="bg2">
                  <a:lumMod val="25000"/>
                </a:schemeClr>
              </a:solidFill>
            </a:endParaRPr>
          </a:p>
        </p:txBody>
      </p:sp>
      <p:sp>
        <p:nvSpPr>
          <p:cNvPr id="5" name="Content Placeholder 6">
            <a:extLst>
              <a:ext uri="{FF2B5EF4-FFF2-40B4-BE49-F238E27FC236}">
                <a16:creationId xmlns:a16="http://schemas.microsoft.com/office/drawing/2014/main" id="{5B912217-D3EA-7142-89E0-BA2CB0D6F175}"/>
              </a:ext>
            </a:extLst>
          </p:cNvPr>
          <p:cNvSpPr txBox="1">
            <a:spLocks/>
          </p:cNvSpPr>
          <p:nvPr/>
        </p:nvSpPr>
        <p:spPr>
          <a:xfrm>
            <a:off x="6843386" y="2956141"/>
            <a:ext cx="4662814" cy="17285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Chalkboard" charset="0"/>
                <a:ea typeface="Chalkboard" charset="0"/>
                <a:cs typeface="Chalkboard"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Chalkboard" charset="0"/>
                <a:ea typeface="Chalkboard" charset="0"/>
                <a:cs typeface="Chalkboard"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Chalkboard" charset="0"/>
                <a:ea typeface="Chalkboard" charset="0"/>
                <a:cs typeface="Chalkboard"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buNone/>
            </a:pPr>
            <a:endParaRPr lang="en-US" altLang="zh-CN" sz="2000" dirty="0">
              <a:solidFill>
                <a:srgbClr val="C00000"/>
              </a:solidFill>
            </a:endParaRPr>
          </a:p>
        </p:txBody>
      </p:sp>
      <p:pic>
        <p:nvPicPr>
          <p:cNvPr id="2" name="Picture 1">
            <a:extLst>
              <a:ext uri="{FF2B5EF4-FFF2-40B4-BE49-F238E27FC236}">
                <a16:creationId xmlns:a16="http://schemas.microsoft.com/office/drawing/2014/main" id="{8D0BD202-38E2-4255-F32A-05480EA26958}"/>
              </a:ext>
            </a:extLst>
          </p:cNvPr>
          <p:cNvPicPr>
            <a:picLocks noChangeAspect="1"/>
          </p:cNvPicPr>
          <p:nvPr/>
        </p:nvPicPr>
        <p:blipFill>
          <a:blip r:embed="rId2"/>
          <a:stretch>
            <a:fillRect/>
          </a:stretch>
        </p:blipFill>
        <p:spPr>
          <a:xfrm>
            <a:off x="2977989" y="3278982"/>
            <a:ext cx="8836374" cy="2763544"/>
          </a:xfrm>
          <a:prstGeom prst="rect">
            <a:avLst/>
          </a:prstGeom>
        </p:spPr>
      </p:pic>
    </p:spTree>
    <p:extLst>
      <p:ext uri="{BB962C8B-B14F-4D97-AF65-F5344CB8AC3E}">
        <p14:creationId xmlns:p14="http://schemas.microsoft.com/office/powerpoint/2010/main" val="3027431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zh-CN" dirty="0">
                <a:latin typeface="Chalkboard" charset="0"/>
                <a:ea typeface="Chalkboard" charset="0"/>
                <a:cs typeface="Chalkboard" charset="0"/>
              </a:rPr>
              <a:t>Agenda</a:t>
            </a:r>
            <a:endParaRPr lang="en-US" dirty="0">
              <a:latin typeface="Chalkboard" charset="0"/>
              <a:ea typeface="Chalkboard" charset="0"/>
              <a:cs typeface="Chalkboard" charset="0"/>
            </a:endParaRPr>
          </a:p>
        </p:txBody>
      </p:sp>
      <p:sp>
        <p:nvSpPr>
          <p:cNvPr id="7" name="Content Placeholder 6"/>
          <p:cNvSpPr>
            <a:spLocks noGrp="1"/>
          </p:cNvSpPr>
          <p:nvPr>
            <p:ph idx="1"/>
          </p:nvPr>
        </p:nvSpPr>
        <p:spPr/>
        <p:txBody>
          <a:bodyPr/>
          <a:lstStyle/>
          <a:p>
            <a:r>
              <a:rPr lang="zh-CN" altLang="en-US" b="1" dirty="0">
                <a:latin typeface="Chalkboard" charset="0"/>
                <a:ea typeface="Chalkboard" charset="0"/>
                <a:cs typeface="Chalkboard" charset="0"/>
              </a:rPr>
              <a:t>环境准备</a:t>
            </a:r>
            <a:endParaRPr lang="en-US" altLang="zh-CN" b="1" dirty="0">
              <a:latin typeface="Chalkboard" charset="0"/>
              <a:ea typeface="Chalkboard" charset="0"/>
              <a:cs typeface="Chalkboard" charset="0"/>
            </a:endParaRPr>
          </a:p>
          <a:p>
            <a:r>
              <a:rPr lang="zh-CN" altLang="en-CN" dirty="0">
                <a:latin typeface="Chalkboard" charset="0"/>
                <a:ea typeface="Chalkboard" charset="0"/>
                <a:cs typeface="Chalkboard" charset="0"/>
              </a:rPr>
              <a:t>数据</a:t>
            </a:r>
            <a:r>
              <a:rPr lang="zh-CN" altLang="en-US" dirty="0">
                <a:latin typeface="Chalkboard" charset="0"/>
                <a:ea typeface="Chalkboard" charset="0"/>
                <a:cs typeface="Chalkboard" charset="0"/>
              </a:rPr>
              <a:t>结构</a:t>
            </a:r>
            <a:endParaRPr lang="en-US" altLang="zh-CN" dirty="0">
              <a:latin typeface="Chalkboard" charset="0"/>
              <a:ea typeface="Chalkboard" charset="0"/>
              <a:cs typeface="Chalkboard" charset="0"/>
            </a:endParaRPr>
          </a:p>
          <a:p>
            <a:r>
              <a:rPr lang="zh-CN" altLang="en-CN" dirty="0">
                <a:solidFill>
                  <a:schemeClr val="accent2">
                    <a:lumMod val="75000"/>
                  </a:schemeClr>
                </a:solidFill>
                <a:latin typeface="Chalkboard" charset="0"/>
                <a:ea typeface="Chalkboard" charset="0"/>
                <a:cs typeface="Chalkboard" charset="0"/>
              </a:rPr>
              <a:t>执行</a:t>
            </a:r>
            <a:r>
              <a:rPr lang="zh-CN" altLang="en-US" dirty="0">
                <a:solidFill>
                  <a:schemeClr val="accent2">
                    <a:lumMod val="75000"/>
                  </a:schemeClr>
                </a:solidFill>
                <a:latin typeface="Chalkboard" charset="0"/>
                <a:ea typeface="Chalkboard" charset="0"/>
                <a:cs typeface="Chalkboard" charset="0"/>
              </a:rPr>
              <a:t>流程</a:t>
            </a:r>
            <a:r>
              <a:rPr lang="zh-CN" altLang="en-US" b="1" dirty="0">
                <a:solidFill>
                  <a:schemeClr val="bg1"/>
                </a:solidFill>
                <a:latin typeface="Chalkboard" charset="0"/>
                <a:ea typeface="Chalkboard" charset="0"/>
                <a:cs typeface="Chalkboard" charset="0"/>
              </a:rPr>
              <a:t>异视界</a:t>
            </a:r>
            <a:endParaRPr lang="en-US" altLang="zh-CN" dirty="0">
              <a:solidFill>
                <a:schemeClr val="bg1"/>
              </a:solidFill>
              <a:latin typeface="Chalkboard" charset="0"/>
              <a:ea typeface="Chalkboard" charset="0"/>
              <a:cs typeface="Chalkboard" charset="0"/>
            </a:endParaRPr>
          </a:p>
        </p:txBody>
      </p:sp>
    </p:spTree>
    <p:extLst>
      <p:ext uri="{BB962C8B-B14F-4D97-AF65-F5344CB8AC3E}">
        <p14:creationId xmlns:p14="http://schemas.microsoft.com/office/powerpoint/2010/main" val="2527132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193964"/>
            <a:ext cx="10515600" cy="1153574"/>
          </a:xfrm>
        </p:spPr>
        <p:txBody>
          <a:bodyPr>
            <a:normAutofit/>
          </a:bodyPr>
          <a:lstStyle/>
          <a:p>
            <a:pPr>
              <a:lnSpc>
                <a:spcPct val="150000"/>
              </a:lnSpc>
            </a:pPr>
            <a:r>
              <a:rPr lang="zh-CN" altLang="en-US" sz="2400" b="1" dirty="0">
                <a:latin typeface="Microsoft YaHei" panose="020B0503020204020204" pitchFamily="34" charset="-122"/>
                <a:ea typeface="Microsoft YaHei" panose="020B0503020204020204" pitchFamily="34" charset="-122"/>
              </a:rPr>
              <a:t>执行流程</a:t>
            </a:r>
            <a:br>
              <a:rPr lang="en-US" altLang="zh-CN" sz="1800" dirty="0">
                <a:solidFill>
                  <a:schemeClr val="bg1">
                    <a:lumMod val="50000"/>
                  </a:schemeClr>
                </a:solidFill>
              </a:rPr>
            </a:br>
            <a:r>
              <a:rPr lang="en-CN" altLang="zh-CN" sz="1800" dirty="0">
                <a:solidFill>
                  <a:srgbClr val="0070C0"/>
                </a:solidFill>
                <a:latin typeface="Pristina" panose="020F0502020204030204" pitchFamily="34" charset="0"/>
              </a:rPr>
              <a:t>Folder</a:t>
            </a:r>
            <a:r>
              <a:rPr lang="zh-CN" altLang="en-US" sz="1800" dirty="0">
                <a:solidFill>
                  <a:srgbClr val="0070C0"/>
                </a:solidFill>
                <a:latin typeface="Pristina" panose="020F0502020204030204" pitchFamily="34" charset="0"/>
              </a:rPr>
              <a:t> </a:t>
            </a:r>
            <a:r>
              <a:rPr lang="en-US" altLang="zh-CN" sz="1800" dirty="0">
                <a:solidFill>
                  <a:srgbClr val="0070C0"/>
                </a:solidFill>
                <a:latin typeface="Pristina" panose="020F0502020204030204" pitchFamily="34" charset="0"/>
              </a:rPr>
              <a:t>Structure</a:t>
            </a:r>
            <a:endParaRPr lang="en-US" sz="1800" dirty="0">
              <a:solidFill>
                <a:srgbClr val="0070C0"/>
              </a:solidFill>
              <a:latin typeface="Pristina" panose="020F0502020204030204" pitchFamily="34" charset="0"/>
              <a:cs typeface="Pristina" panose="020F0502020204030204" pitchFamily="34" charset="0"/>
            </a:endParaRPr>
          </a:p>
        </p:txBody>
      </p:sp>
      <p:sp>
        <p:nvSpPr>
          <p:cNvPr id="7" name="Content Placeholder 6"/>
          <p:cNvSpPr>
            <a:spLocks noGrp="1"/>
          </p:cNvSpPr>
          <p:nvPr>
            <p:ph idx="1"/>
          </p:nvPr>
        </p:nvSpPr>
        <p:spPr>
          <a:xfrm>
            <a:off x="838200" y="1472665"/>
            <a:ext cx="10515600" cy="4704298"/>
          </a:xfrm>
        </p:spPr>
        <p:txBody>
          <a:bodyPr>
            <a:normAutofit/>
          </a:bodyPr>
          <a:lstStyle/>
          <a:p>
            <a:pPr marL="0" indent="0">
              <a:lnSpc>
                <a:spcPct val="150000"/>
              </a:lnSpc>
              <a:buNone/>
            </a:pPr>
            <a:r>
              <a:rPr lang="zh-CN" altLang="en-US" sz="2000" dirty="0">
                <a:solidFill>
                  <a:schemeClr val="bg2">
                    <a:lumMod val="25000"/>
                  </a:schemeClr>
                </a:solidFill>
              </a:rPr>
              <a:t>目录规划</a:t>
            </a:r>
            <a:endParaRPr lang="en-US" altLang="zh-CN" sz="2000" dirty="0">
              <a:solidFill>
                <a:schemeClr val="bg2">
                  <a:lumMod val="25000"/>
                </a:schemeClr>
              </a:solidFill>
            </a:endParaRPr>
          </a:p>
          <a:p>
            <a:pPr marL="0" indent="0">
              <a:lnSpc>
                <a:spcPct val="150000"/>
              </a:lnSpc>
              <a:buNone/>
            </a:pPr>
            <a:endParaRPr lang="en-US" altLang="zh-CN" sz="1800" dirty="0">
              <a:solidFill>
                <a:schemeClr val="bg2">
                  <a:lumMod val="25000"/>
                </a:schemeClr>
              </a:solidFill>
            </a:endParaRPr>
          </a:p>
          <a:p>
            <a:pPr marL="0" indent="0">
              <a:lnSpc>
                <a:spcPct val="150000"/>
              </a:lnSpc>
              <a:buNone/>
            </a:pPr>
            <a:endParaRPr lang="en-US" altLang="zh-CN" sz="1800" dirty="0">
              <a:solidFill>
                <a:schemeClr val="bg2">
                  <a:lumMod val="25000"/>
                </a:schemeClr>
              </a:solidFill>
            </a:endParaRPr>
          </a:p>
          <a:p>
            <a:pPr marL="0" indent="0">
              <a:lnSpc>
                <a:spcPct val="150000"/>
              </a:lnSpc>
              <a:buNone/>
            </a:pPr>
            <a:endParaRPr lang="en-US" altLang="zh-CN" sz="1800" dirty="0">
              <a:solidFill>
                <a:schemeClr val="bg2">
                  <a:lumMod val="25000"/>
                </a:schemeClr>
              </a:solidFill>
            </a:endParaRPr>
          </a:p>
          <a:p>
            <a:pPr marL="0" indent="0">
              <a:lnSpc>
                <a:spcPct val="150000"/>
              </a:lnSpc>
              <a:buNone/>
            </a:pPr>
            <a:r>
              <a:rPr lang="zh-CN" altLang="en-US" sz="1800" dirty="0">
                <a:solidFill>
                  <a:schemeClr val="bg2">
                    <a:lumMod val="25000"/>
                  </a:schemeClr>
                </a:solidFill>
              </a:rPr>
              <a:t>目录规划根据个人喜好有所不同，设计这样的目录规划主要原则在于：</a:t>
            </a:r>
            <a:endParaRPr lang="en-US" altLang="zh-CN" sz="1800" dirty="0">
              <a:solidFill>
                <a:schemeClr val="bg2">
                  <a:lumMod val="25000"/>
                </a:schemeClr>
              </a:solidFill>
            </a:endParaRPr>
          </a:p>
          <a:p>
            <a:pPr>
              <a:lnSpc>
                <a:spcPct val="150000"/>
              </a:lnSpc>
            </a:pPr>
            <a:r>
              <a:rPr lang="zh-CN" altLang="en-US" sz="1800" dirty="0">
                <a:solidFill>
                  <a:schemeClr val="bg2">
                    <a:lumMod val="25000"/>
                  </a:schemeClr>
                </a:solidFill>
              </a:rPr>
              <a:t>将数据分析考试的五个核心步骤解耦，可单步执行、同时可单步调试。</a:t>
            </a:r>
            <a:endParaRPr lang="en-US" altLang="zh-CN" sz="1800" dirty="0">
              <a:solidFill>
                <a:schemeClr val="bg2">
                  <a:lumMod val="25000"/>
                </a:schemeClr>
              </a:solidFill>
            </a:endParaRPr>
          </a:p>
          <a:p>
            <a:pPr>
              <a:lnSpc>
                <a:spcPct val="150000"/>
              </a:lnSpc>
            </a:pPr>
            <a:r>
              <a:rPr lang="zh-CN" altLang="en-US" sz="1800" dirty="0">
                <a:solidFill>
                  <a:schemeClr val="bg2">
                    <a:lumMod val="25000"/>
                  </a:schemeClr>
                </a:solidFill>
              </a:rPr>
              <a:t>将数据预处理步骤归并，方便考生在单独的案例中使用不同的模型来完成并执行评估。</a:t>
            </a:r>
            <a:endParaRPr lang="en-US" altLang="zh-CN" sz="1800" dirty="0">
              <a:solidFill>
                <a:schemeClr val="bg2">
                  <a:lumMod val="25000"/>
                </a:schemeClr>
              </a:solidFill>
            </a:endParaRPr>
          </a:p>
        </p:txBody>
      </p:sp>
      <p:sp>
        <p:nvSpPr>
          <p:cNvPr id="5" name="Content Placeholder 6">
            <a:extLst>
              <a:ext uri="{FF2B5EF4-FFF2-40B4-BE49-F238E27FC236}">
                <a16:creationId xmlns:a16="http://schemas.microsoft.com/office/drawing/2014/main" id="{5B912217-D3EA-7142-89E0-BA2CB0D6F175}"/>
              </a:ext>
            </a:extLst>
          </p:cNvPr>
          <p:cNvSpPr txBox="1">
            <a:spLocks/>
          </p:cNvSpPr>
          <p:nvPr/>
        </p:nvSpPr>
        <p:spPr>
          <a:xfrm>
            <a:off x="6843386" y="2956141"/>
            <a:ext cx="4662814" cy="17285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Chalkboard" charset="0"/>
                <a:ea typeface="Chalkboard" charset="0"/>
                <a:cs typeface="Chalkboard"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Chalkboard" charset="0"/>
                <a:ea typeface="Chalkboard" charset="0"/>
                <a:cs typeface="Chalkboard"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Chalkboard" charset="0"/>
                <a:ea typeface="Chalkboard" charset="0"/>
                <a:cs typeface="Chalkboard"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buNone/>
            </a:pPr>
            <a:endParaRPr lang="en-US" altLang="zh-CN" sz="2000" dirty="0">
              <a:solidFill>
                <a:srgbClr val="C00000"/>
              </a:solidFill>
            </a:endParaRPr>
          </a:p>
        </p:txBody>
      </p:sp>
      <p:graphicFrame>
        <p:nvGraphicFramePr>
          <p:cNvPr id="3" name="Table 2">
            <a:extLst>
              <a:ext uri="{FF2B5EF4-FFF2-40B4-BE49-F238E27FC236}">
                <a16:creationId xmlns:a16="http://schemas.microsoft.com/office/drawing/2014/main" id="{56D268AA-0DAF-9E46-813F-7DDE2DFBEBAC}"/>
              </a:ext>
            </a:extLst>
          </p:cNvPr>
          <p:cNvGraphicFramePr>
            <a:graphicFrameLocks noGrp="1"/>
          </p:cNvGraphicFramePr>
          <p:nvPr>
            <p:extLst>
              <p:ext uri="{D42A27DB-BD31-4B8C-83A1-F6EECF244321}">
                <p14:modId xmlns:p14="http://schemas.microsoft.com/office/powerpoint/2010/main" val="2134607235"/>
              </p:ext>
            </p:extLst>
          </p:nvPr>
        </p:nvGraphicFramePr>
        <p:xfrm>
          <a:off x="1431925" y="2089334"/>
          <a:ext cx="8128000" cy="1483360"/>
        </p:xfrm>
        <a:graphic>
          <a:graphicData uri="http://schemas.openxmlformats.org/drawingml/2006/table">
            <a:tbl>
              <a:tblPr firstRow="1" bandRow="1">
                <a:tableStyleId>{5C22544A-7EE6-4342-B048-85BDC9FD1C3A}</a:tableStyleId>
              </a:tblPr>
              <a:tblGrid>
                <a:gridCol w="2068513">
                  <a:extLst>
                    <a:ext uri="{9D8B030D-6E8A-4147-A177-3AD203B41FA5}">
                      <a16:colId xmlns:a16="http://schemas.microsoft.com/office/drawing/2014/main" val="3599509864"/>
                    </a:ext>
                  </a:extLst>
                </a:gridCol>
                <a:gridCol w="6059487">
                  <a:extLst>
                    <a:ext uri="{9D8B030D-6E8A-4147-A177-3AD203B41FA5}">
                      <a16:colId xmlns:a16="http://schemas.microsoft.com/office/drawing/2014/main" val="3661557292"/>
                    </a:ext>
                  </a:extLst>
                </a:gridCol>
              </a:tblGrid>
              <a:tr h="370840">
                <a:tc>
                  <a:txBody>
                    <a:bodyPr/>
                    <a:lstStyle/>
                    <a:p>
                      <a:r>
                        <a:rPr lang="en-US" dirty="0" err="1"/>
                        <a:t>目录</a:t>
                      </a:r>
                      <a:endParaRPr lang="en-CN" dirty="0"/>
                    </a:p>
                  </a:txBody>
                  <a:tcPr/>
                </a:tc>
                <a:tc>
                  <a:txBody>
                    <a:bodyPr/>
                    <a:lstStyle/>
                    <a:p>
                      <a:r>
                        <a:rPr lang="en-CN" dirty="0"/>
                        <a:t>含义</a:t>
                      </a:r>
                    </a:p>
                  </a:txBody>
                  <a:tcPr/>
                </a:tc>
                <a:extLst>
                  <a:ext uri="{0D108BD9-81ED-4DB2-BD59-A6C34878D82A}">
                    <a16:rowId xmlns:a16="http://schemas.microsoft.com/office/drawing/2014/main" val="2827672350"/>
                  </a:ext>
                </a:extLst>
              </a:tr>
              <a:tr h="370840">
                <a:tc>
                  <a:txBody>
                    <a:bodyPr/>
                    <a:lstStyle/>
                    <a:p>
                      <a:r>
                        <a:rPr lang="en-US" altLang="zh-CN" dirty="0"/>
                        <a:t>data</a:t>
                      </a:r>
                      <a:endParaRPr lang="en-CN" dirty="0"/>
                    </a:p>
                  </a:txBody>
                  <a:tcPr/>
                </a:tc>
                <a:tc>
                  <a:txBody>
                    <a:bodyPr/>
                    <a:lstStyle/>
                    <a:p>
                      <a:r>
                        <a:rPr lang="en-CN" dirty="0"/>
                        <a:t>考试专用数据目录</a:t>
                      </a:r>
                    </a:p>
                  </a:txBody>
                  <a:tcPr/>
                </a:tc>
                <a:extLst>
                  <a:ext uri="{0D108BD9-81ED-4DB2-BD59-A6C34878D82A}">
                    <a16:rowId xmlns:a16="http://schemas.microsoft.com/office/drawing/2014/main" val="4028300135"/>
                  </a:ext>
                </a:extLst>
              </a:tr>
              <a:tr h="370840">
                <a:tc>
                  <a:txBody>
                    <a:bodyPr/>
                    <a:lstStyle/>
                    <a:p>
                      <a:r>
                        <a:rPr lang="en-US" altLang="zh-CN" dirty="0"/>
                        <a:t>model</a:t>
                      </a:r>
                      <a:endParaRPr lang="en-CN" dirty="0"/>
                    </a:p>
                  </a:txBody>
                  <a:tcPr/>
                </a:tc>
                <a:tc>
                  <a:txBody>
                    <a:bodyPr/>
                    <a:lstStyle/>
                    <a:p>
                      <a:r>
                        <a:rPr lang="en-CN" dirty="0"/>
                        <a:t>建模文件专用存储目录</a:t>
                      </a:r>
                      <a:r>
                        <a:rPr lang="zh-CN" altLang="en-US" dirty="0"/>
                        <a:t>（包括编码器）</a:t>
                      </a:r>
                      <a:endParaRPr lang="en-CN" dirty="0"/>
                    </a:p>
                  </a:txBody>
                  <a:tcPr/>
                </a:tc>
                <a:extLst>
                  <a:ext uri="{0D108BD9-81ED-4DB2-BD59-A6C34878D82A}">
                    <a16:rowId xmlns:a16="http://schemas.microsoft.com/office/drawing/2014/main" val="335110646"/>
                  </a:ext>
                </a:extLst>
              </a:tr>
              <a:tr h="370840">
                <a:tc>
                  <a:txBody>
                    <a:bodyPr/>
                    <a:lstStyle/>
                    <a:p>
                      <a:r>
                        <a:rPr lang="en-CN" dirty="0"/>
                        <a:t>runtime</a:t>
                      </a:r>
                    </a:p>
                  </a:txBody>
                  <a:tcPr/>
                </a:tc>
                <a:tc>
                  <a:txBody>
                    <a:bodyPr/>
                    <a:lstStyle/>
                    <a:p>
                      <a:r>
                        <a:rPr lang="en-CN" dirty="0"/>
                        <a:t>运行过程数据文件目录</a:t>
                      </a:r>
                      <a:r>
                        <a:rPr lang="zh-CN" altLang="en-US" dirty="0"/>
                        <a:t>、输出目录</a:t>
                      </a:r>
                      <a:endParaRPr lang="en-CN" dirty="0"/>
                    </a:p>
                  </a:txBody>
                  <a:tcPr/>
                </a:tc>
                <a:extLst>
                  <a:ext uri="{0D108BD9-81ED-4DB2-BD59-A6C34878D82A}">
                    <a16:rowId xmlns:a16="http://schemas.microsoft.com/office/drawing/2014/main" val="4087933074"/>
                  </a:ext>
                </a:extLst>
              </a:tr>
            </a:tbl>
          </a:graphicData>
        </a:graphic>
      </p:graphicFrame>
    </p:spTree>
    <p:extLst>
      <p:ext uri="{BB962C8B-B14F-4D97-AF65-F5344CB8AC3E}">
        <p14:creationId xmlns:p14="http://schemas.microsoft.com/office/powerpoint/2010/main" val="3862810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193964"/>
            <a:ext cx="10515600" cy="1153574"/>
          </a:xfrm>
        </p:spPr>
        <p:txBody>
          <a:bodyPr>
            <a:normAutofit/>
          </a:bodyPr>
          <a:lstStyle/>
          <a:p>
            <a:pPr>
              <a:lnSpc>
                <a:spcPct val="150000"/>
              </a:lnSpc>
            </a:pPr>
            <a:r>
              <a:rPr lang="zh-CN" altLang="en-US" sz="2400" b="1" dirty="0">
                <a:latin typeface="Microsoft YaHei" panose="020B0503020204020204" pitchFamily="34" charset="-122"/>
                <a:ea typeface="Microsoft YaHei" panose="020B0503020204020204" pitchFamily="34" charset="-122"/>
              </a:rPr>
              <a:t>执行流程</a:t>
            </a:r>
            <a:br>
              <a:rPr lang="en-US" altLang="zh-CN" sz="1800" dirty="0">
                <a:solidFill>
                  <a:schemeClr val="bg1">
                    <a:lumMod val="50000"/>
                  </a:schemeClr>
                </a:solidFill>
              </a:rPr>
            </a:br>
            <a:r>
              <a:rPr lang="en-CN" altLang="zh-CN" sz="1800" dirty="0">
                <a:solidFill>
                  <a:srgbClr val="0070C0"/>
                </a:solidFill>
                <a:latin typeface="Pristina" panose="020F0502020204030204" pitchFamily="34" charset="0"/>
              </a:rPr>
              <a:t>Examination</a:t>
            </a:r>
            <a:r>
              <a:rPr lang="zh-CN" altLang="en-US" sz="1800" dirty="0">
                <a:solidFill>
                  <a:srgbClr val="0070C0"/>
                </a:solidFill>
                <a:latin typeface="Pristina" panose="020F0502020204030204" pitchFamily="34" charset="0"/>
              </a:rPr>
              <a:t> </a:t>
            </a:r>
            <a:r>
              <a:rPr lang="en-US" altLang="zh-CN" sz="1800" dirty="0">
                <a:solidFill>
                  <a:srgbClr val="0070C0"/>
                </a:solidFill>
                <a:latin typeface="Pristina" panose="020F0502020204030204" pitchFamily="34" charset="0"/>
              </a:rPr>
              <a:t>Phase</a:t>
            </a:r>
            <a:endParaRPr lang="en-US" sz="1800" dirty="0">
              <a:solidFill>
                <a:srgbClr val="0070C0"/>
              </a:solidFill>
              <a:latin typeface="Pristina" panose="020F0502020204030204" pitchFamily="34" charset="0"/>
              <a:cs typeface="Pristina" panose="020F0502020204030204" pitchFamily="34" charset="0"/>
            </a:endParaRPr>
          </a:p>
        </p:txBody>
      </p:sp>
      <p:sp>
        <p:nvSpPr>
          <p:cNvPr id="7" name="Content Placeholder 6"/>
          <p:cNvSpPr>
            <a:spLocks noGrp="1"/>
          </p:cNvSpPr>
          <p:nvPr>
            <p:ph idx="1"/>
          </p:nvPr>
        </p:nvSpPr>
        <p:spPr>
          <a:xfrm>
            <a:off x="838200" y="1472665"/>
            <a:ext cx="10515600" cy="4704298"/>
          </a:xfrm>
        </p:spPr>
        <p:txBody>
          <a:bodyPr>
            <a:normAutofit/>
          </a:bodyPr>
          <a:lstStyle/>
          <a:p>
            <a:pPr marL="0" indent="0">
              <a:lnSpc>
                <a:spcPct val="150000"/>
              </a:lnSpc>
              <a:buNone/>
            </a:pPr>
            <a:r>
              <a:rPr lang="zh-CN" altLang="en-US" sz="2000" dirty="0">
                <a:solidFill>
                  <a:schemeClr val="bg2">
                    <a:lumMod val="25000"/>
                  </a:schemeClr>
                </a:solidFill>
              </a:rPr>
              <a:t>核心步骤</a:t>
            </a:r>
            <a:endParaRPr lang="en-US" altLang="zh-CN" sz="2000" dirty="0">
              <a:solidFill>
                <a:schemeClr val="bg2">
                  <a:lumMod val="25000"/>
                </a:schemeClr>
              </a:solidFill>
            </a:endParaRPr>
          </a:p>
          <a:p>
            <a:pPr marL="0" indent="0">
              <a:lnSpc>
                <a:spcPct val="150000"/>
              </a:lnSpc>
              <a:buNone/>
            </a:pPr>
            <a:r>
              <a:rPr lang="zh-CN" altLang="en-US" sz="1800" dirty="0">
                <a:solidFill>
                  <a:schemeClr val="bg2">
                    <a:lumMod val="25000"/>
                  </a:schemeClr>
                </a:solidFill>
              </a:rPr>
              <a:t>考试核心步骤可参考如下流程图，为整个实战考试最主要完成的部分，即是使用单份代码，实际也是在针对下边步骤执行编码操作。</a:t>
            </a:r>
            <a:endParaRPr lang="en-US" altLang="zh-CN" sz="1800" dirty="0">
              <a:solidFill>
                <a:schemeClr val="bg2">
                  <a:lumMod val="25000"/>
                </a:schemeClr>
              </a:solidFill>
            </a:endParaRPr>
          </a:p>
          <a:p>
            <a:pPr marL="0" indent="0">
              <a:lnSpc>
                <a:spcPct val="150000"/>
              </a:lnSpc>
              <a:buNone/>
            </a:pPr>
            <a:endParaRPr lang="en-US" altLang="zh-CN" sz="1800" dirty="0">
              <a:solidFill>
                <a:schemeClr val="bg2">
                  <a:lumMod val="25000"/>
                </a:schemeClr>
              </a:solidFill>
            </a:endParaRPr>
          </a:p>
          <a:p>
            <a:pPr marL="0" indent="0">
              <a:lnSpc>
                <a:spcPct val="150000"/>
              </a:lnSpc>
              <a:buNone/>
            </a:pPr>
            <a:endParaRPr lang="en-US" altLang="zh-CN" sz="1800" dirty="0">
              <a:solidFill>
                <a:schemeClr val="bg2">
                  <a:lumMod val="25000"/>
                </a:schemeClr>
              </a:solidFill>
            </a:endParaRPr>
          </a:p>
          <a:p>
            <a:pPr marL="0" indent="0">
              <a:lnSpc>
                <a:spcPct val="150000"/>
              </a:lnSpc>
              <a:buNone/>
            </a:pPr>
            <a:endParaRPr lang="en-US" altLang="zh-CN" sz="1800" dirty="0">
              <a:solidFill>
                <a:schemeClr val="bg2">
                  <a:lumMod val="25000"/>
                </a:schemeClr>
              </a:solidFill>
            </a:endParaRPr>
          </a:p>
          <a:p>
            <a:pPr marL="0" indent="0">
              <a:lnSpc>
                <a:spcPct val="150000"/>
              </a:lnSpc>
              <a:buNone/>
            </a:pPr>
            <a:r>
              <a:rPr lang="zh-CN" altLang="en-US" sz="1800" dirty="0">
                <a:solidFill>
                  <a:srgbClr val="0070C0"/>
                </a:solidFill>
              </a:rPr>
              <a:t>注：实际考试过程中第一步和最后一步不用做。</a:t>
            </a:r>
            <a:endParaRPr lang="en-US" altLang="zh-CN" sz="1800" dirty="0">
              <a:solidFill>
                <a:srgbClr val="0070C0"/>
              </a:solidFill>
            </a:endParaRPr>
          </a:p>
          <a:p>
            <a:pPr marL="342900" indent="-342900">
              <a:lnSpc>
                <a:spcPct val="150000"/>
              </a:lnSpc>
              <a:buFont typeface="+mj-lt"/>
              <a:buAutoNum type="arabicPeriod"/>
            </a:pPr>
            <a:r>
              <a:rPr lang="zh-CN" altLang="en-US" sz="1800" dirty="0">
                <a:solidFill>
                  <a:srgbClr val="0070C0"/>
                </a:solidFill>
              </a:rPr>
              <a:t>自测流程选定模型之后，可直接针对原始数据训练，然后对测试数据做出预测。</a:t>
            </a:r>
            <a:endParaRPr lang="en-US" altLang="zh-CN" sz="1800" dirty="0">
              <a:solidFill>
                <a:srgbClr val="0070C0"/>
              </a:solidFill>
            </a:endParaRPr>
          </a:p>
          <a:p>
            <a:pPr marL="342900" indent="-342900">
              <a:lnSpc>
                <a:spcPct val="150000"/>
              </a:lnSpc>
              <a:buFont typeface="+mj-lt"/>
              <a:buAutoNum type="arabicPeriod"/>
            </a:pPr>
            <a:r>
              <a:rPr lang="zh-CN" altLang="en-US" sz="1800" dirty="0">
                <a:solidFill>
                  <a:srgbClr val="0070C0"/>
                </a:solidFill>
              </a:rPr>
              <a:t>由于正式考试结果中是没有 </a:t>
            </a:r>
            <a:r>
              <a:rPr lang="en-US" altLang="zh-CN" sz="1800" dirty="0">
                <a:solidFill>
                  <a:srgbClr val="0070C0"/>
                </a:solidFill>
              </a:rPr>
              <a:t>Y</a:t>
            </a:r>
            <a:r>
              <a:rPr lang="zh-CN" altLang="en-US" sz="1800" dirty="0">
                <a:solidFill>
                  <a:srgbClr val="0070C0"/>
                </a:solidFill>
              </a:rPr>
              <a:t> 的，所以无法自己评分。</a:t>
            </a:r>
            <a:endParaRPr lang="en-US" altLang="zh-CN" sz="1800" dirty="0">
              <a:solidFill>
                <a:srgbClr val="0070C0"/>
              </a:solidFill>
            </a:endParaRPr>
          </a:p>
        </p:txBody>
      </p:sp>
      <p:sp>
        <p:nvSpPr>
          <p:cNvPr id="5" name="Content Placeholder 6">
            <a:extLst>
              <a:ext uri="{FF2B5EF4-FFF2-40B4-BE49-F238E27FC236}">
                <a16:creationId xmlns:a16="http://schemas.microsoft.com/office/drawing/2014/main" id="{5B912217-D3EA-7142-89E0-BA2CB0D6F175}"/>
              </a:ext>
            </a:extLst>
          </p:cNvPr>
          <p:cNvSpPr txBox="1">
            <a:spLocks/>
          </p:cNvSpPr>
          <p:nvPr/>
        </p:nvSpPr>
        <p:spPr>
          <a:xfrm>
            <a:off x="6843386" y="2956141"/>
            <a:ext cx="4662814" cy="17285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Chalkboard" charset="0"/>
                <a:ea typeface="Chalkboard" charset="0"/>
                <a:cs typeface="Chalkboard"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Chalkboard" charset="0"/>
                <a:ea typeface="Chalkboard" charset="0"/>
                <a:cs typeface="Chalkboard"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Chalkboard" charset="0"/>
                <a:ea typeface="Chalkboard" charset="0"/>
                <a:cs typeface="Chalkboard"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buNone/>
            </a:pPr>
            <a:endParaRPr lang="en-US" altLang="zh-CN" sz="2000" dirty="0">
              <a:solidFill>
                <a:srgbClr val="C00000"/>
              </a:solidFill>
            </a:endParaRPr>
          </a:p>
        </p:txBody>
      </p:sp>
      <p:pic>
        <p:nvPicPr>
          <p:cNvPr id="8" name="Picture 7">
            <a:extLst>
              <a:ext uri="{FF2B5EF4-FFF2-40B4-BE49-F238E27FC236}">
                <a16:creationId xmlns:a16="http://schemas.microsoft.com/office/drawing/2014/main" id="{EBA041BD-6508-0309-A293-893DCCB41237}"/>
              </a:ext>
            </a:extLst>
          </p:cNvPr>
          <p:cNvPicPr>
            <a:picLocks noChangeAspect="1"/>
          </p:cNvPicPr>
          <p:nvPr/>
        </p:nvPicPr>
        <p:blipFill>
          <a:blip r:embed="rId2"/>
          <a:stretch>
            <a:fillRect/>
          </a:stretch>
        </p:blipFill>
        <p:spPr>
          <a:xfrm>
            <a:off x="3581400" y="3170217"/>
            <a:ext cx="7772400" cy="1300440"/>
          </a:xfrm>
          <a:prstGeom prst="rect">
            <a:avLst/>
          </a:prstGeom>
        </p:spPr>
      </p:pic>
    </p:spTree>
    <p:extLst>
      <p:ext uri="{BB962C8B-B14F-4D97-AF65-F5344CB8AC3E}">
        <p14:creationId xmlns:p14="http://schemas.microsoft.com/office/powerpoint/2010/main" val="2627246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193964"/>
            <a:ext cx="10515600" cy="1153574"/>
          </a:xfrm>
        </p:spPr>
        <p:txBody>
          <a:bodyPr>
            <a:normAutofit/>
          </a:bodyPr>
          <a:lstStyle/>
          <a:p>
            <a:pPr>
              <a:lnSpc>
                <a:spcPct val="150000"/>
              </a:lnSpc>
            </a:pPr>
            <a:r>
              <a:rPr lang="zh-CN" altLang="en-US" sz="2400" b="1" dirty="0">
                <a:latin typeface="Microsoft YaHei" panose="020B0503020204020204" pitchFamily="34" charset="-122"/>
                <a:ea typeface="Microsoft YaHei" panose="020B0503020204020204" pitchFamily="34" charset="-122"/>
              </a:rPr>
              <a:t>执行流程</a:t>
            </a:r>
            <a:br>
              <a:rPr lang="en-US" altLang="zh-CN" sz="1800" dirty="0">
                <a:solidFill>
                  <a:schemeClr val="bg1">
                    <a:lumMod val="50000"/>
                  </a:schemeClr>
                </a:solidFill>
              </a:rPr>
            </a:br>
            <a:r>
              <a:rPr lang="en-CN" altLang="zh-CN" sz="1800" dirty="0">
                <a:solidFill>
                  <a:srgbClr val="0070C0"/>
                </a:solidFill>
                <a:latin typeface="Pristina" panose="020F0502020204030204" pitchFamily="34" charset="0"/>
              </a:rPr>
              <a:t>Result</a:t>
            </a:r>
            <a:r>
              <a:rPr lang="zh-CN" altLang="en-US" sz="1800" dirty="0">
                <a:solidFill>
                  <a:srgbClr val="0070C0"/>
                </a:solidFill>
                <a:latin typeface="Pristina" panose="020F0502020204030204" pitchFamily="34" charset="0"/>
              </a:rPr>
              <a:t> </a:t>
            </a:r>
            <a:r>
              <a:rPr lang="en-US" altLang="zh-CN" sz="1800" dirty="0">
                <a:solidFill>
                  <a:srgbClr val="0070C0"/>
                </a:solidFill>
                <a:latin typeface="Pristina" panose="020F0502020204030204" pitchFamily="34" charset="0"/>
              </a:rPr>
              <a:t>Output</a:t>
            </a:r>
            <a:endParaRPr lang="en-US" sz="1800" dirty="0">
              <a:solidFill>
                <a:srgbClr val="0070C0"/>
              </a:solidFill>
              <a:latin typeface="Pristina" panose="020F0502020204030204" pitchFamily="34" charset="0"/>
              <a:cs typeface="Pristina" panose="020F0502020204030204" pitchFamily="34" charset="0"/>
            </a:endParaRPr>
          </a:p>
        </p:txBody>
      </p:sp>
      <p:sp>
        <p:nvSpPr>
          <p:cNvPr id="7" name="Content Placeholder 6"/>
          <p:cNvSpPr>
            <a:spLocks noGrp="1"/>
          </p:cNvSpPr>
          <p:nvPr>
            <p:ph idx="1"/>
          </p:nvPr>
        </p:nvSpPr>
        <p:spPr>
          <a:xfrm>
            <a:off x="838200" y="1472665"/>
            <a:ext cx="10515600" cy="4704298"/>
          </a:xfrm>
        </p:spPr>
        <p:txBody>
          <a:bodyPr>
            <a:normAutofit/>
          </a:bodyPr>
          <a:lstStyle/>
          <a:p>
            <a:pPr marL="0" indent="0">
              <a:lnSpc>
                <a:spcPct val="150000"/>
              </a:lnSpc>
              <a:buNone/>
            </a:pPr>
            <a:r>
              <a:rPr lang="zh-CN" altLang="en-US" sz="2000" dirty="0">
                <a:solidFill>
                  <a:schemeClr val="bg2">
                    <a:lumMod val="25000"/>
                  </a:schemeClr>
                </a:solidFill>
              </a:rPr>
              <a:t>最终提交</a:t>
            </a:r>
            <a:endParaRPr lang="en-US" altLang="zh-CN" sz="2000" dirty="0">
              <a:solidFill>
                <a:schemeClr val="bg2">
                  <a:lumMod val="25000"/>
                </a:schemeClr>
              </a:solidFill>
            </a:endParaRPr>
          </a:p>
          <a:p>
            <a:pPr marL="0" indent="0">
              <a:lnSpc>
                <a:spcPct val="150000"/>
              </a:lnSpc>
              <a:buNone/>
            </a:pPr>
            <a:r>
              <a:rPr lang="zh-CN" altLang="en-US" sz="1800" dirty="0">
                <a:solidFill>
                  <a:schemeClr val="bg2">
                    <a:lumMod val="25000"/>
                  </a:schemeClr>
                </a:solidFill>
              </a:rPr>
              <a:t>以案例 </a:t>
            </a:r>
            <a:r>
              <a:rPr lang="en-US" altLang="zh-CN" sz="1800" dirty="0" err="1">
                <a:solidFill>
                  <a:schemeClr val="bg2">
                    <a:lumMod val="25000"/>
                  </a:schemeClr>
                </a:solidFill>
              </a:rPr>
              <a:t>runner_binary_categorical</a:t>
            </a:r>
            <a:r>
              <a:rPr lang="zh-CN" altLang="en-US" sz="1800" dirty="0">
                <a:solidFill>
                  <a:schemeClr val="bg2">
                    <a:lumMod val="25000"/>
                  </a:schemeClr>
                </a:solidFill>
              </a:rPr>
              <a:t> 为例，参考需求</a:t>
            </a:r>
            <a:r>
              <a:rPr lang="zh-CN" altLang="en-US" sz="1800" dirty="0">
                <a:solidFill>
                  <a:srgbClr val="C00000"/>
                </a:solidFill>
              </a:rPr>
              <a:t>一定不要将最终结果的格式提交错误</a:t>
            </a:r>
            <a:r>
              <a:rPr lang="zh-CN" altLang="en-US" sz="1800" dirty="0">
                <a:solidFill>
                  <a:schemeClr val="bg2">
                    <a:lumMod val="25000"/>
                  </a:schemeClr>
                </a:solidFill>
              </a:rPr>
              <a:t>，如：</a:t>
            </a:r>
            <a:endParaRPr lang="en-US" altLang="zh-CN" sz="1800" dirty="0">
              <a:solidFill>
                <a:schemeClr val="bg2">
                  <a:lumMod val="25000"/>
                </a:schemeClr>
              </a:solidFill>
            </a:endParaRPr>
          </a:p>
          <a:p>
            <a:pPr marL="342900" indent="-342900">
              <a:lnSpc>
                <a:spcPct val="150000"/>
              </a:lnSpc>
              <a:buFont typeface="+mj-lt"/>
              <a:buAutoNum type="arabicPeriod"/>
            </a:pPr>
            <a:r>
              <a:rPr lang="zh-CN" altLang="en-US" sz="1800" dirty="0">
                <a:solidFill>
                  <a:schemeClr val="bg2">
                    <a:lumMod val="25000"/>
                  </a:schemeClr>
                </a:solidFill>
              </a:rPr>
              <a:t>结果提交文件命名：</a:t>
            </a:r>
            <a:br>
              <a:rPr lang="en-US" altLang="zh-CN" sz="1800" dirty="0">
                <a:solidFill>
                  <a:schemeClr val="bg2">
                    <a:lumMod val="25000"/>
                  </a:schemeClr>
                </a:solidFill>
              </a:rPr>
            </a:br>
            <a:r>
              <a:rPr lang="zh-CN" altLang="en-US" sz="1800" dirty="0">
                <a:solidFill>
                  <a:srgbClr val="0070C0"/>
                </a:solidFill>
              </a:rPr>
              <a:t>考生姓名</a:t>
            </a:r>
            <a:r>
              <a:rPr lang="en-US" altLang="zh-CN" sz="1800" dirty="0">
                <a:solidFill>
                  <a:srgbClr val="0070C0"/>
                </a:solidFill>
              </a:rPr>
              <a:t>_</a:t>
            </a:r>
            <a:r>
              <a:rPr lang="en-US" altLang="zh-CN" sz="1800" dirty="0" err="1">
                <a:solidFill>
                  <a:srgbClr val="0070C0"/>
                </a:solidFill>
              </a:rPr>
              <a:t>results.csv</a:t>
            </a:r>
            <a:endParaRPr lang="en-US" altLang="zh-CN" sz="1800" dirty="0">
              <a:solidFill>
                <a:srgbClr val="0070C0"/>
              </a:solidFill>
            </a:endParaRPr>
          </a:p>
          <a:p>
            <a:pPr marL="342900" indent="-342900">
              <a:lnSpc>
                <a:spcPct val="150000"/>
              </a:lnSpc>
              <a:buFont typeface="+mj-lt"/>
              <a:buAutoNum type="arabicPeriod"/>
            </a:pPr>
            <a:r>
              <a:rPr lang="zh-CN" altLang="en-US" sz="1800" dirty="0">
                <a:solidFill>
                  <a:schemeClr val="bg2">
                    <a:lumMod val="25000"/>
                  </a:schemeClr>
                </a:solidFill>
              </a:rPr>
              <a:t>文件中只有两个字段：</a:t>
            </a:r>
            <a:br>
              <a:rPr lang="en-US" altLang="zh-CN" sz="1800" dirty="0">
                <a:solidFill>
                  <a:schemeClr val="bg2">
                    <a:lumMod val="25000"/>
                  </a:schemeClr>
                </a:solidFill>
              </a:rPr>
            </a:br>
            <a:r>
              <a:rPr lang="en-US" altLang="zh-CN" sz="1800" dirty="0" err="1">
                <a:solidFill>
                  <a:srgbClr val="0070C0"/>
                </a:solidFill>
              </a:rPr>
              <a:t>id,Predicated_Results</a:t>
            </a:r>
            <a:endParaRPr lang="en-US" altLang="zh-CN" sz="1800" dirty="0">
              <a:solidFill>
                <a:srgbClr val="0070C0"/>
              </a:solidFill>
            </a:endParaRPr>
          </a:p>
          <a:p>
            <a:pPr marL="0" indent="0">
              <a:lnSpc>
                <a:spcPct val="150000"/>
              </a:lnSpc>
              <a:buNone/>
            </a:pPr>
            <a:r>
              <a:rPr lang="zh-CN" altLang="en-US" sz="1800" dirty="0">
                <a:solidFill>
                  <a:srgbClr val="C00000"/>
                </a:solidFill>
              </a:rPr>
              <a:t>实际考试过程中，注意自己拿到的需求说明，先详细阅读</a:t>
            </a:r>
            <a:r>
              <a:rPr lang="en-US" altLang="zh-CN" sz="1800" dirty="0">
                <a:solidFill>
                  <a:srgbClr val="C00000"/>
                </a:solidFill>
              </a:rPr>
              <a:t>Word</a:t>
            </a:r>
            <a:r>
              <a:rPr lang="zh-CN" altLang="en-US" sz="1800" dirty="0">
                <a:solidFill>
                  <a:srgbClr val="C00000"/>
                </a:solidFill>
              </a:rPr>
              <a:t>文档中关于需求的详细描述，文件名命名和结果字段名可能有所差异，如果您全部完成之后这一步错误是十分不划算的，最终实际检查结果的有可能也是运行程序，所以字段的命名大小写都不可以出错，一旦错误有可能就是零分。</a:t>
            </a:r>
            <a:endParaRPr lang="en-US" altLang="zh-CN" sz="1800" dirty="0">
              <a:solidFill>
                <a:srgbClr val="C00000"/>
              </a:solidFill>
            </a:endParaRPr>
          </a:p>
        </p:txBody>
      </p:sp>
      <p:sp>
        <p:nvSpPr>
          <p:cNvPr id="5" name="Content Placeholder 6">
            <a:extLst>
              <a:ext uri="{FF2B5EF4-FFF2-40B4-BE49-F238E27FC236}">
                <a16:creationId xmlns:a16="http://schemas.microsoft.com/office/drawing/2014/main" id="{5B912217-D3EA-7142-89E0-BA2CB0D6F175}"/>
              </a:ext>
            </a:extLst>
          </p:cNvPr>
          <p:cNvSpPr txBox="1">
            <a:spLocks/>
          </p:cNvSpPr>
          <p:nvPr/>
        </p:nvSpPr>
        <p:spPr>
          <a:xfrm>
            <a:off x="6843386" y="2956141"/>
            <a:ext cx="4662814" cy="17285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Chalkboard" charset="0"/>
                <a:ea typeface="Chalkboard" charset="0"/>
                <a:cs typeface="Chalkboard"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Chalkboard" charset="0"/>
                <a:ea typeface="Chalkboard" charset="0"/>
                <a:cs typeface="Chalkboard"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Chalkboard" charset="0"/>
                <a:ea typeface="Chalkboard" charset="0"/>
                <a:cs typeface="Chalkboard"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buNone/>
            </a:pPr>
            <a:endParaRPr lang="en-US" altLang="zh-CN" sz="2000" dirty="0">
              <a:solidFill>
                <a:srgbClr val="C00000"/>
              </a:solidFill>
            </a:endParaRPr>
          </a:p>
        </p:txBody>
      </p:sp>
      <p:pic>
        <p:nvPicPr>
          <p:cNvPr id="2" name="Picture 1">
            <a:extLst>
              <a:ext uri="{FF2B5EF4-FFF2-40B4-BE49-F238E27FC236}">
                <a16:creationId xmlns:a16="http://schemas.microsoft.com/office/drawing/2014/main" id="{DF9D66B9-14B0-E870-1F16-37F4D6EFE8B5}"/>
              </a:ext>
            </a:extLst>
          </p:cNvPr>
          <p:cNvPicPr>
            <a:picLocks noChangeAspect="1"/>
          </p:cNvPicPr>
          <p:nvPr/>
        </p:nvPicPr>
        <p:blipFill>
          <a:blip r:embed="rId3"/>
          <a:stretch>
            <a:fillRect/>
          </a:stretch>
        </p:blipFill>
        <p:spPr>
          <a:xfrm>
            <a:off x="6433322" y="2667406"/>
            <a:ext cx="5072878" cy="1783149"/>
          </a:xfrm>
          <a:prstGeom prst="rect">
            <a:avLst/>
          </a:prstGeom>
        </p:spPr>
      </p:pic>
    </p:spTree>
    <p:extLst>
      <p:ext uri="{BB962C8B-B14F-4D97-AF65-F5344CB8AC3E}">
        <p14:creationId xmlns:p14="http://schemas.microsoft.com/office/powerpoint/2010/main" val="9255125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193964"/>
            <a:ext cx="10515600" cy="1153574"/>
          </a:xfrm>
        </p:spPr>
        <p:txBody>
          <a:bodyPr>
            <a:normAutofit/>
          </a:bodyPr>
          <a:lstStyle/>
          <a:p>
            <a:pPr>
              <a:lnSpc>
                <a:spcPct val="150000"/>
              </a:lnSpc>
            </a:pPr>
            <a:r>
              <a:rPr lang="zh-CN" altLang="en-US" sz="2400" b="1" dirty="0">
                <a:latin typeface="Microsoft YaHei" panose="020B0503020204020204" pitchFamily="34" charset="-122"/>
                <a:ea typeface="Microsoft YaHei" panose="020B0503020204020204" pitchFamily="34" charset="-122"/>
              </a:rPr>
              <a:t>执行流程</a:t>
            </a:r>
            <a:br>
              <a:rPr lang="en-US" altLang="zh-CN" sz="1800" dirty="0">
                <a:solidFill>
                  <a:schemeClr val="bg1">
                    <a:lumMod val="50000"/>
                  </a:schemeClr>
                </a:solidFill>
              </a:rPr>
            </a:br>
            <a:r>
              <a:rPr lang="en-US" altLang="zh-CN" sz="1800" dirty="0">
                <a:solidFill>
                  <a:srgbClr val="0070C0"/>
                </a:solidFill>
                <a:latin typeface="Pristina" panose="020F0502020204030204" pitchFamily="34" charset="0"/>
              </a:rPr>
              <a:t>Question</a:t>
            </a:r>
            <a:r>
              <a:rPr lang="zh-CN" altLang="en-US" sz="1800" dirty="0">
                <a:solidFill>
                  <a:srgbClr val="0070C0"/>
                </a:solidFill>
                <a:latin typeface="Pristina" panose="020F0502020204030204" pitchFamily="34" charset="0"/>
              </a:rPr>
              <a:t> </a:t>
            </a:r>
            <a:r>
              <a:rPr lang="en-US" altLang="zh-CN" sz="1800" dirty="0">
                <a:solidFill>
                  <a:srgbClr val="0070C0"/>
                </a:solidFill>
                <a:latin typeface="Pristina" panose="020F0502020204030204" pitchFamily="34" charset="0"/>
              </a:rPr>
              <a:t>Category</a:t>
            </a:r>
            <a:endParaRPr lang="en-US" sz="1800" dirty="0">
              <a:solidFill>
                <a:srgbClr val="0070C0"/>
              </a:solidFill>
              <a:latin typeface="Pristina" panose="020F0502020204030204" pitchFamily="34" charset="0"/>
              <a:cs typeface="Pristina" panose="020F0502020204030204" pitchFamily="34" charset="0"/>
            </a:endParaRPr>
          </a:p>
        </p:txBody>
      </p:sp>
      <p:sp>
        <p:nvSpPr>
          <p:cNvPr id="7" name="Content Placeholder 6"/>
          <p:cNvSpPr>
            <a:spLocks noGrp="1"/>
          </p:cNvSpPr>
          <p:nvPr>
            <p:ph idx="1"/>
          </p:nvPr>
        </p:nvSpPr>
        <p:spPr>
          <a:xfrm>
            <a:off x="838200" y="1472665"/>
            <a:ext cx="10515600" cy="4704298"/>
          </a:xfrm>
        </p:spPr>
        <p:txBody>
          <a:bodyPr>
            <a:normAutofit lnSpcReduction="10000"/>
          </a:bodyPr>
          <a:lstStyle/>
          <a:p>
            <a:pPr marL="0" indent="0">
              <a:lnSpc>
                <a:spcPct val="150000"/>
              </a:lnSpc>
              <a:buNone/>
            </a:pPr>
            <a:r>
              <a:rPr lang="zh-CN" altLang="en-US" sz="2000" dirty="0">
                <a:solidFill>
                  <a:schemeClr val="bg2">
                    <a:lumMod val="25000"/>
                  </a:schemeClr>
                </a:solidFill>
              </a:rPr>
              <a:t>题型综述</a:t>
            </a:r>
            <a:endParaRPr lang="en-US" altLang="zh-CN" sz="2000" dirty="0">
              <a:solidFill>
                <a:schemeClr val="bg2">
                  <a:lumMod val="25000"/>
                </a:schemeClr>
              </a:solidFill>
            </a:endParaRPr>
          </a:p>
          <a:p>
            <a:pPr marL="0" indent="0">
              <a:lnSpc>
                <a:spcPct val="150000"/>
              </a:lnSpc>
              <a:buNone/>
            </a:pPr>
            <a:r>
              <a:rPr lang="zh-CN" altLang="en-US" sz="1800" dirty="0">
                <a:solidFill>
                  <a:schemeClr val="bg2">
                    <a:lumMod val="25000"/>
                  </a:schemeClr>
                </a:solidFill>
              </a:rPr>
              <a:t>题型案例准备过程中，最好的方式是直接参考 </a:t>
            </a:r>
            <a:r>
              <a:rPr lang="en-US" altLang="zh-CN" sz="1800" dirty="0" err="1">
                <a:solidFill>
                  <a:schemeClr val="bg2">
                    <a:lumMod val="25000"/>
                  </a:schemeClr>
                </a:solidFill>
              </a:rPr>
              <a:t>sklearn</a:t>
            </a:r>
            <a:r>
              <a:rPr lang="zh-CN" altLang="en-US" sz="1800" dirty="0">
                <a:solidFill>
                  <a:schemeClr val="bg2">
                    <a:lumMod val="25000"/>
                  </a:schemeClr>
                </a:solidFill>
              </a:rPr>
              <a:t> 官方文档中的分类结构，本课程也将围绕每种不同的考试题型进行分析，保证每种题型都可以覆盖，考场上就交给考生自己判断。</a:t>
            </a:r>
            <a:endParaRPr lang="en-US" altLang="zh-CN" sz="1800" dirty="0">
              <a:solidFill>
                <a:schemeClr val="bg2">
                  <a:lumMod val="25000"/>
                </a:schemeClr>
              </a:solidFill>
            </a:endParaRPr>
          </a:p>
          <a:p>
            <a:pPr marL="0" indent="0">
              <a:lnSpc>
                <a:spcPct val="150000"/>
              </a:lnSpc>
              <a:buNone/>
            </a:pPr>
            <a:r>
              <a:rPr lang="zh-CN" altLang="en-CN" sz="1800" dirty="0">
                <a:solidFill>
                  <a:srgbClr val="C00000"/>
                </a:solidFill>
              </a:rPr>
              <a:t>关键</a:t>
            </a:r>
            <a:r>
              <a:rPr lang="zh-CN" altLang="en-US" sz="1800" dirty="0">
                <a:solidFill>
                  <a:srgbClr val="C00000"/>
                </a:solidFill>
              </a:rPr>
              <a:t>判断点：</a:t>
            </a:r>
            <a:endParaRPr lang="en-US" altLang="zh-CN" sz="1800" dirty="0">
              <a:solidFill>
                <a:srgbClr val="C00000"/>
              </a:solidFill>
            </a:endParaRPr>
          </a:p>
          <a:p>
            <a:pPr>
              <a:lnSpc>
                <a:spcPct val="150000"/>
              </a:lnSpc>
            </a:pPr>
            <a:r>
              <a:rPr lang="zh-CN" altLang="en-US" sz="1800" dirty="0">
                <a:solidFill>
                  <a:srgbClr val="0070C0"/>
                </a:solidFill>
              </a:rPr>
              <a:t>输入是</a:t>
            </a:r>
            <a:r>
              <a:rPr lang="en-US" altLang="zh-CN" sz="1800" dirty="0">
                <a:solidFill>
                  <a:srgbClr val="0070C0"/>
                </a:solidFill>
              </a:rPr>
              <a:t>Excel</a:t>
            </a:r>
            <a:r>
              <a:rPr lang="zh-CN" altLang="en-US" sz="1800" dirty="0">
                <a:solidFill>
                  <a:srgbClr val="0070C0"/>
                </a:solidFill>
              </a:rPr>
              <a:t>二维表还是文本？</a:t>
            </a:r>
            <a:endParaRPr lang="en-US" altLang="zh-CN" sz="1800" dirty="0">
              <a:solidFill>
                <a:srgbClr val="0070C0"/>
              </a:solidFill>
            </a:endParaRPr>
          </a:p>
          <a:p>
            <a:pPr>
              <a:lnSpc>
                <a:spcPct val="150000"/>
              </a:lnSpc>
            </a:pPr>
            <a:r>
              <a:rPr lang="zh-CN" altLang="en-US" sz="1800" dirty="0">
                <a:solidFill>
                  <a:srgbClr val="0070C0"/>
                </a:solidFill>
              </a:rPr>
              <a:t>是分类还是回归？</a:t>
            </a:r>
            <a:endParaRPr lang="en-US" altLang="zh-CN" sz="1800" dirty="0">
              <a:solidFill>
                <a:srgbClr val="0070C0"/>
              </a:solidFill>
            </a:endParaRPr>
          </a:p>
          <a:p>
            <a:pPr>
              <a:lnSpc>
                <a:spcPct val="150000"/>
              </a:lnSpc>
            </a:pPr>
            <a:r>
              <a:rPr lang="zh-CN" altLang="en-US" sz="1800" dirty="0">
                <a:solidFill>
                  <a:srgbClr val="0070C0"/>
                </a:solidFill>
              </a:rPr>
              <a:t>是二分类还是多分类？</a:t>
            </a:r>
            <a:endParaRPr lang="en-US" altLang="zh-CN" sz="1800" dirty="0">
              <a:solidFill>
                <a:srgbClr val="0070C0"/>
              </a:solidFill>
            </a:endParaRPr>
          </a:p>
          <a:p>
            <a:pPr>
              <a:lnSpc>
                <a:spcPct val="150000"/>
              </a:lnSpc>
            </a:pPr>
            <a:r>
              <a:rPr lang="zh-CN" altLang="en-US" sz="1800" dirty="0">
                <a:solidFill>
                  <a:srgbClr val="0070C0"/>
                </a:solidFill>
              </a:rPr>
              <a:t>是多分类还是多标签？</a:t>
            </a:r>
            <a:endParaRPr lang="en-US" altLang="zh-CN" sz="1800" dirty="0">
              <a:solidFill>
                <a:srgbClr val="0070C0"/>
              </a:solidFill>
            </a:endParaRPr>
          </a:p>
          <a:p>
            <a:pPr>
              <a:lnSpc>
                <a:spcPct val="150000"/>
              </a:lnSpc>
            </a:pPr>
            <a:r>
              <a:rPr lang="zh-CN" altLang="en-US" sz="1800" dirty="0">
                <a:solidFill>
                  <a:srgbClr val="0070C0"/>
                </a:solidFill>
              </a:rPr>
              <a:t>输出是一列还是多列？</a:t>
            </a:r>
            <a:endParaRPr lang="en-US" altLang="zh-CN" sz="1800" dirty="0">
              <a:solidFill>
                <a:srgbClr val="0070C0"/>
              </a:solidFill>
            </a:endParaRPr>
          </a:p>
          <a:p>
            <a:pPr marL="0" indent="0">
              <a:lnSpc>
                <a:spcPct val="150000"/>
              </a:lnSpc>
              <a:buNone/>
            </a:pPr>
            <a:endParaRPr lang="en-US" altLang="zh-CN" sz="1800" dirty="0">
              <a:solidFill>
                <a:schemeClr val="bg2">
                  <a:lumMod val="25000"/>
                </a:schemeClr>
              </a:solidFill>
            </a:endParaRPr>
          </a:p>
        </p:txBody>
      </p:sp>
      <p:sp>
        <p:nvSpPr>
          <p:cNvPr id="5" name="Content Placeholder 6">
            <a:extLst>
              <a:ext uri="{FF2B5EF4-FFF2-40B4-BE49-F238E27FC236}">
                <a16:creationId xmlns:a16="http://schemas.microsoft.com/office/drawing/2014/main" id="{5B912217-D3EA-7142-89E0-BA2CB0D6F175}"/>
              </a:ext>
            </a:extLst>
          </p:cNvPr>
          <p:cNvSpPr txBox="1">
            <a:spLocks/>
          </p:cNvSpPr>
          <p:nvPr/>
        </p:nvSpPr>
        <p:spPr>
          <a:xfrm>
            <a:off x="6843386" y="2956141"/>
            <a:ext cx="4662814" cy="17285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Chalkboard" charset="0"/>
                <a:ea typeface="Chalkboard" charset="0"/>
                <a:cs typeface="Chalkboard"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Chalkboard" charset="0"/>
                <a:ea typeface="Chalkboard" charset="0"/>
                <a:cs typeface="Chalkboard"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Chalkboard" charset="0"/>
                <a:ea typeface="Chalkboard" charset="0"/>
                <a:cs typeface="Chalkboard"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buNone/>
            </a:pPr>
            <a:endParaRPr lang="en-US" altLang="zh-CN" sz="2000" dirty="0">
              <a:solidFill>
                <a:srgbClr val="C00000"/>
              </a:solidFill>
            </a:endParaRPr>
          </a:p>
        </p:txBody>
      </p:sp>
      <p:pic>
        <p:nvPicPr>
          <p:cNvPr id="1026" name="Picture 2">
            <a:extLst>
              <a:ext uri="{FF2B5EF4-FFF2-40B4-BE49-F238E27FC236}">
                <a16:creationId xmlns:a16="http://schemas.microsoft.com/office/drawing/2014/main" id="{59E79CBA-4D28-0D45-C9B2-D8CEDB32BA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3306" y="2956141"/>
            <a:ext cx="6490494" cy="3164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1881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193964"/>
            <a:ext cx="10515600" cy="1153574"/>
          </a:xfrm>
        </p:spPr>
        <p:txBody>
          <a:bodyPr>
            <a:normAutofit/>
          </a:bodyPr>
          <a:lstStyle/>
          <a:p>
            <a:pPr>
              <a:lnSpc>
                <a:spcPct val="150000"/>
              </a:lnSpc>
            </a:pPr>
            <a:r>
              <a:rPr lang="zh-CN" altLang="en-US" sz="2400" b="1" dirty="0">
                <a:latin typeface="Microsoft YaHei" panose="020B0503020204020204" pitchFamily="34" charset="-122"/>
                <a:ea typeface="Microsoft YaHei" panose="020B0503020204020204" pitchFamily="34" charset="-122"/>
              </a:rPr>
              <a:t>执行流程</a:t>
            </a:r>
            <a:br>
              <a:rPr lang="en-US" altLang="zh-CN" sz="1800" dirty="0">
                <a:solidFill>
                  <a:schemeClr val="bg1">
                    <a:lumMod val="50000"/>
                  </a:schemeClr>
                </a:solidFill>
              </a:rPr>
            </a:br>
            <a:r>
              <a:rPr lang="en-US" altLang="zh-CN" sz="1800" dirty="0">
                <a:solidFill>
                  <a:srgbClr val="0070C0"/>
                </a:solidFill>
                <a:latin typeface="Pristina" panose="020F0502020204030204" pitchFamily="34" charset="0"/>
              </a:rPr>
              <a:t>In</a:t>
            </a:r>
            <a:r>
              <a:rPr lang="zh-CN" altLang="en-US" sz="1800" dirty="0">
                <a:solidFill>
                  <a:srgbClr val="0070C0"/>
                </a:solidFill>
                <a:latin typeface="Pristina" panose="020F0502020204030204" pitchFamily="34" charset="0"/>
              </a:rPr>
              <a:t> </a:t>
            </a:r>
            <a:r>
              <a:rPr lang="en-US" altLang="zh-CN" sz="1800" dirty="0">
                <a:solidFill>
                  <a:srgbClr val="0070C0"/>
                </a:solidFill>
                <a:latin typeface="Pristina" panose="020F0502020204030204" pitchFamily="34" charset="0"/>
              </a:rPr>
              <a:t>Action</a:t>
            </a:r>
            <a:endParaRPr lang="en-US" sz="1800" dirty="0">
              <a:solidFill>
                <a:srgbClr val="0070C0"/>
              </a:solidFill>
              <a:latin typeface="Pristina" panose="020F0502020204030204" pitchFamily="34" charset="0"/>
              <a:cs typeface="Pristina" panose="020F0502020204030204" pitchFamily="34" charset="0"/>
            </a:endParaRPr>
          </a:p>
        </p:txBody>
      </p:sp>
      <p:sp>
        <p:nvSpPr>
          <p:cNvPr id="7" name="Content Placeholder 6"/>
          <p:cNvSpPr>
            <a:spLocks noGrp="1"/>
          </p:cNvSpPr>
          <p:nvPr>
            <p:ph idx="1"/>
          </p:nvPr>
        </p:nvSpPr>
        <p:spPr>
          <a:xfrm>
            <a:off x="838200" y="1472665"/>
            <a:ext cx="10515600" cy="4704298"/>
          </a:xfrm>
        </p:spPr>
        <p:txBody>
          <a:bodyPr>
            <a:normAutofit/>
          </a:bodyPr>
          <a:lstStyle/>
          <a:p>
            <a:pPr marL="0" indent="0">
              <a:lnSpc>
                <a:spcPct val="150000"/>
              </a:lnSpc>
              <a:buNone/>
            </a:pPr>
            <a:r>
              <a:rPr lang="zh-CN" altLang="en-US" sz="2000" dirty="0">
                <a:solidFill>
                  <a:schemeClr val="bg2">
                    <a:lumMod val="25000"/>
                  </a:schemeClr>
                </a:solidFill>
              </a:rPr>
              <a:t>项目实战</a:t>
            </a:r>
            <a:endParaRPr lang="en-US" altLang="zh-CN" sz="2000" dirty="0">
              <a:solidFill>
                <a:schemeClr val="bg2">
                  <a:lumMod val="25000"/>
                </a:schemeClr>
              </a:solidFill>
            </a:endParaRPr>
          </a:p>
          <a:p>
            <a:pPr>
              <a:lnSpc>
                <a:spcPct val="150000"/>
              </a:lnSpc>
            </a:pPr>
            <a:r>
              <a:rPr lang="zh-CN" altLang="en-US" sz="1800" dirty="0">
                <a:solidFill>
                  <a:schemeClr val="bg2">
                    <a:lumMod val="25000"/>
                  </a:schemeClr>
                </a:solidFill>
              </a:rPr>
              <a:t>考试内容和真实项目开发对比太过简单，</a:t>
            </a:r>
            <a:r>
              <a:rPr lang="en-US" altLang="zh-CN" sz="1800" dirty="0">
                <a:solidFill>
                  <a:schemeClr val="bg2">
                    <a:lumMod val="25000"/>
                  </a:schemeClr>
                </a:solidFill>
              </a:rPr>
              <a:t>Level</a:t>
            </a:r>
            <a:r>
              <a:rPr lang="zh-CN" altLang="en-US" sz="1800" dirty="0">
                <a:solidFill>
                  <a:schemeClr val="bg2">
                    <a:lumMod val="25000"/>
                  </a:schemeClr>
                </a:solidFill>
              </a:rPr>
              <a:t> </a:t>
            </a:r>
            <a:r>
              <a:rPr lang="en-US" altLang="zh-CN" sz="1800" dirty="0">
                <a:solidFill>
                  <a:schemeClr val="bg2">
                    <a:lumMod val="25000"/>
                  </a:schemeClr>
                </a:solidFill>
              </a:rPr>
              <a:t>III</a:t>
            </a:r>
            <a:r>
              <a:rPr lang="zh-CN" altLang="en-US" sz="1800" dirty="0">
                <a:solidFill>
                  <a:schemeClr val="bg2">
                    <a:lumMod val="25000"/>
                  </a:schemeClr>
                </a:solidFill>
              </a:rPr>
              <a:t> 考过之后也只是真实数据分析场景的一个单纯入门，若想要后续提升，需要更多的训练。</a:t>
            </a:r>
            <a:endParaRPr lang="en-US" altLang="zh-CN" sz="1800" dirty="0">
              <a:solidFill>
                <a:schemeClr val="bg2">
                  <a:lumMod val="25000"/>
                </a:schemeClr>
              </a:solidFill>
            </a:endParaRPr>
          </a:p>
          <a:p>
            <a:pPr>
              <a:lnSpc>
                <a:spcPct val="150000"/>
              </a:lnSpc>
            </a:pPr>
            <a:r>
              <a:rPr lang="zh-CN" altLang="en-US" sz="1800" dirty="0">
                <a:solidFill>
                  <a:schemeClr val="bg2">
                    <a:lumMod val="25000"/>
                  </a:schemeClr>
                </a:solidFill>
              </a:rPr>
              <a:t>考试只是证明您拥有做数据分析实战的下限，实际工作和生活中是无上限的，若想要了解更多的内容可以参考两个深入的入门教程：</a:t>
            </a:r>
            <a:r>
              <a:rPr lang="en-US" altLang="zh-CN" sz="1800" dirty="0" err="1">
                <a:solidFill>
                  <a:srgbClr val="C00000"/>
                </a:solidFill>
              </a:rPr>
              <a:t>sk</a:t>
            </a:r>
            <a:r>
              <a:rPr lang="en-US" altLang="zh-CN" sz="1800" dirty="0">
                <a:solidFill>
                  <a:srgbClr val="C00000"/>
                </a:solidFill>
              </a:rPr>
              <a:t>-learn</a:t>
            </a:r>
            <a:r>
              <a:rPr lang="zh-CN" altLang="en-US" sz="1800" dirty="0">
                <a:solidFill>
                  <a:srgbClr val="C00000"/>
                </a:solidFill>
              </a:rPr>
              <a:t> 官方文档、</a:t>
            </a:r>
            <a:r>
              <a:rPr lang="en-US" altLang="zh-CN" sz="1800" dirty="0" err="1">
                <a:solidFill>
                  <a:srgbClr val="C00000"/>
                </a:solidFill>
              </a:rPr>
              <a:t>kaggle</a:t>
            </a:r>
            <a:r>
              <a:rPr lang="zh-CN" altLang="en-US" sz="1800" dirty="0">
                <a:solidFill>
                  <a:srgbClr val="C00000"/>
                </a:solidFill>
              </a:rPr>
              <a:t> 历年比赛</a:t>
            </a:r>
            <a:r>
              <a:rPr lang="zh-CN" altLang="en-US" sz="1800" dirty="0">
                <a:solidFill>
                  <a:schemeClr val="bg2">
                    <a:lumMod val="25000"/>
                  </a:schemeClr>
                </a:solidFill>
              </a:rPr>
              <a:t>。</a:t>
            </a:r>
            <a:br>
              <a:rPr lang="en-US" altLang="zh-CN" sz="1800" dirty="0">
                <a:solidFill>
                  <a:schemeClr val="bg2">
                    <a:lumMod val="25000"/>
                  </a:schemeClr>
                </a:solidFill>
              </a:rPr>
            </a:br>
            <a:r>
              <a:rPr lang="zh-CN" altLang="en-US" sz="1800" dirty="0">
                <a:solidFill>
                  <a:srgbClr val="00B050"/>
                </a:solidFill>
              </a:rPr>
              <a:t>（算法部分推荐看看 </a:t>
            </a:r>
            <a:r>
              <a:rPr lang="en-US" altLang="zh-CN" sz="1800" dirty="0" err="1">
                <a:solidFill>
                  <a:srgbClr val="00B050"/>
                </a:solidFill>
              </a:rPr>
              <a:t>sk</a:t>
            </a:r>
            <a:r>
              <a:rPr lang="en-US" altLang="zh-CN" sz="1800" dirty="0">
                <a:solidFill>
                  <a:srgbClr val="00B050"/>
                </a:solidFill>
              </a:rPr>
              <a:t>-learn</a:t>
            </a:r>
            <a:r>
              <a:rPr lang="zh-CN" altLang="en-US" sz="1800" dirty="0">
                <a:solidFill>
                  <a:srgbClr val="00B050"/>
                </a:solidFill>
              </a:rPr>
              <a:t> 的源代码，会有彩蛋和惊喜。）</a:t>
            </a:r>
            <a:endParaRPr lang="en-US" altLang="zh-CN" sz="1800" dirty="0">
              <a:solidFill>
                <a:srgbClr val="00B050"/>
              </a:solidFill>
            </a:endParaRPr>
          </a:p>
          <a:p>
            <a:pPr>
              <a:lnSpc>
                <a:spcPct val="150000"/>
              </a:lnSpc>
            </a:pPr>
            <a:r>
              <a:rPr lang="zh-CN" altLang="en-US" sz="1800" dirty="0">
                <a:solidFill>
                  <a:schemeClr val="bg2">
                    <a:lumMod val="25000"/>
                  </a:schemeClr>
                </a:solidFill>
              </a:rPr>
              <a:t>人工智能？等您熟练掌握了机器学习之后，就可以开始深度学习，主推：</a:t>
            </a:r>
            <a:r>
              <a:rPr lang="en-US" altLang="zh-CN" sz="1800" dirty="0" err="1">
                <a:solidFill>
                  <a:schemeClr val="bg2">
                    <a:lumMod val="25000"/>
                  </a:schemeClr>
                </a:solidFill>
              </a:rPr>
              <a:t>PyTorch</a:t>
            </a:r>
            <a:r>
              <a:rPr lang="zh-CN" altLang="en-US" sz="1800" dirty="0">
                <a:solidFill>
                  <a:schemeClr val="bg2">
                    <a:lumMod val="25000"/>
                  </a:schemeClr>
                </a:solidFill>
              </a:rPr>
              <a:t>、</a:t>
            </a:r>
            <a:r>
              <a:rPr lang="en-US" altLang="zh-CN" sz="1800" dirty="0">
                <a:solidFill>
                  <a:schemeClr val="bg2">
                    <a:lumMod val="25000"/>
                  </a:schemeClr>
                </a:solidFill>
              </a:rPr>
              <a:t>TensorFlow</a:t>
            </a:r>
            <a:r>
              <a:rPr lang="zh-CN" altLang="en-US" sz="1800" dirty="0">
                <a:solidFill>
                  <a:schemeClr val="bg2">
                    <a:lumMod val="25000"/>
                  </a:schemeClr>
                </a:solidFill>
              </a:rPr>
              <a:t>，有余力可以接触：</a:t>
            </a:r>
            <a:r>
              <a:rPr lang="en-US" altLang="zh-CN" sz="1800" dirty="0">
                <a:solidFill>
                  <a:schemeClr val="bg2">
                    <a:lumMod val="25000"/>
                  </a:schemeClr>
                </a:solidFill>
              </a:rPr>
              <a:t>Theano</a:t>
            </a:r>
            <a:r>
              <a:rPr lang="zh-CN" altLang="en-US" sz="1800" dirty="0">
                <a:solidFill>
                  <a:schemeClr val="bg2">
                    <a:lumMod val="25000"/>
                  </a:schemeClr>
                </a:solidFill>
              </a:rPr>
              <a:t>、</a:t>
            </a:r>
            <a:r>
              <a:rPr lang="en-US" altLang="zh-CN" sz="1800" dirty="0">
                <a:solidFill>
                  <a:schemeClr val="bg2">
                    <a:lumMod val="25000"/>
                  </a:schemeClr>
                </a:solidFill>
              </a:rPr>
              <a:t>CNTK</a:t>
            </a:r>
            <a:r>
              <a:rPr lang="zh-CN" altLang="en-US" sz="1800" dirty="0">
                <a:solidFill>
                  <a:schemeClr val="bg2">
                    <a:lumMod val="25000"/>
                  </a:schemeClr>
                </a:solidFill>
              </a:rPr>
              <a:t>、</a:t>
            </a:r>
            <a:r>
              <a:rPr lang="en-US" altLang="zh-CN" sz="1800" dirty="0" err="1">
                <a:solidFill>
                  <a:schemeClr val="bg2">
                    <a:lumMod val="25000"/>
                  </a:schemeClr>
                </a:solidFill>
              </a:rPr>
              <a:t>MXNet</a:t>
            </a:r>
            <a:r>
              <a:rPr lang="zh-CN" altLang="en-US" sz="1800" dirty="0">
                <a:solidFill>
                  <a:schemeClr val="bg2">
                    <a:lumMod val="25000"/>
                  </a:schemeClr>
                </a:solidFill>
              </a:rPr>
              <a:t>、</a:t>
            </a:r>
            <a:r>
              <a:rPr lang="en-US" altLang="zh-CN" sz="1800" dirty="0" err="1">
                <a:solidFill>
                  <a:schemeClr val="bg2">
                    <a:lumMod val="25000"/>
                  </a:schemeClr>
                </a:solidFill>
              </a:rPr>
              <a:t>PaddlePaddle</a:t>
            </a:r>
            <a:r>
              <a:rPr lang="zh-CN" altLang="en-US" sz="1800" dirty="0">
                <a:solidFill>
                  <a:schemeClr val="bg2">
                    <a:lumMod val="25000"/>
                  </a:schemeClr>
                </a:solidFill>
              </a:rPr>
              <a:t>、</a:t>
            </a:r>
            <a:r>
              <a:rPr lang="en-US" altLang="zh-CN" sz="1800" dirty="0">
                <a:solidFill>
                  <a:schemeClr val="bg2">
                    <a:lumMod val="25000"/>
                  </a:schemeClr>
                </a:solidFill>
              </a:rPr>
              <a:t>Deeplearning4j</a:t>
            </a:r>
            <a:r>
              <a:rPr lang="zh-CN" altLang="en-US" sz="1800" dirty="0">
                <a:solidFill>
                  <a:schemeClr val="bg2">
                    <a:lumMod val="25000"/>
                  </a:schemeClr>
                </a:solidFill>
              </a:rPr>
              <a:t>、</a:t>
            </a:r>
            <a:r>
              <a:rPr lang="en-US" altLang="zh-CN" sz="1800" dirty="0">
                <a:solidFill>
                  <a:schemeClr val="bg2">
                    <a:lumMod val="25000"/>
                  </a:schemeClr>
                </a:solidFill>
              </a:rPr>
              <a:t>ONNX</a:t>
            </a:r>
            <a:r>
              <a:rPr lang="zh-CN" altLang="en-US" sz="1800" dirty="0">
                <a:solidFill>
                  <a:schemeClr val="bg2">
                    <a:lumMod val="25000"/>
                  </a:schemeClr>
                </a:solidFill>
              </a:rPr>
              <a:t>。</a:t>
            </a:r>
            <a:endParaRPr lang="en-US" altLang="zh-CN" sz="1800" dirty="0">
              <a:solidFill>
                <a:schemeClr val="bg2">
                  <a:lumMod val="25000"/>
                </a:schemeClr>
              </a:solidFill>
            </a:endParaRPr>
          </a:p>
        </p:txBody>
      </p:sp>
      <p:sp>
        <p:nvSpPr>
          <p:cNvPr id="5" name="Content Placeholder 6">
            <a:extLst>
              <a:ext uri="{FF2B5EF4-FFF2-40B4-BE49-F238E27FC236}">
                <a16:creationId xmlns:a16="http://schemas.microsoft.com/office/drawing/2014/main" id="{5B912217-D3EA-7142-89E0-BA2CB0D6F175}"/>
              </a:ext>
            </a:extLst>
          </p:cNvPr>
          <p:cNvSpPr txBox="1">
            <a:spLocks/>
          </p:cNvSpPr>
          <p:nvPr/>
        </p:nvSpPr>
        <p:spPr>
          <a:xfrm>
            <a:off x="6843386" y="2956141"/>
            <a:ext cx="4662814" cy="17285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Chalkboard" charset="0"/>
                <a:ea typeface="Chalkboard" charset="0"/>
                <a:cs typeface="Chalkboard"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Chalkboard" charset="0"/>
                <a:ea typeface="Chalkboard" charset="0"/>
                <a:cs typeface="Chalkboard"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Chalkboard" charset="0"/>
                <a:ea typeface="Chalkboard" charset="0"/>
                <a:cs typeface="Chalkboard"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buNone/>
            </a:pPr>
            <a:endParaRPr lang="en-US" altLang="zh-CN" sz="2000" dirty="0">
              <a:solidFill>
                <a:srgbClr val="C00000"/>
              </a:solidFill>
            </a:endParaRPr>
          </a:p>
        </p:txBody>
      </p:sp>
    </p:spTree>
    <p:extLst>
      <p:ext uri="{BB962C8B-B14F-4D97-AF65-F5344CB8AC3E}">
        <p14:creationId xmlns:p14="http://schemas.microsoft.com/office/powerpoint/2010/main" val="6155818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193964"/>
            <a:ext cx="10515600" cy="1153574"/>
          </a:xfrm>
        </p:spPr>
        <p:txBody>
          <a:bodyPr>
            <a:normAutofit/>
          </a:bodyPr>
          <a:lstStyle/>
          <a:p>
            <a:pPr>
              <a:lnSpc>
                <a:spcPct val="150000"/>
              </a:lnSpc>
            </a:pPr>
            <a:r>
              <a:rPr lang="zh-CN" altLang="en-US" sz="2400" b="1" dirty="0">
                <a:latin typeface="Microsoft YaHei" panose="020B0503020204020204" pitchFamily="34" charset="-122"/>
                <a:ea typeface="Microsoft YaHei" panose="020B0503020204020204" pitchFamily="34" charset="-122"/>
              </a:rPr>
              <a:t>执行流程</a:t>
            </a:r>
            <a:br>
              <a:rPr lang="en-US" altLang="zh-CN" sz="1800" dirty="0">
                <a:solidFill>
                  <a:schemeClr val="bg1">
                    <a:lumMod val="50000"/>
                  </a:schemeClr>
                </a:solidFill>
              </a:rPr>
            </a:br>
            <a:r>
              <a:rPr lang="en-US" altLang="zh-CN" sz="1800" dirty="0">
                <a:solidFill>
                  <a:srgbClr val="0070C0"/>
                </a:solidFill>
                <a:latin typeface="Pristina" panose="020F0502020204030204" pitchFamily="34" charset="0"/>
              </a:rPr>
              <a:t>LLM</a:t>
            </a:r>
            <a:endParaRPr lang="en-US" sz="1800" dirty="0">
              <a:solidFill>
                <a:srgbClr val="0070C0"/>
              </a:solidFill>
              <a:latin typeface="Pristina" panose="020F0502020204030204" pitchFamily="34" charset="0"/>
              <a:cs typeface="Pristina" panose="020F0502020204030204" pitchFamily="34" charset="0"/>
            </a:endParaRPr>
          </a:p>
        </p:txBody>
      </p:sp>
      <p:sp>
        <p:nvSpPr>
          <p:cNvPr id="7" name="Content Placeholder 6"/>
          <p:cNvSpPr>
            <a:spLocks noGrp="1"/>
          </p:cNvSpPr>
          <p:nvPr>
            <p:ph idx="1"/>
          </p:nvPr>
        </p:nvSpPr>
        <p:spPr>
          <a:xfrm>
            <a:off x="838200" y="1472665"/>
            <a:ext cx="10515600" cy="4704298"/>
          </a:xfrm>
        </p:spPr>
        <p:txBody>
          <a:bodyPr>
            <a:normAutofit/>
          </a:bodyPr>
          <a:lstStyle/>
          <a:p>
            <a:pPr marL="0" indent="0">
              <a:lnSpc>
                <a:spcPct val="150000"/>
              </a:lnSpc>
              <a:buNone/>
            </a:pPr>
            <a:r>
              <a:rPr lang="zh-CN" altLang="en-US" sz="2000" dirty="0">
                <a:solidFill>
                  <a:schemeClr val="bg2">
                    <a:lumMod val="25000"/>
                  </a:schemeClr>
                </a:solidFill>
              </a:rPr>
              <a:t>大模型基础</a:t>
            </a:r>
            <a:endParaRPr lang="en-US" altLang="zh-CN" sz="2000" dirty="0">
              <a:solidFill>
                <a:schemeClr val="bg2">
                  <a:lumMod val="25000"/>
                </a:schemeClr>
              </a:solidFill>
            </a:endParaRPr>
          </a:p>
          <a:p>
            <a:pPr marL="0" indent="0">
              <a:lnSpc>
                <a:spcPct val="150000"/>
              </a:lnSpc>
              <a:buNone/>
            </a:pPr>
            <a:r>
              <a:rPr lang="zh-CN" altLang="en-US" sz="1800" dirty="0">
                <a:solidFill>
                  <a:schemeClr val="bg2">
                    <a:lumMod val="25000"/>
                  </a:schemeClr>
                </a:solidFill>
              </a:rPr>
              <a:t>若您掌握了机器学习和深度学习之后，就可以无缝对接大模型了，大模型的知识准备主要如下：</a:t>
            </a:r>
            <a:endParaRPr lang="en-US" altLang="zh-CN" sz="1800" dirty="0">
              <a:solidFill>
                <a:schemeClr val="bg2">
                  <a:lumMod val="25000"/>
                </a:schemeClr>
              </a:solidFill>
            </a:endParaRPr>
          </a:p>
          <a:p>
            <a:pPr marL="0" indent="0">
              <a:lnSpc>
                <a:spcPct val="150000"/>
              </a:lnSpc>
              <a:buNone/>
            </a:pPr>
            <a:endParaRPr lang="en-US" altLang="zh-CN" sz="1800" dirty="0">
              <a:solidFill>
                <a:schemeClr val="bg2">
                  <a:lumMod val="25000"/>
                </a:schemeClr>
              </a:solidFill>
            </a:endParaRPr>
          </a:p>
        </p:txBody>
      </p:sp>
      <p:sp>
        <p:nvSpPr>
          <p:cNvPr id="5" name="Content Placeholder 6">
            <a:extLst>
              <a:ext uri="{FF2B5EF4-FFF2-40B4-BE49-F238E27FC236}">
                <a16:creationId xmlns:a16="http://schemas.microsoft.com/office/drawing/2014/main" id="{5B912217-D3EA-7142-89E0-BA2CB0D6F175}"/>
              </a:ext>
            </a:extLst>
          </p:cNvPr>
          <p:cNvSpPr txBox="1">
            <a:spLocks/>
          </p:cNvSpPr>
          <p:nvPr/>
        </p:nvSpPr>
        <p:spPr>
          <a:xfrm>
            <a:off x="6843386" y="2956141"/>
            <a:ext cx="4662814" cy="17285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Chalkboard" charset="0"/>
                <a:ea typeface="Chalkboard" charset="0"/>
                <a:cs typeface="Chalkboard"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Chalkboard" charset="0"/>
                <a:ea typeface="Chalkboard" charset="0"/>
                <a:cs typeface="Chalkboard"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Chalkboard" charset="0"/>
                <a:ea typeface="Chalkboard" charset="0"/>
                <a:cs typeface="Chalkboard"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buNone/>
            </a:pPr>
            <a:endParaRPr lang="en-US" altLang="zh-CN" sz="2000" dirty="0">
              <a:solidFill>
                <a:srgbClr val="C00000"/>
              </a:solidFill>
            </a:endParaRPr>
          </a:p>
        </p:txBody>
      </p:sp>
      <p:graphicFrame>
        <p:nvGraphicFramePr>
          <p:cNvPr id="2" name="Table 1">
            <a:extLst>
              <a:ext uri="{FF2B5EF4-FFF2-40B4-BE49-F238E27FC236}">
                <a16:creationId xmlns:a16="http://schemas.microsoft.com/office/drawing/2014/main" id="{D772B5AA-1931-8817-455F-AC4D2129E97E}"/>
              </a:ext>
            </a:extLst>
          </p:cNvPr>
          <p:cNvGraphicFramePr>
            <a:graphicFrameLocks noGrp="1"/>
          </p:cNvGraphicFramePr>
          <p:nvPr>
            <p:extLst>
              <p:ext uri="{D42A27DB-BD31-4B8C-83A1-F6EECF244321}">
                <p14:modId xmlns:p14="http://schemas.microsoft.com/office/powerpoint/2010/main" val="1263053595"/>
              </p:ext>
            </p:extLst>
          </p:nvPr>
        </p:nvGraphicFramePr>
        <p:xfrm>
          <a:off x="899319" y="2789455"/>
          <a:ext cx="10393362" cy="2595880"/>
        </p:xfrm>
        <a:graphic>
          <a:graphicData uri="http://schemas.openxmlformats.org/drawingml/2006/table">
            <a:tbl>
              <a:tblPr firstRow="1" bandRow="1">
                <a:tableStyleId>{5C22544A-7EE6-4342-B048-85BDC9FD1C3A}</a:tableStyleId>
              </a:tblPr>
              <a:tblGrid>
                <a:gridCol w="1618456">
                  <a:extLst>
                    <a:ext uri="{9D8B030D-6E8A-4147-A177-3AD203B41FA5}">
                      <a16:colId xmlns:a16="http://schemas.microsoft.com/office/drawing/2014/main" val="2225639328"/>
                    </a:ext>
                  </a:extLst>
                </a:gridCol>
                <a:gridCol w="8774906">
                  <a:extLst>
                    <a:ext uri="{9D8B030D-6E8A-4147-A177-3AD203B41FA5}">
                      <a16:colId xmlns:a16="http://schemas.microsoft.com/office/drawing/2014/main" val="3184408501"/>
                    </a:ext>
                  </a:extLst>
                </a:gridCol>
              </a:tblGrid>
              <a:tr h="370840">
                <a:tc>
                  <a:txBody>
                    <a:bodyPr/>
                    <a:lstStyle/>
                    <a:p>
                      <a:r>
                        <a:rPr lang="en-CN" sz="1600" dirty="0"/>
                        <a:t>知识点</a:t>
                      </a:r>
                    </a:p>
                  </a:txBody>
                  <a:tcPr/>
                </a:tc>
                <a:tc>
                  <a:txBody>
                    <a:bodyPr/>
                    <a:lstStyle/>
                    <a:p>
                      <a:r>
                        <a:rPr lang="en-CN" sz="1600" dirty="0"/>
                        <a:t>说明</a:t>
                      </a:r>
                    </a:p>
                  </a:txBody>
                  <a:tcPr/>
                </a:tc>
                <a:extLst>
                  <a:ext uri="{0D108BD9-81ED-4DB2-BD59-A6C34878D82A}">
                    <a16:rowId xmlns:a16="http://schemas.microsoft.com/office/drawing/2014/main" val="3007463448"/>
                  </a:ext>
                </a:extLst>
              </a:tr>
              <a:tr h="370840">
                <a:tc>
                  <a:txBody>
                    <a:bodyPr/>
                    <a:lstStyle/>
                    <a:p>
                      <a:r>
                        <a:rPr lang="en-CN" sz="1600" b="1" dirty="0"/>
                        <a:t>数学基础</a:t>
                      </a:r>
                    </a:p>
                  </a:txBody>
                  <a:tcPr/>
                </a:tc>
                <a:tc>
                  <a:txBody>
                    <a:bodyPr/>
                    <a:lstStyle/>
                    <a:p>
                      <a:r>
                        <a:rPr lang="en-CN" sz="1600" b="0" dirty="0">
                          <a:latin typeface="+mn-ea"/>
                          <a:ea typeface="+mn-ea"/>
                        </a:rPr>
                        <a:t>线性代数</a:t>
                      </a:r>
                      <a:r>
                        <a:rPr lang="zh-CN" altLang="en-US" sz="1600" b="0" dirty="0">
                          <a:latin typeface="+mn-ea"/>
                          <a:ea typeface="+mn-ea"/>
                        </a:rPr>
                        <a:t>、概率论、微积分，这些知识是深度学习的数学理论基础。</a:t>
                      </a:r>
                      <a:endParaRPr lang="en-CN" sz="1600" b="0" dirty="0">
                        <a:latin typeface="+mn-ea"/>
                        <a:ea typeface="+mn-ea"/>
                      </a:endParaRPr>
                    </a:p>
                  </a:txBody>
                  <a:tcPr/>
                </a:tc>
                <a:extLst>
                  <a:ext uri="{0D108BD9-81ED-4DB2-BD59-A6C34878D82A}">
                    <a16:rowId xmlns:a16="http://schemas.microsoft.com/office/drawing/2014/main" val="2304479498"/>
                  </a:ext>
                </a:extLst>
              </a:tr>
              <a:tr h="370840">
                <a:tc>
                  <a:txBody>
                    <a:bodyPr/>
                    <a:lstStyle/>
                    <a:p>
                      <a:r>
                        <a:rPr lang="en-CN" sz="1600" b="1" dirty="0"/>
                        <a:t>编程基础</a:t>
                      </a:r>
                    </a:p>
                  </a:txBody>
                  <a:tcPr/>
                </a:tc>
                <a:tc>
                  <a:txBody>
                    <a:bodyPr/>
                    <a:lstStyle/>
                    <a:p>
                      <a:r>
                        <a:rPr lang="en-US" altLang="zh-CN" sz="1600" b="0" dirty="0">
                          <a:latin typeface="+mn-ea"/>
                          <a:ea typeface="+mn-ea"/>
                        </a:rPr>
                        <a:t>Python</a:t>
                      </a:r>
                      <a:r>
                        <a:rPr lang="zh-CN" altLang="en-US" sz="1600" b="0" dirty="0">
                          <a:latin typeface="+mn-ea"/>
                          <a:ea typeface="+mn-ea"/>
                        </a:rPr>
                        <a:t>等基本语言，以及</a:t>
                      </a:r>
                      <a:r>
                        <a:rPr lang="en-US" altLang="zh-CN" sz="1600" b="0" dirty="0">
                          <a:latin typeface="+mn-ea"/>
                          <a:ea typeface="+mn-ea"/>
                        </a:rPr>
                        <a:t>NumPy</a:t>
                      </a:r>
                      <a:r>
                        <a:rPr lang="zh-CN" altLang="en-US" sz="1600" b="0" dirty="0">
                          <a:latin typeface="+mn-ea"/>
                          <a:ea typeface="+mn-ea"/>
                        </a:rPr>
                        <a:t>、</a:t>
                      </a:r>
                      <a:r>
                        <a:rPr lang="en-US" altLang="zh-CN" sz="1600" b="0" dirty="0">
                          <a:latin typeface="+mn-ea"/>
                          <a:ea typeface="+mn-ea"/>
                        </a:rPr>
                        <a:t>Pandas</a:t>
                      </a:r>
                      <a:r>
                        <a:rPr lang="zh-CN" altLang="en-US" sz="1600" b="0" dirty="0">
                          <a:latin typeface="+mn-ea"/>
                          <a:ea typeface="+mn-ea"/>
                        </a:rPr>
                        <a:t>等数据处理库。</a:t>
                      </a:r>
                      <a:endParaRPr lang="en-CN" sz="1600" b="0" dirty="0">
                        <a:latin typeface="+mn-ea"/>
                        <a:ea typeface="+mn-ea"/>
                      </a:endParaRPr>
                    </a:p>
                  </a:txBody>
                  <a:tcPr/>
                </a:tc>
                <a:extLst>
                  <a:ext uri="{0D108BD9-81ED-4DB2-BD59-A6C34878D82A}">
                    <a16:rowId xmlns:a16="http://schemas.microsoft.com/office/drawing/2014/main" val="2136761592"/>
                  </a:ext>
                </a:extLst>
              </a:tr>
              <a:tr h="370840">
                <a:tc>
                  <a:txBody>
                    <a:bodyPr/>
                    <a:lstStyle/>
                    <a:p>
                      <a:r>
                        <a:rPr lang="en-US" sz="1600" b="1" dirty="0" err="1"/>
                        <a:t>深度框架</a:t>
                      </a:r>
                      <a:endParaRPr lang="en-CN" sz="1600" b="1" dirty="0"/>
                    </a:p>
                  </a:txBody>
                  <a:tcPr/>
                </a:tc>
                <a:tc>
                  <a:txBody>
                    <a:bodyPr/>
                    <a:lstStyle/>
                    <a:p>
                      <a:r>
                        <a:rPr lang="en-US" altLang="zh-CN" sz="1600" b="0" dirty="0">
                          <a:latin typeface="+mn-ea"/>
                          <a:ea typeface="+mn-ea"/>
                        </a:rPr>
                        <a:t>TensorFlow</a:t>
                      </a:r>
                      <a:r>
                        <a:rPr lang="zh-CN" altLang="en-US" sz="1600" b="0" dirty="0">
                          <a:latin typeface="+mn-ea"/>
                          <a:ea typeface="+mn-ea"/>
                        </a:rPr>
                        <a:t>、</a:t>
                      </a:r>
                      <a:r>
                        <a:rPr lang="en-US" altLang="zh-CN" sz="1600" b="0" dirty="0" err="1">
                          <a:latin typeface="+mn-ea"/>
                          <a:ea typeface="+mn-ea"/>
                        </a:rPr>
                        <a:t>PyTorch</a:t>
                      </a:r>
                      <a:r>
                        <a:rPr lang="zh-CN" altLang="en-US" sz="1600" b="0" dirty="0">
                          <a:latin typeface="+mn-ea"/>
                          <a:ea typeface="+mn-ea"/>
                        </a:rPr>
                        <a:t>等深度学习框架（</a:t>
                      </a:r>
                      <a:r>
                        <a:rPr lang="en-US" altLang="zh-CN" sz="1600" b="0" dirty="0">
                          <a:latin typeface="+mn-ea"/>
                          <a:ea typeface="+mn-ea"/>
                        </a:rPr>
                        <a:t>Transformers</a:t>
                      </a:r>
                      <a:r>
                        <a:rPr lang="zh-CN" altLang="en-US" sz="1600" b="0" dirty="0">
                          <a:latin typeface="+mn-ea"/>
                          <a:ea typeface="+mn-ea"/>
                        </a:rPr>
                        <a:t>等已包含在其中）。</a:t>
                      </a:r>
                      <a:endParaRPr lang="en-CN" sz="1600" b="0" dirty="0">
                        <a:latin typeface="+mn-ea"/>
                        <a:ea typeface="+mn-ea"/>
                      </a:endParaRPr>
                    </a:p>
                  </a:txBody>
                  <a:tcPr/>
                </a:tc>
                <a:extLst>
                  <a:ext uri="{0D108BD9-81ED-4DB2-BD59-A6C34878D82A}">
                    <a16:rowId xmlns:a16="http://schemas.microsoft.com/office/drawing/2014/main" val="23484051"/>
                  </a:ext>
                </a:extLst>
              </a:tr>
              <a:tr h="370840">
                <a:tc>
                  <a:txBody>
                    <a:bodyPr/>
                    <a:lstStyle/>
                    <a:p>
                      <a:r>
                        <a:rPr lang="en-CN" sz="1600" b="1" dirty="0"/>
                        <a:t>深度模型</a:t>
                      </a:r>
                    </a:p>
                  </a:txBody>
                  <a:tcPr/>
                </a:tc>
                <a:tc>
                  <a:txBody>
                    <a:bodyPr/>
                    <a:lstStyle/>
                    <a:p>
                      <a:r>
                        <a:rPr lang="en-CN" sz="1600" b="0" dirty="0">
                          <a:latin typeface="+mn-ea"/>
                          <a:ea typeface="+mn-ea"/>
                        </a:rPr>
                        <a:t>神经网络</a:t>
                      </a:r>
                      <a:r>
                        <a:rPr lang="zh-CN" altLang="en-US" sz="1600" b="0" dirty="0">
                          <a:latin typeface="+mn-ea"/>
                          <a:ea typeface="+mn-ea"/>
                        </a:rPr>
                        <a:t>、卷积神经网络、循环神经网络、</a:t>
                      </a:r>
                      <a:r>
                        <a:rPr lang="en-US" altLang="zh-CN" sz="1600" b="0" dirty="0">
                          <a:latin typeface="+mn-ea"/>
                          <a:ea typeface="+mn-ea"/>
                        </a:rPr>
                        <a:t>Transformer</a:t>
                      </a:r>
                      <a:r>
                        <a:rPr lang="zh-CN" altLang="en-US" sz="1600" b="0" dirty="0">
                          <a:latin typeface="+mn-ea"/>
                          <a:ea typeface="+mn-ea"/>
                        </a:rPr>
                        <a:t>等。</a:t>
                      </a:r>
                      <a:endParaRPr lang="en-CN" sz="1600" b="0" dirty="0">
                        <a:latin typeface="+mn-ea"/>
                        <a:ea typeface="+mn-ea"/>
                      </a:endParaRPr>
                    </a:p>
                  </a:txBody>
                  <a:tcPr/>
                </a:tc>
                <a:extLst>
                  <a:ext uri="{0D108BD9-81ED-4DB2-BD59-A6C34878D82A}">
                    <a16:rowId xmlns:a16="http://schemas.microsoft.com/office/drawing/2014/main" val="2805120788"/>
                  </a:ext>
                </a:extLst>
              </a:tr>
              <a:tr h="370840">
                <a:tc>
                  <a:txBody>
                    <a:bodyPr/>
                    <a:lstStyle/>
                    <a:p>
                      <a:r>
                        <a:rPr lang="en-CN" sz="1600" b="1" dirty="0"/>
                        <a:t>训练手段</a:t>
                      </a:r>
                    </a:p>
                  </a:txBody>
                  <a:tcPr/>
                </a:tc>
                <a:tc>
                  <a:txBody>
                    <a:bodyPr/>
                    <a:lstStyle/>
                    <a:p>
                      <a:r>
                        <a:rPr lang="en-CN" sz="1600" b="0" dirty="0">
                          <a:latin typeface="+mn-ea"/>
                          <a:ea typeface="+mn-ea"/>
                        </a:rPr>
                        <a:t>知识蒸馏</a:t>
                      </a:r>
                      <a:r>
                        <a:rPr lang="zh-CN" altLang="en-US" sz="1600" b="0" dirty="0">
                          <a:latin typeface="+mn-ea"/>
                          <a:ea typeface="+mn-ea"/>
                        </a:rPr>
                        <a:t>、迁移学习、模型剪枝、模型量化、推理加速。</a:t>
                      </a:r>
                      <a:endParaRPr lang="en-CN" sz="1600" b="0" dirty="0">
                        <a:latin typeface="+mn-ea"/>
                        <a:ea typeface="+mn-ea"/>
                      </a:endParaRPr>
                    </a:p>
                  </a:txBody>
                  <a:tcPr/>
                </a:tc>
                <a:extLst>
                  <a:ext uri="{0D108BD9-81ED-4DB2-BD59-A6C34878D82A}">
                    <a16:rowId xmlns:a16="http://schemas.microsoft.com/office/drawing/2014/main" val="1335018056"/>
                  </a:ext>
                </a:extLst>
              </a:tr>
              <a:tr h="370840">
                <a:tc>
                  <a:txBody>
                    <a:bodyPr/>
                    <a:lstStyle/>
                    <a:p>
                      <a:r>
                        <a:rPr lang="en-CN" sz="1600" b="1" dirty="0"/>
                        <a:t>应用实战</a:t>
                      </a:r>
                    </a:p>
                  </a:txBody>
                  <a:tcPr/>
                </a:tc>
                <a:tc>
                  <a:txBody>
                    <a:bodyPr/>
                    <a:lstStyle/>
                    <a:p>
                      <a:r>
                        <a:rPr lang="en-CN" sz="1600" b="0" dirty="0">
                          <a:latin typeface="+mn-ea"/>
                          <a:ea typeface="+mn-ea"/>
                        </a:rPr>
                        <a:t>自然语言处理</a:t>
                      </a:r>
                      <a:r>
                        <a:rPr lang="zh-CN" altLang="en-US" sz="1600" b="0" dirty="0">
                          <a:latin typeface="+mn-ea"/>
                          <a:ea typeface="+mn-ea"/>
                        </a:rPr>
                        <a:t>、计算机视觉、语音识别、人脸识别等。</a:t>
                      </a:r>
                      <a:endParaRPr lang="en-CN" sz="1600" b="0" dirty="0">
                        <a:latin typeface="+mn-ea"/>
                        <a:ea typeface="+mn-ea"/>
                      </a:endParaRPr>
                    </a:p>
                  </a:txBody>
                  <a:tcPr/>
                </a:tc>
                <a:extLst>
                  <a:ext uri="{0D108BD9-81ED-4DB2-BD59-A6C34878D82A}">
                    <a16:rowId xmlns:a16="http://schemas.microsoft.com/office/drawing/2014/main" val="849050814"/>
                  </a:ext>
                </a:extLst>
              </a:tr>
            </a:tbl>
          </a:graphicData>
        </a:graphic>
      </p:graphicFrame>
    </p:spTree>
    <p:extLst>
      <p:ext uri="{BB962C8B-B14F-4D97-AF65-F5344CB8AC3E}">
        <p14:creationId xmlns:p14="http://schemas.microsoft.com/office/powerpoint/2010/main" val="14835883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193964"/>
            <a:ext cx="10515600" cy="1153574"/>
          </a:xfrm>
        </p:spPr>
        <p:txBody>
          <a:bodyPr>
            <a:normAutofit/>
          </a:bodyPr>
          <a:lstStyle/>
          <a:p>
            <a:pPr>
              <a:lnSpc>
                <a:spcPct val="150000"/>
              </a:lnSpc>
            </a:pPr>
            <a:r>
              <a:rPr lang="zh-CN" altLang="en-US" sz="2400" b="1" dirty="0">
                <a:latin typeface="Microsoft YaHei" panose="020B0503020204020204" pitchFamily="34" charset="-122"/>
                <a:ea typeface="Microsoft YaHei" panose="020B0503020204020204" pitchFamily="34" charset="-122"/>
              </a:rPr>
              <a:t>执行流程</a:t>
            </a:r>
            <a:br>
              <a:rPr lang="en-US" altLang="zh-CN" sz="1800" dirty="0">
                <a:solidFill>
                  <a:schemeClr val="bg1">
                    <a:lumMod val="50000"/>
                  </a:schemeClr>
                </a:solidFill>
              </a:rPr>
            </a:br>
            <a:r>
              <a:rPr lang="en-US" altLang="zh-CN" sz="1800" dirty="0">
                <a:solidFill>
                  <a:srgbClr val="0070C0"/>
                </a:solidFill>
                <a:latin typeface="Pristina" panose="020F0502020204030204" pitchFamily="34" charset="0"/>
              </a:rPr>
              <a:t>LLM</a:t>
            </a:r>
            <a:endParaRPr lang="en-US" sz="1800" dirty="0">
              <a:solidFill>
                <a:srgbClr val="0070C0"/>
              </a:solidFill>
              <a:latin typeface="Pristina" panose="020F0502020204030204" pitchFamily="34" charset="0"/>
              <a:cs typeface="Pristina" panose="020F0502020204030204" pitchFamily="34" charset="0"/>
            </a:endParaRPr>
          </a:p>
        </p:txBody>
      </p:sp>
      <p:sp>
        <p:nvSpPr>
          <p:cNvPr id="7" name="Content Placeholder 6"/>
          <p:cNvSpPr>
            <a:spLocks noGrp="1"/>
          </p:cNvSpPr>
          <p:nvPr>
            <p:ph idx="1"/>
          </p:nvPr>
        </p:nvSpPr>
        <p:spPr>
          <a:xfrm>
            <a:off x="838200" y="1472665"/>
            <a:ext cx="10515600" cy="4704298"/>
          </a:xfrm>
        </p:spPr>
        <p:txBody>
          <a:bodyPr>
            <a:normAutofit lnSpcReduction="10000"/>
          </a:bodyPr>
          <a:lstStyle/>
          <a:p>
            <a:pPr marL="0" indent="0">
              <a:lnSpc>
                <a:spcPct val="150000"/>
              </a:lnSpc>
              <a:buNone/>
            </a:pPr>
            <a:r>
              <a:rPr lang="zh-CN" altLang="en-US" sz="2000" dirty="0">
                <a:solidFill>
                  <a:schemeClr val="bg2">
                    <a:lumMod val="25000"/>
                  </a:schemeClr>
                </a:solidFill>
              </a:rPr>
              <a:t>大模型应用学习</a:t>
            </a:r>
            <a:endParaRPr lang="en-US" altLang="zh-CN" sz="2000" dirty="0">
              <a:solidFill>
                <a:schemeClr val="bg2">
                  <a:lumMod val="25000"/>
                </a:schemeClr>
              </a:solidFill>
            </a:endParaRPr>
          </a:p>
          <a:p>
            <a:pPr marL="0" indent="0">
              <a:lnSpc>
                <a:spcPct val="150000"/>
              </a:lnSpc>
              <a:buNone/>
            </a:pPr>
            <a:r>
              <a:rPr lang="zh-CN" altLang="en-US" sz="1800" dirty="0">
                <a:solidFill>
                  <a:schemeClr val="bg2">
                    <a:lumMod val="25000"/>
                  </a:schemeClr>
                </a:solidFill>
              </a:rPr>
              <a:t>　　</a:t>
            </a:r>
            <a:r>
              <a:rPr lang="zh-CN" altLang="en-US" sz="1800" dirty="0">
                <a:solidFill>
                  <a:schemeClr val="bg1">
                    <a:lumMod val="50000"/>
                  </a:schemeClr>
                </a:solidFill>
              </a:rPr>
              <a:t>当然您也可以在不学机器学习和深度学</a:t>
            </a:r>
            <a:endParaRPr lang="en-US" altLang="zh-CN" sz="1800" dirty="0">
              <a:solidFill>
                <a:schemeClr val="bg1">
                  <a:lumMod val="50000"/>
                </a:schemeClr>
              </a:solidFill>
            </a:endParaRPr>
          </a:p>
          <a:p>
            <a:pPr marL="0" indent="0">
              <a:lnSpc>
                <a:spcPct val="150000"/>
              </a:lnSpc>
              <a:buNone/>
            </a:pPr>
            <a:r>
              <a:rPr lang="zh-CN" altLang="en-US" sz="1800" dirty="0">
                <a:solidFill>
                  <a:schemeClr val="bg1">
                    <a:lumMod val="50000"/>
                  </a:schemeClr>
                </a:solidFill>
              </a:rPr>
              <a:t>习的基础上直接针对大模型的各种知识点进</a:t>
            </a:r>
            <a:endParaRPr lang="en-US" altLang="zh-CN" sz="1800" dirty="0">
              <a:solidFill>
                <a:schemeClr val="bg1">
                  <a:lumMod val="50000"/>
                </a:schemeClr>
              </a:solidFill>
            </a:endParaRPr>
          </a:p>
          <a:p>
            <a:pPr marL="0" indent="0">
              <a:lnSpc>
                <a:spcPct val="150000"/>
              </a:lnSpc>
              <a:buNone/>
            </a:pPr>
            <a:r>
              <a:rPr lang="zh-CN" altLang="en-US" sz="1800" dirty="0">
                <a:solidFill>
                  <a:schemeClr val="bg1">
                    <a:lumMod val="50000"/>
                  </a:schemeClr>
                </a:solidFill>
              </a:rPr>
              <a:t>行学习，这种路线毫不影响您去理解和解决</a:t>
            </a:r>
            <a:endParaRPr lang="en-US" altLang="zh-CN" sz="1800" dirty="0">
              <a:solidFill>
                <a:schemeClr val="bg1">
                  <a:lumMod val="50000"/>
                </a:schemeClr>
              </a:solidFill>
            </a:endParaRPr>
          </a:p>
          <a:p>
            <a:pPr marL="0" indent="0">
              <a:lnSpc>
                <a:spcPct val="150000"/>
              </a:lnSpc>
              <a:buNone/>
            </a:pPr>
            <a:r>
              <a:rPr lang="zh-CN" altLang="en-US" sz="1800" dirty="0">
                <a:solidFill>
                  <a:schemeClr val="bg1">
                    <a:lumMod val="50000"/>
                  </a:schemeClr>
                </a:solidFill>
              </a:rPr>
              <a:t>大模型相关的问题，以及在实际项目过程中</a:t>
            </a:r>
            <a:endParaRPr lang="en-US" altLang="zh-CN" sz="1800" dirty="0">
              <a:solidFill>
                <a:schemeClr val="bg1">
                  <a:lumMod val="50000"/>
                </a:schemeClr>
              </a:solidFill>
            </a:endParaRPr>
          </a:p>
          <a:p>
            <a:pPr marL="0" indent="0">
              <a:lnSpc>
                <a:spcPct val="150000"/>
              </a:lnSpc>
              <a:buNone/>
            </a:pPr>
            <a:r>
              <a:rPr lang="zh-CN" altLang="en-US" sz="1800" dirty="0">
                <a:solidFill>
                  <a:schemeClr val="bg1">
                    <a:lumMod val="50000"/>
                  </a:schemeClr>
                </a:solidFill>
              </a:rPr>
              <a:t>去开发大模型应用。</a:t>
            </a:r>
            <a:endParaRPr lang="en-US" altLang="zh-CN" sz="1800" dirty="0">
              <a:solidFill>
                <a:schemeClr val="bg1">
                  <a:lumMod val="50000"/>
                </a:schemeClr>
              </a:solidFill>
            </a:endParaRPr>
          </a:p>
          <a:p>
            <a:pPr marL="0" indent="0">
              <a:lnSpc>
                <a:spcPct val="150000"/>
              </a:lnSpc>
              <a:buNone/>
            </a:pPr>
            <a:endParaRPr lang="en-US" altLang="zh-CN" sz="1800" dirty="0">
              <a:solidFill>
                <a:schemeClr val="bg2">
                  <a:lumMod val="25000"/>
                </a:schemeClr>
              </a:solidFill>
            </a:endParaRPr>
          </a:p>
          <a:p>
            <a:pPr marL="0" indent="0">
              <a:lnSpc>
                <a:spcPct val="150000"/>
              </a:lnSpc>
              <a:buNone/>
            </a:pPr>
            <a:endParaRPr lang="en-US" altLang="zh-CN" sz="1800" dirty="0">
              <a:solidFill>
                <a:schemeClr val="bg2">
                  <a:lumMod val="25000"/>
                </a:schemeClr>
              </a:solidFill>
            </a:endParaRPr>
          </a:p>
          <a:p>
            <a:pPr marL="0" indent="0">
              <a:lnSpc>
                <a:spcPct val="150000"/>
              </a:lnSpc>
              <a:buNone/>
            </a:pPr>
            <a:r>
              <a:rPr lang="zh-CN" altLang="en-US" sz="1800" dirty="0">
                <a:solidFill>
                  <a:schemeClr val="bg2">
                    <a:lumMod val="25000"/>
                  </a:schemeClr>
                </a:solidFill>
              </a:rPr>
              <a:t>参考：</a:t>
            </a:r>
            <a:r>
              <a:rPr lang="en-US" altLang="zh-CN" sz="1800" dirty="0">
                <a:solidFill>
                  <a:schemeClr val="bg2">
                    <a:lumMod val="25000"/>
                  </a:schemeClr>
                </a:solidFill>
                <a:hlinkClick r:id="rId2"/>
              </a:rPr>
              <a:t>https://blog.csdn.net/TimVan1596/article/details/136173465</a:t>
            </a:r>
            <a:r>
              <a:rPr lang="zh-CN" altLang="en-US" sz="1800" dirty="0">
                <a:solidFill>
                  <a:schemeClr val="bg2">
                    <a:lumMod val="25000"/>
                  </a:schemeClr>
                </a:solidFill>
              </a:rPr>
              <a:t> </a:t>
            </a:r>
            <a:endParaRPr lang="en-US" altLang="zh-CN" sz="1800" dirty="0">
              <a:solidFill>
                <a:schemeClr val="bg2">
                  <a:lumMod val="25000"/>
                </a:schemeClr>
              </a:solidFill>
            </a:endParaRPr>
          </a:p>
        </p:txBody>
      </p:sp>
      <p:sp>
        <p:nvSpPr>
          <p:cNvPr id="5" name="Content Placeholder 6">
            <a:extLst>
              <a:ext uri="{FF2B5EF4-FFF2-40B4-BE49-F238E27FC236}">
                <a16:creationId xmlns:a16="http://schemas.microsoft.com/office/drawing/2014/main" id="{5B912217-D3EA-7142-89E0-BA2CB0D6F175}"/>
              </a:ext>
            </a:extLst>
          </p:cNvPr>
          <p:cNvSpPr txBox="1">
            <a:spLocks/>
          </p:cNvSpPr>
          <p:nvPr/>
        </p:nvSpPr>
        <p:spPr>
          <a:xfrm>
            <a:off x="6843386" y="2956141"/>
            <a:ext cx="4662814" cy="17285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Chalkboard" charset="0"/>
                <a:ea typeface="Chalkboard" charset="0"/>
                <a:cs typeface="Chalkboard"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Chalkboard" charset="0"/>
                <a:ea typeface="Chalkboard" charset="0"/>
                <a:cs typeface="Chalkboard"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Chalkboard" charset="0"/>
                <a:ea typeface="Chalkboard" charset="0"/>
                <a:cs typeface="Chalkboard"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buNone/>
            </a:pPr>
            <a:endParaRPr lang="en-US" altLang="zh-CN" sz="2000" dirty="0">
              <a:solidFill>
                <a:srgbClr val="C00000"/>
              </a:solidFill>
            </a:endParaRPr>
          </a:p>
        </p:txBody>
      </p:sp>
      <p:pic>
        <p:nvPicPr>
          <p:cNvPr id="2050" name="Picture 2" descr="大语言模型学习路线思维导图">
            <a:extLst>
              <a:ext uri="{FF2B5EF4-FFF2-40B4-BE49-F238E27FC236}">
                <a16:creationId xmlns:a16="http://schemas.microsoft.com/office/drawing/2014/main" id="{FFE5E15B-E5C7-E6E6-83D8-949DD6F201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0242" y="932121"/>
            <a:ext cx="5523195" cy="4704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2243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zh-CN" dirty="0">
                <a:latin typeface="Chalkboard" charset="0"/>
                <a:ea typeface="Chalkboard" charset="0"/>
                <a:cs typeface="Chalkboard" charset="0"/>
              </a:rPr>
              <a:t>Agenda</a:t>
            </a:r>
            <a:endParaRPr lang="en-US" dirty="0">
              <a:latin typeface="Chalkboard" charset="0"/>
              <a:ea typeface="Chalkboard" charset="0"/>
              <a:cs typeface="Chalkboard" charset="0"/>
            </a:endParaRPr>
          </a:p>
        </p:txBody>
      </p:sp>
      <p:sp>
        <p:nvSpPr>
          <p:cNvPr id="7" name="Content Placeholder 6"/>
          <p:cNvSpPr>
            <a:spLocks noGrp="1"/>
          </p:cNvSpPr>
          <p:nvPr>
            <p:ph idx="1"/>
          </p:nvPr>
        </p:nvSpPr>
        <p:spPr/>
        <p:txBody>
          <a:bodyPr/>
          <a:lstStyle/>
          <a:p>
            <a:r>
              <a:rPr lang="zh-CN" altLang="en-US" b="1" dirty="0">
                <a:solidFill>
                  <a:schemeClr val="accent2">
                    <a:lumMod val="75000"/>
                  </a:schemeClr>
                </a:solidFill>
                <a:latin typeface="Chalkboard" charset="0"/>
                <a:ea typeface="Chalkboard" charset="0"/>
                <a:cs typeface="Chalkboard" charset="0"/>
              </a:rPr>
              <a:t>环境准备</a:t>
            </a:r>
            <a:endParaRPr lang="en-US" altLang="zh-CN" b="1" dirty="0">
              <a:solidFill>
                <a:schemeClr val="accent2">
                  <a:lumMod val="75000"/>
                </a:schemeClr>
              </a:solidFill>
              <a:latin typeface="Chalkboard" charset="0"/>
              <a:ea typeface="Chalkboard" charset="0"/>
              <a:cs typeface="Chalkboard" charset="0"/>
            </a:endParaRPr>
          </a:p>
          <a:p>
            <a:r>
              <a:rPr lang="zh-CN" altLang="en-CN" dirty="0">
                <a:solidFill>
                  <a:schemeClr val="bg2">
                    <a:lumMod val="25000"/>
                  </a:schemeClr>
                </a:solidFill>
                <a:latin typeface="Chalkboard" charset="0"/>
                <a:ea typeface="Chalkboard" charset="0"/>
                <a:cs typeface="Chalkboard" charset="0"/>
              </a:rPr>
              <a:t>数据</a:t>
            </a:r>
            <a:r>
              <a:rPr lang="zh-CN" altLang="en-US" dirty="0">
                <a:solidFill>
                  <a:schemeClr val="bg2">
                    <a:lumMod val="25000"/>
                  </a:schemeClr>
                </a:solidFill>
                <a:latin typeface="Chalkboard" charset="0"/>
                <a:ea typeface="Chalkboard" charset="0"/>
                <a:cs typeface="Chalkboard" charset="0"/>
              </a:rPr>
              <a:t>结构</a:t>
            </a:r>
            <a:endParaRPr lang="en-US" altLang="zh-CN" dirty="0">
              <a:solidFill>
                <a:schemeClr val="bg2">
                  <a:lumMod val="25000"/>
                </a:schemeClr>
              </a:solidFill>
              <a:latin typeface="Chalkboard" charset="0"/>
              <a:ea typeface="Chalkboard" charset="0"/>
              <a:cs typeface="Chalkboard" charset="0"/>
            </a:endParaRPr>
          </a:p>
          <a:p>
            <a:r>
              <a:rPr lang="zh-CN" altLang="en-CN" dirty="0">
                <a:solidFill>
                  <a:schemeClr val="bg2">
                    <a:lumMod val="25000"/>
                  </a:schemeClr>
                </a:solidFill>
                <a:latin typeface="Chalkboard" charset="0"/>
                <a:ea typeface="Chalkboard" charset="0"/>
                <a:cs typeface="Chalkboard" charset="0"/>
              </a:rPr>
              <a:t>执行</a:t>
            </a:r>
            <a:r>
              <a:rPr lang="zh-CN" altLang="en-US" dirty="0">
                <a:solidFill>
                  <a:schemeClr val="bg2">
                    <a:lumMod val="25000"/>
                  </a:schemeClr>
                </a:solidFill>
                <a:latin typeface="Chalkboard" charset="0"/>
                <a:ea typeface="Chalkboard" charset="0"/>
                <a:cs typeface="Chalkboard" charset="0"/>
              </a:rPr>
              <a:t>流程</a:t>
            </a:r>
            <a:r>
              <a:rPr lang="zh-CN" altLang="en-US" b="1" dirty="0">
                <a:solidFill>
                  <a:schemeClr val="bg1"/>
                </a:solidFill>
                <a:latin typeface="Chalkboard" charset="0"/>
                <a:ea typeface="Chalkboard" charset="0"/>
                <a:cs typeface="Chalkboard" charset="0"/>
              </a:rPr>
              <a:t>异视界</a:t>
            </a:r>
            <a:endParaRPr lang="en-US" altLang="zh-CN" dirty="0">
              <a:solidFill>
                <a:schemeClr val="bg1"/>
              </a:solidFill>
              <a:latin typeface="Chalkboard" charset="0"/>
              <a:ea typeface="Chalkboard" charset="0"/>
              <a:cs typeface="Chalkboard" charset="0"/>
            </a:endParaRPr>
          </a:p>
        </p:txBody>
      </p:sp>
    </p:spTree>
    <p:extLst>
      <p:ext uri="{BB962C8B-B14F-4D97-AF65-F5344CB8AC3E}">
        <p14:creationId xmlns:p14="http://schemas.microsoft.com/office/powerpoint/2010/main" val="9481955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193964"/>
            <a:ext cx="10515600" cy="1153574"/>
          </a:xfrm>
        </p:spPr>
        <p:txBody>
          <a:bodyPr>
            <a:normAutofit/>
          </a:bodyPr>
          <a:lstStyle/>
          <a:p>
            <a:pPr>
              <a:lnSpc>
                <a:spcPct val="150000"/>
              </a:lnSpc>
            </a:pPr>
            <a:r>
              <a:rPr lang="zh-CN" altLang="en-US" sz="2400" b="1" dirty="0">
                <a:latin typeface="Microsoft YaHei" panose="020B0503020204020204" pitchFamily="34" charset="-122"/>
                <a:ea typeface="Microsoft YaHei" panose="020B0503020204020204" pitchFamily="34" charset="-122"/>
              </a:rPr>
              <a:t>执行流程</a:t>
            </a:r>
            <a:br>
              <a:rPr lang="en-US" altLang="zh-CN" sz="1800" dirty="0">
                <a:solidFill>
                  <a:schemeClr val="bg1">
                    <a:lumMod val="50000"/>
                  </a:schemeClr>
                </a:solidFill>
              </a:rPr>
            </a:br>
            <a:r>
              <a:rPr lang="en-US" altLang="zh-CN" sz="1800" dirty="0">
                <a:solidFill>
                  <a:srgbClr val="0070C0"/>
                </a:solidFill>
                <a:latin typeface="Pristina" panose="020F0502020204030204" pitchFamily="34" charset="0"/>
              </a:rPr>
              <a:t>LLM</a:t>
            </a:r>
            <a:endParaRPr lang="en-US" sz="1800" dirty="0">
              <a:solidFill>
                <a:srgbClr val="0070C0"/>
              </a:solidFill>
              <a:latin typeface="Pristina" panose="020F0502020204030204" pitchFamily="34" charset="0"/>
              <a:cs typeface="Pristina" panose="020F0502020204030204" pitchFamily="34" charset="0"/>
            </a:endParaRPr>
          </a:p>
        </p:txBody>
      </p:sp>
      <p:sp>
        <p:nvSpPr>
          <p:cNvPr id="7" name="Content Placeholder 6"/>
          <p:cNvSpPr>
            <a:spLocks noGrp="1"/>
          </p:cNvSpPr>
          <p:nvPr>
            <p:ph idx="1"/>
          </p:nvPr>
        </p:nvSpPr>
        <p:spPr>
          <a:xfrm>
            <a:off x="838200" y="1472665"/>
            <a:ext cx="10515600" cy="4704298"/>
          </a:xfrm>
        </p:spPr>
        <p:txBody>
          <a:bodyPr>
            <a:normAutofit/>
          </a:bodyPr>
          <a:lstStyle/>
          <a:p>
            <a:pPr marL="0" indent="0">
              <a:lnSpc>
                <a:spcPct val="150000"/>
              </a:lnSpc>
              <a:buNone/>
            </a:pPr>
            <a:r>
              <a:rPr lang="zh-CN" altLang="en-US" sz="2000" dirty="0">
                <a:solidFill>
                  <a:schemeClr val="bg2">
                    <a:lumMod val="25000"/>
                  </a:schemeClr>
                </a:solidFill>
              </a:rPr>
              <a:t>两种路线的对比</a:t>
            </a:r>
            <a:endParaRPr lang="en-US" altLang="zh-CN" sz="2000" dirty="0">
              <a:solidFill>
                <a:schemeClr val="bg2">
                  <a:lumMod val="25000"/>
                </a:schemeClr>
              </a:solidFill>
            </a:endParaRPr>
          </a:p>
          <a:p>
            <a:pPr>
              <a:lnSpc>
                <a:spcPct val="150000"/>
              </a:lnSpc>
            </a:pPr>
            <a:r>
              <a:rPr lang="zh-CN" altLang="en-US" sz="1800" dirty="0">
                <a:solidFill>
                  <a:schemeClr val="bg2">
                    <a:lumMod val="25000"/>
                  </a:schemeClr>
                </a:solidFill>
              </a:rPr>
              <a:t>机器学习 </a:t>
            </a:r>
            <a:r>
              <a:rPr lang="en-US" altLang="zh-CN" sz="1800" dirty="0">
                <a:solidFill>
                  <a:schemeClr val="bg2">
                    <a:lumMod val="25000"/>
                  </a:schemeClr>
                </a:solidFill>
              </a:rPr>
              <a:t>/</a:t>
            </a:r>
            <a:r>
              <a:rPr lang="zh-CN" altLang="en-US" sz="1800" dirty="0">
                <a:solidFill>
                  <a:schemeClr val="bg2">
                    <a:lumMod val="25000"/>
                  </a:schemeClr>
                </a:solidFill>
              </a:rPr>
              <a:t> 深度学习 </a:t>
            </a:r>
            <a:r>
              <a:rPr lang="en-US" altLang="zh-CN" sz="1800" dirty="0">
                <a:solidFill>
                  <a:schemeClr val="bg2">
                    <a:lumMod val="25000"/>
                  </a:schemeClr>
                </a:solidFill>
              </a:rPr>
              <a:t>/</a:t>
            </a:r>
            <a:r>
              <a:rPr lang="zh-CN" altLang="en-US" sz="1800" dirty="0">
                <a:solidFill>
                  <a:schemeClr val="bg2">
                    <a:lumMod val="25000"/>
                  </a:schemeClr>
                </a:solidFill>
              </a:rPr>
              <a:t> 大模型</a:t>
            </a:r>
            <a:br>
              <a:rPr lang="en-US" altLang="zh-CN" sz="1800" dirty="0">
                <a:solidFill>
                  <a:schemeClr val="bg2">
                    <a:lumMod val="25000"/>
                  </a:schemeClr>
                </a:solidFill>
              </a:rPr>
            </a:br>
            <a:r>
              <a:rPr lang="zh-CN" altLang="en-US" sz="1800" dirty="0">
                <a:solidFill>
                  <a:srgbClr val="00B050"/>
                </a:solidFill>
              </a:rPr>
              <a:t>优点：知识结构成体系化，对后续算法设计、应用创新有很强的辅助作用</a:t>
            </a:r>
            <a:br>
              <a:rPr lang="en-US" altLang="zh-CN" sz="1800" dirty="0">
                <a:solidFill>
                  <a:srgbClr val="0070C0"/>
                </a:solidFill>
              </a:rPr>
            </a:br>
            <a:r>
              <a:rPr lang="zh-CN" altLang="en-US" sz="1800" dirty="0">
                <a:solidFill>
                  <a:srgbClr val="C00000"/>
                </a:solidFill>
              </a:rPr>
              <a:t>缺点：学习曲线复杂，前期的输出十分匮乏</a:t>
            </a:r>
            <a:endParaRPr lang="en-US" altLang="zh-CN" sz="1800" dirty="0">
              <a:solidFill>
                <a:srgbClr val="C00000"/>
              </a:solidFill>
            </a:endParaRPr>
          </a:p>
          <a:p>
            <a:pPr>
              <a:lnSpc>
                <a:spcPct val="150000"/>
              </a:lnSpc>
            </a:pPr>
            <a:r>
              <a:rPr lang="zh-CN" altLang="en-US" sz="1800" dirty="0">
                <a:solidFill>
                  <a:schemeClr val="bg2">
                    <a:lumMod val="25000"/>
                  </a:schemeClr>
                </a:solidFill>
              </a:rPr>
              <a:t>大模型应用 </a:t>
            </a:r>
            <a:r>
              <a:rPr lang="en-US" altLang="zh-CN" sz="1800" dirty="0">
                <a:solidFill>
                  <a:schemeClr val="bg2">
                    <a:lumMod val="25000"/>
                  </a:schemeClr>
                </a:solidFill>
              </a:rPr>
              <a:t>/</a:t>
            </a:r>
            <a:r>
              <a:rPr lang="zh-CN" altLang="en-US" sz="1800" dirty="0">
                <a:solidFill>
                  <a:schemeClr val="bg2">
                    <a:lumMod val="25000"/>
                  </a:schemeClr>
                </a:solidFill>
              </a:rPr>
              <a:t> 机器学习 </a:t>
            </a:r>
            <a:r>
              <a:rPr lang="en-US" altLang="zh-CN" sz="1800" dirty="0">
                <a:solidFill>
                  <a:schemeClr val="bg2">
                    <a:lumMod val="25000"/>
                  </a:schemeClr>
                </a:solidFill>
              </a:rPr>
              <a:t>/</a:t>
            </a:r>
            <a:r>
              <a:rPr lang="zh-CN" altLang="en-US" sz="1800" dirty="0">
                <a:solidFill>
                  <a:schemeClr val="bg2">
                    <a:lumMod val="25000"/>
                  </a:schemeClr>
                </a:solidFill>
              </a:rPr>
              <a:t> 深度学习</a:t>
            </a:r>
            <a:br>
              <a:rPr lang="en-US" altLang="zh-CN" sz="1800" dirty="0">
                <a:solidFill>
                  <a:schemeClr val="bg2">
                    <a:lumMod val="25000"/>
                  </a:schemeClr>
                </a:solidFill>
              </a:rPr>
            </a:br>
            <a:r>
              <a:rPr lang="zh-CN" altLang="en-US" sz="1800" dirty="0">
                <a:solidFill>
                  <a:srgbClr val="00B050"/>
                </a:solidFill>
              </a:rPr>
              <a:t>优点：快速上手做应用开发、前期输出很丰满</a:t>
            </a:r>
            <a:br>
              <a:rPr lang="en-US" altLang="zh-CN" sz="1800" dirty="0">
                <a:solidFill>
                  <a:schemeClr val="bg2">
                    <a:lumMod val="25000"/>
                  </a:schemeClr>
                </a:solidFill>
              </a:rPr>
            </a:br>
            <a:r>
              <a:rPr lang="zh-CN" altLang="en-US" sz="1800" dirty="0">
                <a:solidFill>
                  <a:srgbClr val="C00000"/>
                </a:solidFill>
              </a:rPr>
              <a:t>缺点：对算法原理理解缺乏理论基础，难于创新</a:t>
            </a:r>
            <a:endParaRPr lang="en-US" altLang="zh-CN" sz="1800" dirty="0">
              <a:solidFill>
                <a:srgbClr val="C00000"/>
              </a:solidFill>
            </a:endParaRPr>
          </a:p>
          <a:p>
            <a:pPr marL="0" indent="0">
              <a:lnSpc>
                <a:spcPct val="150000"/>
              </a:lnSpc>
              <a:buNone/>
            </a:pPr>
            <a:r>
              <a:rPr lang="zh-CN" altLang="en-US" sz="1800" dirty="0">
                <a:solidFill>
                  <a:schemeClr val="bg1">
                    <a:lumMod val="50000"/>
                  </a:schemeClr>
                </a:solidFill>
              </a:rPr>
              <a:t>上述两种学习路线不分伯仲殊途同归，您可以根据您的实际情况做出选择，个人推荐在精力和时间充裕的情况下选择第一种循序渐进的方式学习，这样对您理解人工智能大有帮助。</a:t>
            </a:r>
            <a:endParaRPr lang="en-US" altLang="zh-CN" sz="1800" dirty="0">
              <a:solidFill>
                <a:schemeClr val="bg1">
                  <a:lumMod val="50000"/>
                </a:schemeClr>
              </a:solidFill>
            </a:endParaRPr>
          </a:p>
        </p:txBody>
      </p:sp>
      <p:sp>
        <p:nvSpPr>
          <p:cNvPr id="5" name="Content Placeholder 6">
            <a:extLst>
              <a:ext uri="{FF2B5EF4-FFF2-40B4-BE49-F238E27FC236}">
                <a16:creationId xmlns:a16="http://schemas.microsoft.com/office/drawing/2014/main" id="{5B912217-D3EA-7142-89E0-BA2CB0D6F175}"/>
              </a:ext>
            </a:extLst>
          </p:cNvPr>
          <p:cNvSpPr txBox="1">
            <a:spLocks/>
          </p:cNvSpPr>
          <p:nvPr/>
        </p:nvSpPr>
        <p:spPr>
          <a:xfrm>
            <a:off x="6843386" y="2956141"/>
            <a:ext cx="4662814" cy="17285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Chalkboard" charset="0"/>
                <a:ea typeface="Chalkboard" charset="0"/>
                <a:cs typeface="Chalkboard"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Chalkboard" charset="0"/>
                <a:ea typeface="Chalkboard" charset="0"/>
                <a:cs typeface="Chalkboard"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Chalkboard" charset="0"/>
                <a:ea typeface="Chalkboard" charset="0"/>
                <a:cs typeface="Chalkboard"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buNone/>
            </a:pPr>
            <a:endParaRPr lang="en-US" altLang="zh-CN" sz="2000" dirty="0">
              <a:solidFill>
                <a:srgbClr val="C00000"/>
              </a:solidFill>
            </a:endParaRPr>
          </a:p>
        </p:txBody>
      </p:sp>
      <p:sp>
        <p:nvSpPr>
          <p:cNvPr id="4" name="Arc 3">
            <a:extLst>
              <a:ext uri="{FF2B5EF4-FFF2-40B4-BE49-F238E27FC236}">
                <a16:creationId xmlns:a16="http://schemas.microsoft.com/office/drawing/2014/main" id="{6243098E-3CE4-CD2B-F4DE-D971130D0D3F}"/>
              </a:ext>
            </a:extLst>
          </p:cNvPr>
          <p:cNvSpPr/>
          <p:nvPr/>
        </p:nvSpPr>
        <p:spPr>
          <a:xfrm rot="5400000">
            <a:off x="8590954" y="641619"/>
            <a:ext cx="2178090" cy="2871355"/>
          </a:xfrm>
          <a:prstGeom prst="arc">
            <a:avLst>
              <a:gd name="adj1" fmla="val 16262879"/>
              <a:gd name="adj2" fmla="val 0"/>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N"/>
          </a:p>
        </p:txBody>
      </p:sp>
      <p:sp>
        <p:nvSpPr>
          <p:cNvPr id="8" name="Arc 7">
            <a:extLst>
              <a:ext uri="{FF2B5EF4-FFF2-40B4-BE49-F238E27FC236}">
                <a16:creationId xmlns:a16="http://schemas.microsoft.com/office/drawing/2014/main" id="{EB705789-A294-600F-B289-FBCF6FC81990}"/>
              </a:ext>
            </a:extLst>
          </p:cNvPr>
          <p:cNvSpPr/>
          <p:nvPr/>
        </p:nvSpPr>
        <p:spPr>
          <a:xfrm rot="16200000">
            <a:off x="10115251" y="3184971"/>
            <a:ext cx="2178092" cy="3048597"/>
          </a:xfrm>
          <a:prstGeom prst="arc">
            <a:avLst>
              <a:gd name="adj1" fmla="val 16262879"/>
              <a:gd name="adj2" fmla="val 0"/>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N"/>
          </a:p>
        </p:txBody>
      </p:sp>
    </p:spTree>
    <p:extLst>
      <p:ext uri="{BB962C8B-B14F-4D97-AF65-F5344CB8AC3E}">
        <p14:creationId xmlns:p14="http://schemas.microsoft.com/office/powerpoint/2010/main" val="16019920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2489760"/>
            <a:ext cx="10515600" cy="1325563"/>
          </a:xfrm>
        </p:spPr>
        <p:txBody>
          <a:bodyPr>
            <a:normAutofit/>
          </a:bodyPr>
          <a:lstStyle/>
          <a:p>
            <a:pPr algn="ctr"/>
            <a:r>
              <a:rPr lang="en-US" altLang="zh-CN" sz="8000" dirty="0">
                <a:latin typeface="Chalkboard" charset="0"/>
                <a:ea typeface="Chalkboard" charset="0"/>
                <a:cs typeface="Chalkboard" charset="0"/>
              </a:rPr>
              <a:t>Q</a:t>
            </a:r>
            <a:r>
              <a:rPr lang="zh-CN" altLang="en-US" sz="8000" dirty="0">
                <a:latin typeface="Chalkboard" charset="0"/>
                <a:ea typeface="Chalkboard" charset="0"/>
                <a:cs typeface="Chalkboard" charset="0"/>
              </a:rPr>
              <a:t> </a:t>
            </a:r>
            <a:r>
              <a:rPr lang="en-US" altLang="zh-CN" sz="8000" dirty="0">
                <a:latin typeface="Chalkboard" charset="0"/>
                <a:ea typeface="Chalkboard" charset="0"/>
                <a:cs typeface="Chalkboard" charset="0"/>
              </a:rPr>
              <a:t>&amp;</a:t>
            </a:r>
            <a:r>
              <a:rPr lang="zh-CN" altLang="en-US" sz="8000" dirty="0">
                <a:latin typeface="Chalkboard" charset="0"/>
                <a:ea typeface="Chalkboard" charset="0"/>
                <a:cs typeface="Chalkboard" charset="0"/>
              </a:rPr>
              <a:t> </a:t>
            </a:r>
            <a:r>
              <a:rPr lang="en-US" altLang="zh-CN" sz="8000" dirty="0">
                <a:latin typeface="Chalkboard" charset="0"/>
                <a:ea typeface="Chalkboard" charset="0"/>
                <a:cs typeface="Chalkboard" charset="0"/>
              </a:rPr>
              <a:t>A</a:t>
            </a:r>
            <a:endParaRPr lang="en-US" sz="8000" dirty="0">
              <a:latin typeface="Chalkboard" charset="0"/>
              <a:ea typeface="Chalkboard" charset="0"/>
              <a:cs typeface="Chalkboard" charset="0"/>
            </a:endParaRPr>
          </a:p>
        </p:txBody>
      </p:sp>
    </p:spTree>
    <p:extLst>
      <p:ext uri="{BB962C8B-B14F-4D97-AF65-F5344CB8AC3E}">
        <p14:creationId xmlns:p14="http://schemas.microsoft.com/office/powerpoint/2010/main" val="662552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193964"/>
            <a:ext cx="10515600" cy="1153574"/>
          </a:xfrm>
        </p:spPr>
        <p:txBody>
          <a:bodyPr>
            <a:normAutofit/>
          </a:bodyPr>
          <a:lstStyle/>
          <a:p>
            <a:pPr>
              <a:lnSpc>
                <a:spcPct val="150000"/>
              </a:lnSpc>
            </a:pPr>
            <a:r>
              <a:rPr lang="zh-CN" altLang="en-CN" sz="2400" b="1" dirty="0">
                <a:latin typeface="Microsoft YaHei" panose="020B0503020204020204" pitchFamily="34" charset="-122"/>
                <a:ea typeface="Microsoft YaHei" panose="020B0503020204020204" pitchFamily="34" charset="-122"/>
              </a:rPr>
              <a:t>环境</a:t>
            </a:r>
            <a:r>
              <a:rPr lang="zh-CN" altLang="en-US" sz="2400" b="1" dirty="0">
                <a:latin typeface="Microsoft YaHei" panose="020B0503020204020204" pitchFamily="34" charset="-122"/>
                <a:ea typeface="Microsoft YaHei" panose="020B0503020204020204" pitchFamily="34" charset="-122"/>
              </a:rPr>
              <a:t>准备</a:t>
            </a:r>
            <a:br>
              <a:rPr lang="en-US" altLang="zh-CN" sz="1800" dirty="0">
                <a:solidFill>
                  <a:schemeClr val="bg1">
                    <a:lumMod val="50000"/>
                  </a:schemeClr>
                </a:solidFill>
              </a:rPr>
            </a:br>
            <a:r>
              <a:rPr lang="en-US" altLang="zh-CN" sz="1800" dirty="0">
                <a:solidFill>
                  <a:srgbClr val="0070C0"/>
                </a:solidFill>
                <a:latin typeface="Pristina" panose="020F0502020204030204" pitchFamily="34" charset="0"/>
              </a:rPr>
              <a:t>Runtime</a:t>
            </a:r>
            <a:endParaRPr lang="en-US" sz="1800" dirty="0">
              <a:solidFill>
                <a:srgbClr val="0070C0"/>
              </a:solidFill>
              <a:latin typeface="Pristina" panose="020F0502020204030204" pitchFamily="34" charset="0"/>
              <a:cs typeface="Pristina" panose="020F0502020204030204" pitchFamily="34" charset="0"/>
            </a:endParaRPr>
          </a:p>
        </p:txBody>
      </p:sp>
      <p:sp>
        <p:nvSpPr>
          <p:cNvPr id="7" name="Content Placeholder 6"/>
          <p:cNvSpPr>
            <a:spLocks noGrp="1"/>
          </p:cNvSpPr>
          <p:nvPr>
            <p:ph idx="1"/>
          </p:nvPr>
        </p:nvSpPr>
        <p:spPr>
          <a:xfrm>
            <a:off x="838200" y="1472665"/>
            <a:ext cx="10515600" cy="4704298"/>
          </a:xfrm>
        </p:spPr>
        <p:txBody>
          <a:bodyPr>
            <a:normAutofit/>
          </a:bodyPr>
          <a:lstStyle/>
          <a:p>
            <a:pPr>
              <a:lnSpc>
                <a:spcPct val="150000"/>
              </a:lnSpc>
            </a:pPr>
            <a:r>
              <a:rPr lang="zh-CN" altLang="en-US" sz="2000" dirty="0">
                <a:solidFill>
                  <a:schemeClr val="bg2">
                    <a:lumMod val="25000"/>
                  </a:schemeClr>
                </a:solidFill>
              </a:rPr>
              <a:t>推荐环境：</a:t>
            </a:r>
            <a:br>
              <a:rPr lang="en-US" altLang="zh-CN" sz="2000" dirty="0">
                <a:solidFill>
                  <a:schemeClr val="bg2">
                    <a:lumMod val="25000"/>
                  </a:schemeClr>
                </a:solidFill>
              </a:rPr>
            </a:br>
            <a:r>
              <a:rPr lang="en-US" altLang="zh-CN" sz="2000" dirty="0">
                <a:solidFill>
                  <a:schemeClr val="bg2">
                    <a:lumMod val="25000"/>
                  </a:schemeClr>
                </a:solidFill>
              </a:rPr>
              <a:t>Anaconda</a:t>
            </a:r>
            <a:r>
              <a:rPr lang="zh-CN" altLang="en-US" sz="2000" dirty="0">
                <a:solidFill>
                  <a:schemeClr val="bg2">
                    <a:lumMod val="25000"/>
                  </a:schemeClr>
                </a:solidFill>
              </a:rPr>
              <a:t>、</a:t>
            </a:r>
            <a:r>
              <a:rPr lang="en-US" altLang="zh-CN" sz="2000" dirty="0">
                <a:solidFill>
                  <a:schemeClr val="bg2">
                    <a:lumMod val="25000"/>
                  </a:schemeClr>
                </a:solidFill>
                <a:hlinkClick r:id="rId2"/>
              </a:rPr>
              <a:t>https://www.anaconda.com/download</a:t>
            </a:r>
            <a:endParaRPr lang="en-US" altLang="zh-CN" sz="2000" dirty="0">
              <a:solidFill>
                <a:schemeClr val="bg2">
                  <a:lumMod val="25000"/>
                </a:schemeClr>
              </a:solidFill>
            </a:endParaRPr>
          </a:p>
          <a:p>
            <a:pPr>
              <a:lnSpc>
                <a:spcPct val="150000"/>
              </a:lnSpc>
            </a:pPr>
            <a:r>
              <a:rPr lang="zh-CN" altLang="en-US" sz="2000" dirty="0">
                <a:solidFill>
                  <a:schemeClr val="bg2">
                    <a:lumMod val="25000"/>
                  </a:schemeClr>
                </a:solidFill>
              </a:rPr>
              <a:t>优势：</a:t>
            </a:r>
            <a:br>
              <a:rPr lang="en-US" altLang="zh-CN" sz="2000" dirty="0">
                <a:solidFill>
                  <a:schemeClr val="bg2">
                    <a:lumMod val="25000"/>
                  </a:schemeClr>
                </a:solidFill>
              </a:rPr>
            </a:br>
            <a:r>
              <a:rPr lang="en-US" altLang="zh-CN" sz="2000" dirty="0">
                <a:solidFill>
                  <a:schemeClr val="bg2">
                    <a:lumMod val="25000"/>
                  </a:schemeClr>
                </a:solidFill>
              </a:rPr>
              <a:t>1</a:t>
            </a:r>
            <a:r>
              <a:rPr lang="zh-CN" altLang="en-US" sz="2000" dirty="0">
                <a:solidFill>
                  <a:schemeClr val="bg2">
                    <a:lumMod val="25000"/>
                  </a:schemeClr>
                </a:solidFill>
              </a:rPr>
              <a:t>）环境管理：包含 </a:t>
            </a:r>
            <a:r>
              <a:rPr lang="en-US" altLang="zh-CN" sz="2000" dirty="0" err="1">
                <a:solidFill>
                  <a:schemeClr val="bg2">
                    <a:lumMod val="25000"/>
                  </a:schemeClr>
                </a:solidFill>
              </a:rPr>
              <a:t>conda</a:t>
            </a:r>
            <a:r>
              <a:rPr lang="zh-CN" altLang="en-US" sz="2000" dirty="0">
                <a:solidFill>
                  <a:schemeClr val="bg2">
                    <a:lumMod val="25000"/>
                  </a:schemeClr>
                </a:solidFill>
              </a:rPr>
              <a:t>，和 </a:t>
            </a:r>
            <a:r>
              <a:rPr lang="en-US" altLang="zh-CN" sz="2000" dirty="0">
                <a:solidFill>
                  <a:schemeClr val="bg2">
                    <a:lumMod val="25000"/>
                  </a:schemeClr>
                </a:solidFill>
              </a:rPr>
              <a:t>pip</a:t>
            </a:r>
            <a:r>
              <a:rPr lang="zh-CN" altLang="en-US" sz="2000" dirty="0">
                <a:solidFill>
                  <a:schemeClr val="bg2">
                    <a:lumMod val="25000"/>
                  </a:schemeClr>
                </a:solidFill>
              </a:rPr>
              <a:t> 类似，直接管理依赖包。</a:t>
            </a:r>
            <a:br>
              <a:rPr lang="en-US" altLang="zh-CN" sz="2000" dirty="0">
                <a:solidFill>
                  <a:schemeClr val="bg2">
                    <a:lumMod val="25000"/>
                  </a:schemeClr>
                </a:solidFill>
              </a:rPr>
            </a:br>
            <a:r>
              <a:rPr lang="en-US" altLang="zh-CN" sz="2000" dirty="0">
                <a:solidFill>
                  <a:schemeClr val="bg2">
                    <a:lumMod val="25000"/>
                  </a:schemeClr>
                </a:solidFill>
              </a:rPr>
              <a:t>2</a:t>
            </a:r>
            <a:r>
              <a:rPr lang="zh-CN" altLang="en-US" sz="2000" dirty="0">
                <a:solidFill>
                  <a:schemeClr val="bg2">
                    <a:lumMod val="25000"/>
                  </a:schemeClr>
                </a:solidFill>
              </a:rPr>
              <a:t>）生态丰富：包含大量数据分析工具包，如：</a:t>
            </a:r>
            <a:r>
              <a:rPr lang="en-US" altLang="zh-CN" sz="2000" dirty="0">
                <a:solidFill>
                  <a:schemeClr val="bg2">
                    <a:lumMod val="25000"/>
                  </a:schemeClr>
                </a:solidFill>
              </a:rPr>
              <a:t>python</a:t>
            </a:r>
            <a:r>
              <a:rPr lang="zh-CN" altLang="en-US" sz="2000" dirty="0">
                <a:solidFill>
                  <a:schemeClr val="bg2">
                    <a:lumMod val="25000"/>
                  </a:schemeClr>
                </a:solidFill>
              </a:rPr>
              <a:t>、</a:t>
            </a:r>
            <a:r>
              <a:rPr lang="en-US" altLang="zh-CN" sz="2000" dirty="0" err="1">
                <a:solidFill>
                  <a:schemeClr val="bg2">
                    <a:lumMod val="25000"/>
                  </a:schemeClr>
                </a:solidFill>
              </a:rPr>
              <a:t>numpy</a:t>
            </a:r>
            <a:r>
              <a:rPr lang="zh-CN" altLang="en-US" sz="2000" dirty="0">
                <a:solidFill>
                  <a:schemeClr val="bg2">
                    <a:lumMod val="25000"/>
                  </a:schemeClr>
                </a:solidFill>
              </a:rPr>
              <a:t>、</a:t>
            </a:r>
            <a:r>
              <a:rPr lang="en-US" altLang="zh-CN" sz="2000" dirty="0">
                <a:solidFill>
                  <a:schemeClr val="bg2">
                    <a:lumMod val="25000"/>
                  </a:schemeClr>
                </a:solidFill>
              </a:rPr>
              <a:t>pandas</a:t>
            </a:r>
            <a:r>
              <a:rPr lang="zh-CN" altLang="en-US" sz="2000" dirty="0">
                <a:solidFill>
                  <a:schemeClr val="bg2">
                    <a:lumMod val="25000"/>
                  </a:schemeClr>
                </a:solidFill>
              </a:rPr>
              <a:t>。</a:t>
            </a:r>
            <a:br>
              <a:rPr lang="en-US" altLang="zh-CN" sz="2000" dirty="0">
                <a:solidFill>
                  <a:schemeClr val="bg2">
                    <a:lumMod val="25000"/>
                  </a:schemeClr>
                </a:solidFill>
              </a:rPr>
            </a:br>
            <a:r>
              <a:rPr lang="en-US" altLang="zh-CN" sz="2000" dirty="0">
                <a:solidFill>
                  <a:schemeClr val="bg2">
                    <a:lumMod val="25000"/>
                  </a:schemeClr>
                </a:solidFill>
              </a:rPr>
              <a:t>3</a:t>
            </a:r>
            <a:r>
              <a:rPr lang="zh-CN" altLang="en-US" sz="2000" dirty="0">
                <a:solidFill>
                  <a:schemeClr val="bg2">
                    <a:lumMod val="25000"/>
                  </a:schemeClr>
                </a:solidFill>
              </a:rPr>
              <a:t>）多隔离环境：可创建不同 </a:t>
            </a:r>
            <a:r>
              <a:rPr lang="en-US" altLang="zh-CN" sz="2000" dirty="0">
                <a:solidFill>
                  <a:schemeClr val="bg2">
                    <a:lumMod val="25000"/>
                  </a:schemeClr>
                </a:solidFill>
              </a:rPr>
              <a:t>python</a:t>
            </a:r>
            <a:r>
              <a:rPr lang="zh-CN" altLang="en-US" sz="2000" dirty="0">
                <a:solidFill>
                  <a:schemeClr val="bg2">
                    <a:lumMod val="25000"/>
                  </a:schemeClr>
                </a:solidFill>
              </a:rPr>
              <a:t> 版本环境并无缝切换。</a:t>
            </a:r>
            <a:endParaRPr lang="en-US" altLang="zh-CN" sz="2000" dirty="0">
              <a:solidFill>
                <a:schemeClr val="bg2">
                  <a:lumMod val="25000"/>
                </a:schemeClr>
              </a:solidFill>
            </a:endParaRPr>
          </a:p>
          <a:p>
            <a:pPr>
              <a:lnSpc>
                <a:spcPct val="150000"/>
              </a:lnSpc>
            </a:pPr>
            <a:endParaRPr lang="en-US" altLang="zh-CN" sz="1800" dirty="0">
              <a:solidFill>
                <a:schemeClr val="accent1">
                  <a:lumMod val="75000"/>
                </a:schemeClr>
              </a:solidFill>
            </a:endParaRPr>
          </a:p>
        </p:txBody>
      </p:sp>
      <p:sp>
        <p:nvSpPr>
          <p:cNvPr id="5" name="Content Placeholder 6">
            <a:extLst>
              <a:ext uri="{FF2B5EF4-FFF2-40B4-BE49-F238E27FC236}">
                <a16:creationId xmlns:a16="http://schemas.microsoft.com/office/drawing/2014/main" id="{5B912217-D3EA-7142-89E0-BA2CB0D6F175}"/>
              </a:ext>
            </a:extLst>
          </p:cNvPr>
          <p:cNvSpPr txBox="1">
            <a:spLocks/>
          </p:cNvSpPr>
          <p:nvPr/>
        </p:nvSpPr>
        <p:spPr>
          <a:xfrm>
            <a:off x="6843386" y="2956141"/>
            <a:ext cx="4662814" cy="17285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Chalkboard" charset="0"/>
                <a:ea typeface="Chalkboard" charset="0"/>
                <a:cs typeface="Chalkboard"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Chalkboard" charset="0"/>
                <a:ea typeface="Chalkboard" charset="0"/>
                <a:cs typeface="Chalkboard"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Chalkboard" charset="0"/>
                <a:ea typeface="Chalkboard" charset="0"/>
                <a:cs typeface="Chalkboard"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buNone/>
            </a:pPr>
            <a:endParaRPr lang="en-US" altLang="zh-CN" sz="2000" dirty="0">
              <a:solidFill>
                <a:srgbClr val="C00000"/>
              </a:solidFill>
            </a:endParaRPr>
          </a:p>
        </p:txBody>
      </p:sp>
      <p:pic>
        <p:nvPicPr>
          <p:cNvPr id="2" name="Picture 1">
            <a:extLst>
              <a:ext uri="{FF2B5EF4-FFF2-40B4-BE49-F238E27FC236}">
                <a16:creationId xmlns:a16="http://schemas.microsoft.com/office/drawing/2014/main" id="{AB5A9668-F966-201B-AD28-65B30B17C584}"/>
              </a:ext>
            </a:extLst>
          </p:cNvPr>
          <p:cNvPicPr>
            <a:picLocks noChangeAspect="1"/>
          </p:cNvPicPr>
          <p:nvPr/>
        </p:nvPicPr>
        <p:blipFill>
          <a:blip r:embed="rId3"/>
          <a:stretch>
            <a:fillRect/>
          </a:stretch>
        </p:blipFill>
        <p:spPr>
          <a:xfrm>
            <a:off x="1136437" y="4525629"/>
            <a:ext cx="6524545" cy="881092"/>
          </a:xfrm>
          <a:prstGeom prst="rect">
            <a:avLst/>
          </a:prstGeom>
        </p:spPr>
      </p:pic>
    </p:spTree>
    <p:extLst>
      <p:ext uri="{BB962C8B-B14F-4D97-AF65-F5344CB8AC3E}">
        <p14:creationId xmlns:p14="http://schemas.microsoft.com/office/powerpoint/2010/main" val="1196955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193964"/>
            <a:ext cx="10515600" cy="1153574"/>
          </a:xfrm>
        </p:spPr>
        <p:txBody>
          <a:bodyPr>
            <a:normAutofit/>
          </a:bodyPr>
          <a:lstStyle/>
          <a:p>
            <a:pPr>
              <a:lnSpc>
                <a:spcPct val="150000"/>
              </a:lnSpc>
            </a:pPr>
            <a:r>
              <a:rPr lang="zh-CN" altLang="en-CN" sz="2400" b="1" dirty="0">
                <a:latin typeface="Microsoft YaHei" panose="020B0503020204020204" pitchFamily="34" charset="-122"/>
                <a:ea typeface="Microsoft YaHei" panose="020B0503020204020204" pitchFamily="34" charset="-122"/>
              </a:rPr>
              <a:t>环境</a:t>
            </a:r>
            <a:r>
              <a:rPr lang="zh-CN" altLang="en-US" sz="2400" b="1" dirty="0">
                <a:latin typeface="Microsoft YaHei" panose="020B0503020204020204" pitchFamily="34" charset="-122"/>
                <a:ea typeface="Microsoft YaHei" panose="020B0503020204020204" pitchFamily="34" charset="-122"/>
              </a:rPr>
              <a:t>准备</a:t>
            </a:r>
            <a:br>
              <a:rPr lang="en-US" altLang="zh-CN" sz="1800" dirty="0">
                <a:solidFill>
                  <a:schemeClr val="bg1">
                    <a:lumMod val="50000"/>
                  </a:schemeClr>
                </a:solidFill>
              </a:rPr>
            </a:br>
            <a:r>
              <a:rPr lang="en-US" altLang="zh-CN" sz="1800" dirty="0">
                <a:solidFill>
                  <a:srgbClr val="0070C0"/>
                </a:solidFill>
                <a:latin typeface="Pristina" panose="020F0502020204030204" pitchFamily="34" charset="0"/>
              </a:rPr>
              <a:t>IDE</a:t>
            </a:r>
            <a:endParaRPr lang="en-US" sz="1800" dirty="0">
              <a:solidFill>
                <a:srgbClr val="0070C0"/>
              </a:solidFill>
              <a:latin typeface="Pristina" panose="020F0502020204030204" pitchFamily="34" charset="0"/>
              <a:cs typeface="Pristina" panose="020F0502020204030204" pitchFamily="34" charset="0"/>
            </a:endParaRPr>
          </a:p>
        </p:txBody>
      </p:sp>
      <p:sp>
        <p:nvSpPr>
          <p:cNvPr id="7" name="Content Placeholder 6"/>
          <p:cNvSpPr>
            <a:spLocks noGrp="1"/>
          </p:cNvSpPr>
          <p:nvPr>
            <p:ph idx="1"/>
          </p:nvPr>
        </p:nvSpPr>
        <p:spPr>
          <a:xfrm>
            <a:off x="838200" y="1472665"/>
            <a:ext cx="10515600" cy="4704298"/>
          </a:xfrm>
        </p:spPr>
        <p:txBody>
          <a:bodyPr>
            <a:normAutofit/>
          </a:bodyPr>
          <a:lstStyle/>
          <a:p>
            <a:pPr marL="0" indent="0">
              <a:lnSpc>
                <a:spcPct val="150000"/>
              </a:lnSpc>
              <a:buNone/>
            </a:pPr>
            <a:r>
              <a:rPr lang="en-US" altLang="zh-CN" sz="2000" dirty="0">
                <a:solidFill>
                  <a:schemeClr val="bg2">
                    <a:lumMod val="25000"/>
                  </a:schemeClr>
                </a:solidFill>
              </a:rPr>
              <a:t>Anaconda</a:t>
            </a:r>
            <a:r>
              <a:rPr lang="zh-CN" altLang="en-US" sz="2000" dirty="0">
                <a:solidFill>
                  <a:schemeClr val="bg2">
                    <a:lumMod val="25000"/>
                  </a:schemeClr>
                </a:solidFill>
              </a:rPr>
              <a:t> 中有很多工具提供给您选择</a:t>
            </a:r>
            <a:endParaRPr lang="en-US" altLang="zh-CN" sz="2000" dirty="0">
              <a:solidFill>
                <a:schemeClr val="bg2">
                  <a:lumMod val="25000"/>
                </a:schemeClr>
              </a:solidFill>
            </a:endParaRPr>
          </a:p>
          <a:p>
            <a:pPr>
              <a:lnSpc>
                <a:spcPct val="150000"/>
              </a:lnSpc>
            </a:pPr>
            <a:r>
              <a:rPr lang="en-US" altLang="zh-CN" sz="2000" dirty="0" err="1">
                <a:solidFill>
                  <a:srgbClr val="0070C0"/>
                </a:solidFill>
              </a:rPr>
              <a:t>Jetbrain</a:t>
            </a:r>
            <a:r>
              <a:rPr lang="zh-CN" altLang="en-US" sz="2000" dirty="0">
                <a:solidFill>
                  <a:srgbClr val="0070C0"/>
                </a:solidFill>
              </a:rPr>
              <a:t>系</a:t>
            </a:r>
            <a:r>
              <a:rPr lang="zh-CN" altLang="en-US" sz="2000" dirty="0">
                <a:solidFill>
                  <a:schemeClr val="bg2">
                    <a:lumMod val="25000"/>
                  </a:schemeClr>
                </a:solidFill>
              </a:rPr>
              <a:t>：</a:t>
            </a:r>
            <a:br>
              <a:rPr lang="en-US" altLang="zh-CN" sz="2000" dirty="0">
                <a:solidFill>
                  <a:schemeClr val="bg2">
                    <a:lumMod val="25000"/>
                  </a:schemeClr>
                </a:solidFill>
              </a:rPr>
            </a:br>
            <a:r>
              <a:rPr lang="en-US" altLang="zh-CN" sz="2000" dirty="0" err="1">
                <a:solidFill>
                  <a:schemeClr val="accent2">
                    <a:lumMod val="75000"/>
                  </a:schemeClr>
                </a:solidFill>
              </a:rPr>
              <a:t>DataSpell</a:t>
            </a:r>
            <a:br>
              <a:rPr lang="en-US" altLang="zh-CN" sz="2000" dirty="0">
                <a:solidFill>
                  <a:schemeClr val="bg2">
                    <a:lumMod val="25000"/>
                  </a:schemeClr>
                </a:solidFill>
              </a:rPr>
            </a:br>
            <a:r>
              <a:rPr lang="en-US" altLang="zh-CN" sz="2000" dirty="0">
                <a:solidFill>
                  <a:schemeClr val="bg2">
                    <a:lumMod val="25000"/>
                  </a:schemeClr>
                </a:solidFill>
              </a:rPr>
              <a:t>PyCharm</a:t>
            </a:r>
          </a:p>
          <a:p>
            <a:pPr>
              <a:lnSpc>
                <a:spcPct val="150000"/>
              </a:lnSpc>
            </a:pPr>
            <a:r>
              <a:rPr lang="en-US" altLang="zh-CN" sz="2000" dirty="0" err="1">
                <a:solidFill>
                  <a:srgbClr val="0070C0"/>
                </a:solidFill>
              </a:rPr>
              <a:t>Jupyter</a:t>
            </a:r>
            <a:r>
              <a:rPr lang="zh-CN" altLang="en-US" sz="2000" dirty="0">
                <a:solidFill>
                  <a:srgbClr val="0070C0"/>
                </a:solidFill>
              </a:rPr>
              <a:t>系</a:t>
            </a:r>
            <a:r>
              <a:rPr lang="zh-CN" altLang="en-US" sz="2000" dirty="0">
                <a:solidFill>
                  <a:schemeClr val="bg2">
                    <a:lumMod val="25000"/>
                  </a:schemeClr>
                </a:solidFill>
              </a:rPr>
              <a:t>：</a:t>
            </a:r>
            <a:br>
              <a:rPr lang="en-US" altLang="zh-CN" sz="2000" dirty="0">
                <a:solidFill>
                  <a:schemeClr val="bg2">
                    <a:lumMod val="25000"/>
                  </a:schemeClr>
                </a:solidFill>
              </a:rPr>
            </a:br>
            <a:r>
              <a:rPr lang="en-US" altLang="zh-CN" sz="2000" dirty="0" err="1">
                <a:solidFill>
                  <a:schemeClr val="accent2">
                    <a:lumMod val="75000"/>
                  </a:schemeClr>
                </a:solidFill>
              </a:rPr>
              <a:t>JupyterLab</a:t>
            </a:r>
            <a:br>
              <a:rPr lang="en-US" altLang="zh-CN" sz="2000" dirty="0">
                <a:solidFill>
                  <a:schemeClr val="bg2">
                    <a:lumMod val="25000"/>
                  </a:schemeClr>
                </a:solidFill>
              </a:rPr>
            </a:br>
            <a:r>
              <a:rPr lang="en-US" altLang="zh-CN" sz="2000" dirty="0">
                <a:solidFill>
                  <a:schemeClr val="bg2">
                    <a:lumMod val="25000"/>
                  </a:schemeClr>
                </a:solidFill>
              </a:rPr>
              <a:t>Notebook</a:t>
            </a:r>
          </a:p>
          <a:p>
            <a:pPr marL="0" indent="0">
              <a:lnSpc>
                <a:spcPct val="150000"/>
              </a:lnSpc>
              <a:buNone/>
            </a:pPr>
            <a:r>
              <a:rPr lang="zh-CN" altLang="en-US" sz="1800" dirty="0">
                <a:solidFill>
                  <a:schemeClr val="bg1">
                    <a:lumMod val="75000"/>
                  </a:schemeClr>
                </a:solidFill>
              </a:rPr>
              <a:t>考试推荐：</a:t>
            </a:r>
            <a:r>
              <a:rPr lang="en-US" altLang="zh-CN" sz="1800" dirty="0" err="1">
                <a:solidFill>
                  <a:schemeClr val="bg1">
                    <a:lumMod val="75000"/>
                  </a:schemeClr>
                </a:solidFill>
              </a:rPr>
              <a:t>DataSpell</a:t>
            </a:r>
            <a:r>
              <a:rPr lang="zh-CN" altLang="en-US" sz="1800" dirty="0">
                <a:solidFill>
                  <a:schemeClr val="bg1">
                    <a:lumMod val="75000"/>
                  </a:schemeClr>
                </a:solidFill>
              </a:rPr>
              <a:t>，方便调试。</a:t>
            </a:r>
            <a:endParaRPr lang="en-US" altLang="zh-CN" sz="1800" dirty="0">
              <a:solidFill>
                <a:schemeClr val="bg1">
                  <a:lumMod val="75000"/>
                </a:schemeClr>
              </a:solidFill>
            </a:endParaRPr>
          </a:p>
        </p:txBody>
      </p:sp>
      <p:sp>
        <p:nvSpPr>
          <p:cNvPr id="5" name="Content Placeholder 6">
            <a:extLst>
              <a:ext uri="{FF2B5EF4-FFF2-40B4-BE49-F238E27FC236}">
                <a16:creationId xmlns:a16="http://schemas.microsoft.com/office/drawing/2014/main" id="{5B912217-D3EA-7142-89E0-BA2CB0D6F175}"/>
              </a:ext>
            </a:extLst>
          </p:cNvPr>
          <p:cNvSpPr txBox="1">
            <a:spLocks/>
          </p:cNvSpPr>
          <p:nvPr/>
        </p:nvSpPr>
        <p:spPr>
          <a:xfrm>
            <a:off x="6843386" y="2956141"/>
            <a:ext cx="4662814" cy="17285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Chalkboard" charset="0"/>
                <a:ea typeface="Chalkboard" charset="0"/>
                <a:cs typeface="Chalkboard"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Chalkboard" charset="0"/>
                <a:ea typeface="Chalkboard" charset="0"/>
                <a:cs typeface="Chalkboard"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Chalkboard" charset="0"/>
                <a:ea typeface="Chalkboard" charset="0"/>
                <a:cs typeface="Chalkboard"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buNone/>
            </a:pPr>
            <a:endParaRPr lang="en-US" altLang="zh-CN" sz="2000" dirty="0">
              <a:solidFill>
                <a:srgbClr val="C00000"/>
              </a:solidFill>
            </a:endParaRPr>
          </a:p>
        </p:txBody>
      </p:sp>
      <p:pic>
        <p:nvPicPr>
          <p:cNvPr id="3" name="Picture 2">
            <a:extLst>
              <a:ext uri="{FF2B5EF4-FFF2-40B4-BE49-F238E27FC236}">
                <a16:creationId xmlns:a16="http://schemas.microsoft.com/office/drawing/2014/main" id="{C35A695F-F32E-9F3B-10D5-4F63C89D7441}"/>
              </a:ext>
            </a:extLst>
          </p:cNvPr>
          <p:cNvPicPr>
            <a:picLocks noChangeAspect="1"/>
          </p:cNvPicPr>
          <p:nvPr/>
        </p:nvPicPr>
        <p:blipFill>
          <a:blip r:embed="rId2"/>
          <a:stretch>
            <a:fillRect/>
          </a:stretch>
        </p:blipFill>
        <p:spPr>
          <a:xfrm>
            <a:off x="5547662" y="2059387"/>
            <a:ext cx="5806138" cy="3957725"/>
          </a:xfrm>
          <a:prstGeom prst="rect">
            <a:avLst/>
          </a:prstGeom>
        </p:spPr>
      </p:pic>
    </p:spTree>
    <p:extLst>
      <p:ext uri="{BB962C8B-B14F-4D97-AF65-F5344CB8AC3E}">
        <p14:creationId xmlns:p14="http://schemas.microsoft.com/office/powerpoint/2010/main" val="190330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193964"/>
            <a:ext cx="10515600" cy="1153574"/>
          </a:xfrm>
        </p:spPr>
        <p:txBody>
          <a:bodyPr>
            <a:normAutofit/>
          </a:bodyPr>
          <a:lstStyle/>
          <a:p>
            <a:pPr>
              <a:lnSpc>
                <a:spcPct val="150000"/>
              </a:lnSpc>
            </a:pPr>
            <a:r>
              <a:rPr lang="zh-CN" altLang="en-CN" sz="2400" b="1" dirty="0">
                <a:latin typeface="Microsoft YaHei" panose="020B0503020204020204" pitchFamily="34" charset="-122"/>
                <a:ea typeface="Microsoft YaHei" panose="020B0503020204020204" pitchFamily="34" charset="-122"/>
              </a:rPr>
              <a:t>环境</a:t>
            </a:r>
            <a:r>
              <a:rPr lang="zh-CN" altLang="en-US" sz="2400" b="1" dirty="0">
                <a:latin typeface="Microsoft YaHei" panose="020B0503020204020204" pitchFamily="34" charset="-122"/>
                <a:ea typeface="Microsoft YaHei" panose="020B0503020204020204" pitchFamily="34" charset="-122"/>
              </a:rPr>
              <a:t>准备</a:t>
            </a:r>
            <a:br>
              <a:rPr lang="en-US" altLang="zh-CN" sz="1800" dirty="0">
                <a:solidFill>
                  <a:schemeClr val="bg1">
                    <a:lumMod val="50000"/>
                  </a:schemeClr>
                </a:solidFill>
              </a:rPr>
            </a:br>
            <a:r>
              <a:rPr lang="en-US" altLang="zh-CN" sz="1800" dirty="0">
                <a:solidFill>
                  <a:srgbClr val="0070C0"/>
                </a:solidFill>
                <a:latin typeface="Pristina" panose="020F0502020204030204" pitchFamily="34" charset="0"/>
              </a:rPr>
              <a:t>Doc</a:t>
            </a:r>
            <a:endParaRPr lang="en-US" sz="1800" dirty="0">
              <a:solidFill>
                <a:srgbClr val="0070C0"/>
              </a:solidFill>
              <a:latin typeface="Pristina" panose="020F0502020204030204" pitchFamily="34" charset="0"/>
              <a:cs typeface="Pristina" panose="020F0502020204030204" pitchFamily="34" charset="0"/>
            </a:endParaRPr>
          </a:p>
        </p:txBody>
      </p:sp>
      <p:sp>
        <p:nvSpPr>
          <p:cNvPr id="7" name="Content Placeholder 6"/>
          <p:cNvSpPr>
            <a:spLocks noGrp="1"/>
          </p:cNvSpPr>
          <p:nvPr>
            <p:ph idx="1"/>
          </p:nvPr>
        </p:nvSpPr>
        <p:spPr>
          <a:xfrm>
            <a:off x="838200" y="1472665"/>
            <a:ext cx="5498989" cy="4704298"/>
          </a:xfrm>
        </p:spPr>
        <p:txBody>
          <a:bodyPr>
            <a:normAutofit/>
          </a:bodyPr>
          <a:lstStyle/>
          <a:p>
            <a:pPr marL="0" indent="0">
              <a:lnSpc>
                <a:spcPct val="150000"/>
              </a:lnSpc>
              <a:buNone/>
            </a:pPr>
            <a:r>
              <a:rPr lang="zh-CN" altLang="en-CN" sz="2000" dirty="0">
                <a:solidFill>
                  <a:schemeClr val="bg2">
                    <a:lumMod val="25000"/>
                  </a:schemeClr>
                </a:solidFill>
              </a:rPr>
              <a:t>文档</a:t>
            </a:r>
            <a:r>
              <a:rPr lang="zh-CN" altLang="en-US" sz="2000" dirty="0">
                <a:solidFill>
                  <a:schemeClr val="bg2">
                    <a:lumMod val="25000"/>
                  </a:schemeClr>
                </a:solidFill>
              </a:rPr>
              <a:t>选择：</a:t>
            </a:r>
            <a:endParaRPr lang="en-US" altLang="zh-CN" sz="2000" dirty="0">
              <a:solidFill>
                <a:schemeClr val="bg2">
                  <a:lumMod val="25000"/>
                </a:schemeClr>
              </a:solidFill>
            </a:endParaRPr>
          </a:p>
          <a:p>
            <a:pPr>
              <a:lnSpc>
                <a:spcPct val="150000"/>
              </a:lnSpc>
            </a:pPr>
            <a:r>
              <a:rPr lang="en-US" altLang="zh-CN" sz="2000" dirty="0" err="1">
                <a:solidFill>
                  <a:schemeClr val="bg2">
                    <a:lumMod val="25000"/>
                  </a:schemeClr>
                </a:solidFill>
              </a:rPr>
              <a:t>sk</a:t>
            </a:r>
            <a:r>
              <a:rPr lang="en-US" altLang="zh-CN" sz="2000" dirty="0">
                <a:solidFill>
                  <a:schemeClr val="bg2">
                    <a:lumMod val="25000"/>
                  </a:schemeClr>
                </a:solidFill>
              </a:rPr>
              <a:t>-learn</a:t>
            </a:r>
            <a:r>
              <a:rPr lang="zh-CN" altLang="en-US" sz="2000" dirty="0">
                <a:solidFill>
                  <a:schemeClr val="bg2">
                    <a:lumMod val="25000"/>
                  </a:schemeClr>
                </a:solidFill>
              </a:rPr>
              <a:t>官方文档：</a:t>
            </a:r>
            <a:br>
              <a:rPr lang="en-US" altLang="zh-CN" sz="2000" dirty="0">
                <a:solidFill>
                  <a:schemeClr val="bg2">
                    <a:lumMod val="25000"/>
                  </a:schemeClr>
                </a:solidFill>
              </a:rPr>
            </a:br>
            <a:r>
              <a:rPr lang="en-US" altLang="zh-CN" sz="2000" dirty="0">
                <a:solidFill>
                  <a:schemeClr val="bg2">
                    <a:lumMod val="25000"/>
                  </a:schemeClr>
                </a:solidFill>
                <a:hlinkClick r:id="rId2"/>
              </a:rPr>
              <a:t>https://scikit-learn.org/dev/versions.html</a:t>
            </a:r>
            <a:r>
              <a:rPr lang="zh-CN" altLang="en-US" sz="2000" dirty="0">
                <a:solidFill>
                  <a:schemeClr val="bg2">
                    <a:lumMod val="25000"/>
                  </a:schemeClr>
                </a:solidFill>
              </a:rPr>
              <a:t> </a:t>
            </a:r>
            <a:br>
              <a:rPr lang="en-US" altLang="zh-CN" sz="2000" dirty="0">
                <a:solidFill>
                  <a:schemeClr val="bg2">
                    <a:lumMod val="25000"/>
                  </a:schemeClr>
                </a:solidFill>
              </a:rPr>
            </a:br>
            <a:endParaRPr lang="en-US" altLang="zh-CN" sz="2000" dirty="0">
              <a:solidFill>
                <a:schemeClr val="bg2">
                  <a:lumMod val="25000"/>
                </a:schemeClr>
              </a:solidFill>
            </a:endParaRPr>
          </a:p>
          <a:p>
            <a:pPr marL="0" indent="0">
              <a:lnSpc>
                <a:spcPct val="150000"/>
              </a:lnSpc>
              <a:buNone/>
            </a:pPr>
            <a:r>
              <a:rPr lang="zh-CN" altLang="en-US" sz="1800" dirty="0">
                <a:solidFill>
                  <a:schemeClr val="bg1">
                    <a:lumMod val="75000"/>
                  </a:schemeClr>
                </a:solidFill>
              </a:rPr>
              <a:t>上考场时在自己本地保留一份</a:t>
            </a:r>
            <a:r>
              <a:rPr lang="en-US" altLang="zh-CN" sz="1800" dirty="0" err="1">
                <a:solidFill>
                  <a:schemeClr val="bg1">
                    <a:lumMod val="75000"/>
                  </a:schemeClr>
                </a:solidFill>
              </a:rPr>
              <a:t>sk</a:t>
            </a:r>
            <a:r>
              <a:rPr lang="en-US" altLang="zh-CN" sz="1800" dirty="0">
                <a:solidFill>
                  <a:schemeClr val="bg1">
                    <a:lumMod val="75000"/>
                  </a:schemeClr>
                </a:solidFill>
              </a:rPr>
              <a:t>-learn</a:t>
            </a:r>
            <a:r>
              <a:rPr lang="zh-CN" altLang="en-US" sz="1800" dirty="0">
                <a:solidFill>
                  <a:schemeClr val="bg1">
                    <a:lumMod val="75000"/>
                  </a:schemeClr>
                </a:solidFill>
              </a:rPr>
              <a:t>的本地文档防止以外情况发生，至于</a:t>
            </a:r>
            <a:r>
              <a:rPr lang="en-US" altLang="zh-CN" sz="1800" dirty="0" err="1">
                <a:solidFill>
                  <a:schemeClr val="bg1">
                    <a:lumMod val="75000"/>
                  </a:schemeClr>
                </a:solidFill>
              </a:rPr>
              <a:t>numpy</a:t>
            </a:r>
            <a:r>
              <a:rPr lang="zh-CN" altLang="en-US" sz="1800" dirty="0">
                <a:solidFill>
                  <a:schemeClr val="bg1">
                    <a:lumMod val="75000"/>
                  </a:schemeClr>
                </a:solidFill>
              </a:rPr>
              <a:t>、</a:t>
            </a:r>
            <a:r>
              <a:rPr lang="en-US" altLang="zh-CN" sz="1800" dirty="0">
                <a:solidFill>
                  <a:schemeClr val="bg1">
                    <a:lumMod val="75000"/>
                  </a:schemeClr>
                </a:solidFill>
              </a:rPr>
              <a:t>pandas</a:t>
            </a:r>
            <a:r>
              <a:rPr lang="zh-CN" altLang="en-US" sz="1800" dirty="0">
                <a:solidFill>
                  <a:schemeClr val="bg1">
                    <a:lumMod val="75000"/>
                  </a:schemeClr>
                </a:solidFill>
              </a:rPr>
              <a:t>、</a:t>
            </a:r>
            <a:r>
              <a:rPr lang="en-US" altLang="zh-CN" sz="1800" dirty="0" err="1">
                <a:solidFill>
                  <a:schemeClr val="bg1">
                    <a:lumMod val="75000"/>
                  </a:schemeClr>
                </a:solidFill>
              </a:rPr>
              <a:t>gensim</a:t>
            </a:r>
            <a:r>
              <a:rPr lang="zh-CN" altLang="en-US" sz="1800" dirty="0">
                <a:solidFill>
                  <a:schemeClr val="bg1">
                    <a:lumMod val="75000"/>
                  </a:schemeClr>
                </a:solidFill>
              </a:rPr>
              <a:t>这些库的使用则是基本功，安装</a:t>
            </a:r>
            <a:r>
              <a:rPr lang="en-US" altLang="zh-CN" sz="1800" dirty="0">
                <a:solidFill>
                  <a:schemeClr val="bg1">
                    <a:lumMod val="75000"/>
                  </a:schemeClr>
                </a:solidFill>
              </a:rPr>
              <a:t>python</a:t>
            </a:r>
            <a:r>
              <a:rPr lang="zh-CN" altLang="en-US" sz="1800" dirty="0">
                <a:solidFill>
                  <a:schemeClr val="bg1">
                    <a:lumMod val="75000"/>
                  </a:schemeClr>
                </a:solidFill>
              </a:rPr>
              <a:t>时尽量将依赖库下载完全，可直接通过帮助在环境中查阅本地文档，考试过程中全程不能上网。</a:t>
            </a:r>
            <a:endParaRPr lang="en-US" altLang="zh-CN" sz="1800" dirty="0">
              <a:solidFill>
                <a:schemeClr val="bg1">
                  <a:lumMod val="75000"/>
                </a:schemeClr>
              </a:solidFill>
            </a:endParaRPr>
          </a:p>
        </p:txBody>
      </p:sp>
      <p:sp>
        <p:nvSpPr>
          <p:cNvPr id="5" name="Content Placeholder 6">
            <a:extLst>
              <a:ext uri="{FF2B5EF4-FFF2-40B4-BE49-F238E27FC236}">
                <a16:creationId xmlns:a16="http://schemas.microsoft.com/office/drawing/2014/main" id="{5B912217-D3EA-7142-89E0-BA2CB0D6F175}"/>
              </a:ext>
            </a:extLst>
          </p:cNvPr>
          <p:cNvSpPr txBox="1">
            <a:spLocks/>
          </p:cNvSpPr>
          <p:nvPr/>
        </p:nvSpPr>
        <p:spPr>
          <a:xfrm>
            <a:off x="6843386" y="2956141"/>
            <a:ext cx="4662814" cy="17285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Chalkboard" charset="0"/>
                <a:ea typeface="Chalkboard" charset="0"/>
                <a:cs typeface="Chalkboard"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Chalkboard" charset="0"/>
                <a:ea typeface="Chalkboard" charset="0"/>
                <a:cs typeface="Chalkboard"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Chalkboard" charset="0"/>
                <a:ea typeface="Chalkboard" charset="0"/>
                <a:cs typeface="Chalkboard"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buNone/>
            </a:pPr>
            <a:endParaRPr lang="en-US" altLang="zh-CN" sz="2000" dirty="0">
              <a:solidFill>
                <a:srgbClr val="C00000"/>
              </a:solidFill>
            </a:endParaRPr>
          </a:p>
        </p:txBody>
      </p:sp>
      <p:pic>
        <p:nvPicPr>
          <p:cNvPr id="2" name="Picture 1">
            <a:extLst>
              <a:ext uri="{FF2B5EF4-FFF2-40B4-BE49-F238E27FC236}">
                <a16:creationId xmlns:a16="http://schemas.microsoft.com/office/drawing/2014/main" id="{6A66E234-4496-8109-EA88-889EB04868CF}"/>
              </a:ext>
            </a:extLst>
          </p:cNvPr>
          <p:cNvPicPr>
            <a:picLocks noChangeAspect="1"/>
          </p:cNvPicPr>
          <p:nvPr/>
        </p:nvPicPr>
        <p:blipFill>
          <a:blip r:embed="rId3"/>
          <a:stretch>
            <a:fillRect/>
          </a:stretch>
        </p:blipFill>
        <p:spPr>
          <a:xfrm>
            <a:off x="6337189" y="2942226"/>
            <a:ext cx="5454636" cy="3108503"/>
          </a:xfrm>
          <a:prstGeom prst="rect">
            <a:avLst/>
          </a:prstGeom>
        </p:spPr>
      </p:pic>
    </p:spTree>
    <p:extLst>
      <p:ext uri="{BB962C8B-B14F-4D97-AF65-F5344CB8AC3E}">
        <p14:creationId xmlns:p14="http://schemas.microsoft.com/office/powerpoint/2010/main" val="1536488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zh-CN" dirty="0">
                <a:latin typeface="Chalkboard" charset="0"/>
                <a:ea typeface="Chalkboard" charset="0"/>
                <a:cs typeface="Chalkboard" charset="0"/>
              </a:rPr>
              <a:t>Agenda</a:t>
            </a:r>
            <a:endParaRPr lang="en-US" dirty="0">
              <a:latin typeface="Chalkboard" charset="0"/>
              <a:ea typeface="Chalkboard" charset="0"/>
              <a:cs typeface="Chalkboard" charset="0"/>
            </a:endParaRPr>
          </a:p>
        </p:txBody>
      </p:sp>
      <p:sp>
        <p:nvSpPr>
          <p:cNvPr id="7" name="Content Placeholder 6"/>
          <p:cNvSpPr>
            <a:spLocks noGrp="1"/>
          </p:cNvSpPr>
          <p:nvPr>
            <p:ph idx="1"/>
          </p:nvPr>
        </p:nvSpPr>
        <p:spPr/>
        <p:txBody>
          <a:bodyPr/>
          <a:lstStyle/>
          <a:p>
            <a:r>
              <a:rPr lang="zh-CN" altLang="en-US" b="1" dirty="0">
                <a:latin typeface="Chalkboard" charset="0"/>
                <a:ea typeface="Chalkboard" charset="0"/>
                <a:cs typeface="Chalkboard" charset="0"/>
              </a:rPr>
              <a:t>环境准备</a:t>
            </a:r>
            <a:endParaRPr lang="en-US" altLang="zh-CN" b="1" dirty="0">
              <a:latin typeface="Chalkboard" charset="0"/>
              <a:ea typeface="Chalkboard" charset="0"/>
              <a:cs typeface="Chalkboard" charset="0"/>
            </a:endParaRPr>
          </a:p>
          <a:p>
            <a:r>
              <a:rPr lang="zh-CN" altLang="en-CN" dirty="0">
                <a:solidFill>
                  <a:schemeClr val="accent2">
                    <a:lumMod val="75000"/>
                  </a:schemeClr>
                </a:solidFill>
                <a:latin typeface="Chalkboard" charset="0"/>
                <a:ea typeface="Chalkboard" charset="0"/>
                <a:cs typeface="Chalkboard" charset="0"/>
              </a:rPr>
              <a:t>数据</a:t>
            </a:r>
            <a:r>
              <a:rPr lang="zh-CN" altLang="en-US" dirty="0">
                <a:solidFill>
                  <a:schemeClr val="accent2">
                    <a:lumMod val="75000"/>
                  </a:schemeClr>
                </a:solidFill>
                <a:latin typeface="Chalkboard" charset="0"/>
                <a:ea typeface="Chalkboard" charset="0"/>
                <a:cs typeface="Chalkboard" charset="0"/>
              </a:rPr>
              <a:t>结构</a:t>
            </a:r>
            <a:endParaRPr lang="en-US" altLang="zh-CN" dirty="0">
              <a:solidFill>
                <a:schemeClr val="accent2">
                  <a:lumMod val="75000"/>
                </a:schemeClr>
              </a:solidFill>
              <a:latin typeface="Chalkboard" charset="0"/>
              <a:ea typeface="Chalkboard" charset="0"/>
              <a:cs typeface="Chalkboard" charset="0"/>
            </a:endParaRPr>
          </a:p>
          <a:p>
            <a:r>
              <a:rPr lang="zh-CN" altLang="en-CN" dirty="0">
                <a:solidFill>
                  <a:schemeClr val="bg2">
                    <a:lumMod val="25000"/>
                  </a:schemeClr>
                </a:solidFill>
                <a:latin typeface="Chalkboard" charset="0"/>
                <a:ea typeface="Chalkboard" charset="0"/>
                <a:cs typeface="Chalkboard" charset="0"/>
              </a:rPr>
              <a:t>执行</a:t>
            </a:r>
            <a:r>
              <a:rPr lang="zh-CN" altLang="en-US" dirty="0">
                <a:solidFill>
                  <a:schemeClr val="bg2">
                    <a:lumMod val="25000"/>
                  </a:schemeClr>
                </a:solidFill>
                <a:latin typeface="Chalkboard" charset="0"/>
                <a:ea typeface="Chalkboard" charset="0"/>
                <a:cs typeface="Chalkboard" charset="0"/>
              </a:rPr>
              <a:t>流程</a:t>
            </a:r>
            <a:r>
              <a:rPr lang="zh-CN" altLang="en-US" b="1" dirty="0">
                <a:solidFill>
                  <a:schemeClr val="bg1"/>
                </a:solidFill>
                <a:latin typeface="Chalkboard" charset="0"/>
                <a:ea typeface="Chalkboard" charset="0"/>
                <a:cs typeface="Chalkboard" charset="0"/>
              </a:rPr>
              <a:t>异视界</a:t>
            </a:r>
            <a:endParaRPr lang="en-US" altLang="zh-CN" dirty="0">
              <a:solidFill>
                <a:schemeClr val="bg1"/>
              </a:solidFill>
              <a:latin typeface="Chalkboard" charset="0"/>
              <a:ea typeface="Chalkboard" charset="0"/>
              <a:cs typeface="Chalkboard" charset="0"/>
            </a:endParaRPr>
          </a:p>
        </p:txBody>
      </p:sp>
    </p:spTree>
    <p:extLst>
      <p:ext uri="{BB962C8B-B14F-4D97-AF65-F5344CB8AC3E}">
        <p14:creationId xmlns:p14="http://schemas.microsoft.com/office/powerpoint/2010/main" val="1568666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193964"/>
            <a:ext cx="10515600" cy="1153574"/>
          </a:xfrm>
        </p:spPr>
        <p:txBody>
          <a:bodyPr>
            <a:normAutofit/>
          </a:bodyPr>
          <a:lstStyle/>
          <a:p>
            <a:pPr>
              <a:lnSpc>
                <a:spcPct val="150000"/>
              </a:lnSpc>
            </a:pPr>
            <a:r>
              <a:rPr lang="zh-CN" altLang="en-US" sz="2400" b="1" dirty="0">
                <a:latin typeface="Microsoft YaHei" panose="020B0503020204020204" pitchFamily="34" charset="-122"/>
                <a:ea typeface="Microsoft YaHei" panose="020B0503020204020204" pitchFamily="34" charset="-122"/>
              </a:rPr>
              <a:t>数据结构</a:t>
            </a:r>
            <a:br>
              <a:rPr lang="en-US" altLang="zh-CN" sz="1800" dirty="0">
                <a:solidFill>
                  <a:schemeClr val="bg1">
                    <a:lumMod val="50000"/>
                  </a:schemeClr>
                </a:solidFill>
              </a:rPr>
            </a:br>
            <a:r>
              <a:rPr lang="en-US" altLang="zh-CN" sz="1800" dirty="0">
                <a:solidFill>
                  <a:srgbClr val="0070C0"/>
                </a:solidFill>
                <a:latin typeface="Pristina" panose="020F0502020204030204" pitchFamily="34" charset="0"/>
              </a:rPr>
              <a:t>File</a:t>
            </a:r>
            <a:r>
              <a:rPr lang="zh-CN" altLang="en-US" sz="1800" dirty="0">
                <a:solidFill>
                  <a:srgbClr val="0070C0"/>
                </a:solidFill>
                <a:latin typeface="Pristina" panose="020F0502020204030204" pitchFamily="34" charset="0"/>
              </a:rPr>
              <a:t> </a:t>
            </a:r>
            <a:r>
              <a:rPr lang="en-US" altLang="zh-CN" sz="1800" dirty="0">
                <a:solidFill>
                  <a:srgbClr val="0070C0"/>
                </a:solidFill>
                <a:latin typeface="Pristina" panose="020F0502020204030204" pitchFamily="34" charset="0"/>
              </a:rPr>
              <a:t>List</a:t>
            </a:r>
            <a:endParaRPr lang="en-US" sz="1800" dirty="0">
              <a:solidFill>
                <a:srgbClr val="0070C0"/>
              </a:solidFill>
              <a:latin typeface="Pristina" panose="020F0502020204030204" pitchFamily="34" charset="0"/>
              <a:cs typeface="Pristina" panose="020F0502020204030204" pitchFamily="34" charset="0"/>
            </a:endParaRPr>
          </a:p>
        </p:txBody>
      </p:sp>
      <p:sp>
        <p:nvSpPr>
          <p:cNvPr id="7" name="Content Placeholder 6"/>
          <p:cNvSpPr>
            <a:spLocks noGrp="1"/>
          </p:cNvSpPr>
          <p:nvPr>
            <p:ph idx="1"/>
          </p:nvPr>
        </p:nvSpPr>
        <p:spPr>
          <a:xfrm>
            <a:off x="838200" y="1472665"/>
            <a:ext cx="10515600" cy="4704298"/>
          </a:xfrm>
        </p:spPr>
        <p:txBody>
          <a:bodyPr>
            <a:normAutofit/>
          </a:bodyPr>
          <a:lstStyle/>
          <a:p>
            <a:pPr marL="0" indent="0">
              <a:lnSpc>
                <a:spcPct val="150000"/>
              </a:lnSpc>
              <a:buNone/>
            </a:pPr>
            <a:r>
              <a:rPr lang="zh-CN" altLang="en-US" sz="2000" dirty="0">
                <a:solidFill>
                  <a:schemeClr val="bg2">
                    <a:lumMod val="25000"/>
                  </a:schemeClr>
                </a:solidFill>
              </a:rPr>
              <a:t>考试时你会拿到一个优盘，并向监考人员获取文件打开密码，一般文件清单会包含：</a:t>
            </a:r>
            <a:endParaRPr lang="en-US" altLang="zh-CN" sz="2000" dirty="0">
              <a:solidFill>
                <a:schemeClr val="bg2">
                  <a:lumMod val="25000"/>
                </a:schemeClr>
              </a:solidFill>
            </a:endParaRPr>
          </a:p>
          <a:p>
            <a:pPr>
              <a:lnSpc>
                <a:spcPct val="150000"/>
              </a:lnSpc>
            </a:pPr>
            <a:r>
              <a:rPr lang="zh-CN" altLang="en-US" sz="2000" dirty="0">
                <a:solidFill>
                  <a:schemeClr val="bg2">
                    <a:lumMod val="25000"/>
                  </a:schemeClr>
                </a:solidFill>
              </a:rPr>
              <a:t>实操题的题目说明：</a:t>
            </a:r>
            <a:r>
              <a:rPr lang="en-US" altLang="zh-CN" sz="2000" dirty="0">
                <a:solidFill>
                  <a:schemeClr val="bg2">
                    <a:lumMod val="25000"/>
                  </a:schemeClr>
                </a:solidFill>
              </a:rPr>
              <a:t>Word</a:t>
            </a:r>
          </a:p>
          <a:p>
            <a:pPr>
              <a:lnSpc>
                <a:spcPct val="150000"/>
              </a:lnSpc>
            </a:pPr>
            <a:r>
              <a:rPr lang="zh-CN" altLang="en-US" sz="2000" dirty="0">
                <a:solidFill>
                  <a:schemeClr val="bg2">
                    <a:lumMod val="25000"/>
                  </a:schemeClr>
                </a:solidFill>
              </a:rPr>
              <a:t>字段描述文件：</a:t>
            </a:r>
            <a:r>
              <a:rPr lang="en-US" altLang="zh-CN" sz="2000" dirty="0">
                <a:solidFill>
                  <a:schemeClr val="bg2">
                    <a:lumMod val="25000"/>
                  </a:schemeClr>
                </a:solidFill>
              </a:rPr>
              <a:t>Excel</a:t>
            </a:r>
          </a:p>
          <a:p>
            <a:pPr>
              <a:lnSpc>
                <a:spcPct val="150000"/>
              </a:lnSpc>
            </a:pPr>
            <a:r>
              <a:rPr lang="zh-CN" altLang="en-US" sz="2000" dirty="0">
                <a:solidFill>
                  <a:schemeClr val="bg2">
                    <a:lumMod val="25000"/>
                  </a:schemeClr>
                </a:solidFill>
              </a:rPr>
              <a:t>一份训练数据：</a:t>
            </a:r>
            <a:r>
              <a:rPr lang="en-US" altLang="zh-CN" sz="2000" dirty="0">
                <a:solidFill>
                  <a:schemeClr val="bg2">
                    <a:lumMod val="25000"/>
                  </a:schemeClr>
                </a:solidFill>
              </a:rPr>
              <a:t>Excel</a:t>
            </a:r>
          </a:p>
          <a:p>
            <a:pPr>
              <a:lnSpc>
                <a:spcPct val="150000"/>
              </a:lnSpc>
            </a:pPr>
            <a:r>
              <a:rPr lang="zh-CN" altLang="en-US" sz="2000" dirty="0">
                <a:solidFill>
                  <a:schemeClr val="accent2">
                    <a:lumMod val="75000"/>
                  </a:schemeClr>
                </a:solidFill>
              </a:rPr>
              <a:t>一份执行数据：</a:t>
            </a:r>
            <a:r>
              <a:rPr lang="en-US" altLang="zh-CN" sz="2000" dirty="0">
                <a:solidFill>
                  <a:schemeClr val="accent2">
                    <a:lumMod val="75000"/>
                  </a:schemeClr>
                </a:solidFill>
              </a:rPr>
              <a:t>Excel</a:t>
            </a:r>
          </a:p>
          <a:p>
            <a:pPr marL="0" indent="0">
              <a:lnSpc>
                <a:spcPct val="150000"/>
              </a:lnSpc>
              <a:buNone/>
            </a:pPr>
            <a:r>
              <a:rPr lang="zh-CN" altLang="en-US" sz="1800" dirty="0">
                <a:solidFill>
                  <a:schemeClr val="bg1">
                    <a:lumMod val="75000"/>
                  </a:schemeClr>
                </a:solidFill>
              </a:rPr>
              <a:t>最终您只需要将执行数据结果以及代码打包上传即可，在您的环境中训练出来的模型如 </a:t>
            </a:r>
            <a:r>
              <a:rPr lang="en-US" altLang="zh-CN" sz="1800" dirty="0">
                <a:solidFill>
                  <a:schemeClr val="bg1">
                    <a:lumMod val="75000"/>
                  </a:schemeClr>
                </a:solidFill>
              </a:rPr>
              <a:t>.model</a:t>
            </a:r>
            <a:r>
              <a:rPr lang="zh-CN" altLang="en-US" sz="1800" dirty="0">
                <a:solidFill>
                  <a:schemeClr val="bg1">
                    <a:lumMod val="75000"/>
                  </a:schemeClr>
                </a:solidFill>
              </a:rPr>
              <a:t> 文件、</a:t>
            </a:r>
            <a:r>
              <a:rPr lang="en-US" altLang="zh-CN" sz="1800" dirty="0">
                <a:solidFill>
                  <a:schemeClr val="bg1">
                    <a:lumMod val="75000"/>
                  </a:schemeClr>
                </a:solidFill>
              </a:rPr>
              <a:t>encoder</a:t>
            </a:r>
            <a:r>
              <a:rPr lang="zh-CN" altLang="en-US" sz="1800" dirty="0">
                <a:solidFill>
                  <a:schemeClr val="bg1">
                    <a:lumMod val="75000"/>
                  </a:schemeClr>
                </a:solidFill>
              </a:rPr>
              <a:t> 文件可以不提交，若您不放心也可以提交，但是考试结束之后一定要在监考人员处确认文件上传成功再离场，上传时间不计算在考试时间范围内。</a:t>
            </a:r>
            <a:br>
              <a:rPr lang="en-US" altLang="zh-CN" sz="2000" dirty="0">
                <a:solidFill>
                  <a:schemeClr val="bg2">
                    <a:lumMod val="25000"/>
                  </a:schemeClr>
                </a:solidFill>
              </a:rPr>
            </a:br>
            <a:endParaRPr lang="en-US" altLang="zh-CN" sz="1800" dirty="0">
              <a:solidFill>
                <a:schemeClr val="accent1">
                  <a:lumMod val="75000"/>
                </a:schemeClr>
              </a:solidFill>
            </a:endParaRPr>
          </a:p>
        </p:txBody>
      </p:sp>
      <p:sp>
        <p:nvSpPr>
          <p:cNvPr id="5" name="Content Placeholder 6">
            <a:extLst>
              <a:ext uri="{FF2B5EF4-FFF2-40B4-BE49-F238E27FC236}">
                <a16:creationId xmlns:a16="http://schemas.microsoft.com/office/drawing/2014/main" id="{5B912217-D3EA-7142-89E0-BA2CB0D6F175}"/>
              </a:ext>
            </a:extLst>
          </p:cNvPr>
          <p:cNvSpPr txBox="1">
            <a:spLocks/>
          </p:cNvSpPr>
          <p:nvPr/>
        </p:nvSpPr>
        <p:spPr>
          <a:xfrm>
            <a:off x="6843386" y="2956141"/>
            <a:ext cx="4662814" cy="17285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Chalkboard" charset="0"/>
                <a:ea typeface="Chalkboard" charset="0"/>
                <a:cs typeface="Chalkboard"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Chalkboard" charset="0"/>
                <a:ea typeface="Chalkboard" charset="0"/>
                <a:cs typeface="Chalkboard"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Chalkboard" charset="0"/>
                <a:ea typeface="Chalkboard" charset="0"/>
                <a:cs typeface="Chalkboard"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buNone/>
            </a:pPr>
            <a:endParaRPr lang="en-US" altLang="zh-CN" sz="2000" dirty="0">
              <a:solidFill>
                <a:srgbClr val="C00000"/>
              </a:solidFill>
            </a:endParaRPr>
          </a:p>
        </p:txBody>
      </p:sp>
    </p:spTree>
    <p:extLst>
      <p:ext uri="{BB962C8B-B14F-4D97-AF65-F5344CB8AC3E}">
        <p14:creationId xmlns:p14="http://schemas.microsoft.com/office/powerpoint/2010/main" val="1093616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193964"/>
            <a:ext cx="10515600" cy="1153574"/>
          </a:xfrm>
        </p:spPr>
        <p:txBody>
          <a:bodyPr>
            <a:normAutofit/>
          </a:bodyPr>
          <a:lstStyle/>
          <a:p>
            <a:pPr>
              <a:lnSpc>
                <a:spcPct val="150000"/>
              </a:lnSpc>
            </a:pPr>
            <a:r>
              <a:rPr lang="zh-CN" altLang="en-US" sz="2400" b="1" dirty="0">
                <a:latin typeface="Microsoft YaHei" panose="020B0503020204020204" pitchFamily="34" charset="-122"/>
                <a:ea typeface="Microsoft YaHei" panose="020B0503020204020204" pitchFamily="34" charset="-122"/>
              </a:rPr>
              <a:t>数据结构</a:t>
            </a:r>
            <a:br>
              <a:rPr lang="en-US" altLang="zh-CN" sz="1800" dirty="0">
                <a:solidFill>
                  <a:schemeClr val="bg1">
                    <a:lumMod val="50000"/>
                  </a:schemeClr>
                </a:solidFill>
              </a:rPr>
            </a:br>
            <a:r>
              <a:rPr lang="en-US" altLang="zh-CN" sz="1800" dirty="0">
                <a:solidFill>
                  <a:srgbClr val="0070C0"/>
                </a:solidFill>
                <a:latin typeface="Pristina" panose="020F0502020204030204" pitchFamily="34" charset="0"/>
              </a:rPr>
              <a:t>Training</a:t>
            </a:r>
            <a:r>
              <a:rPr lang="zh-CN" altLang="en-US" sz="1800" dirty="0">
                <a:solidFill>
                  <a:srgbClr val="0070C0"/>
                </a:solidFill>
                <a:latin typeface="Pristina" panose="020F0502020204030204" pitchFamily="34" charset="0"/>
              </a:rPr>
              <a:t> </a:t>
            </a:r>
            <a:r>
              <a:rPr lang="en-US" altLang="zh-CN" sz="1800" dirty="0">
                <a:solidFill>
                  <a:srgbClr val="0070C0"/>
                </a:solidFill>
                <a:latin typeface="Pristina" panose="020F0502020204030204" pitchFamily="34" charset="0"/>
              </a:rPr>
              <a:t>File</a:t>
            </a:r>
            <a:endParaRPr lang="en-US" sz="1800" dirty="0">
              <a:solidFill>
                <a:srgbClr val="0070C0"/>
              </a:solidFill>
              <a:latin typeface="Pristina" panose="020F0502020204030204" pitchFamily="34" charset="0"/>
              <a:cs typeface="Pristina" panose="020F0502020204030204" pitchFamily="34" charset="0"/>
            </a:endParaRPr>
          </a:p>
        </p:txBody>
      </p:sp>
      <p:sp>
        <p:nvSpPr>
          <p:cNvPr id="7" name="Content Placeholder 6"/>
          <p:cNvSpPr>
            <a:spLocks noGrp="1"/>
          </p:cNvSpPr>
          <p:nvPr>
            <p:ph idx="1"/>
          </p:nvPr>
        </p:nvSpPr>
        <p:spPr>
          <a:xfrm>
            <a:off x="838200" y="1472665"/>
            <a:ext cx="10515600" cy="4704298"/>
          </a:xfrm>
        </p:spPr>
        <p:txBody>
          <a:bodyPr>
            <a:normAutofit/>
          </a:bodyPr>
          <a:lstStyle/>
          <a:p>
            <a:pPr marL="0" indent="0">
              <a:lnSpc>
                <a:spcPct val="150000"/>
              </a:lnSpc>
              <a:buNone/>
            </a:pPr>
            <a:r>
              <a:rPr lang="zh-CN" altLang="en-US" sz="2000" dirty="0">
                <a:solidFill>
                  <a:schemeClr val="bg2">
                    <a:lumMod val="25000"/>
                  </a:schemeClr>
                </a:solidFill>
              </a:rPr>
              <a:t>关于训练集的使用参考如下流程：</a:t>
            </a:r>
            <a:br>
              <a:rPr lang="en-US" altLang="zh-CN" sz="2000" dirty="0">
                <a:solidFill>
                  <a:schemeClr val="bg2">
                    <a:lumMod val="25000"/>
                  </a:schemeClr>
                </a:solidFill>
              </a:rPr>
            </a:br>
            <a:endParaRPr lang="en-US" altLang="zh-CN" sz="1800" dirty="0">
              <a:solidFill>
                <a:schemeClr val="accent1">
                  <a:lumMod val="75000"/>
                </a:schemeClr>
              </a:solidFill>
            </a:endParaRPr>
          </a:p>
        </p:txBody>
      </p:sp>
      <p:sp>
        <p:nvSpPr>
          <p:cNvPr id="5" name="Content Placeholder 6">
            <a:extLst>
              <a:ext uri="{FF2B5EF4-FFF2-40B4-BE49-F238E27FC236}">
                <a16:creationId xmlns:a16="http://schemas.microsoft.com/office/drawing/2014/main" id="{5B912217-D3EA-7142-89E0-BA2CB0D6F175}"/>
              </a:ext>
            </a:extLst>
          </p:cNvPr>
          <p:cNvSpPr txBox="1">
            <a:spLocks/>
          </p:cNvSpPr>
          <p:nvPr/>
        </p:nvSpPr>
        <p:spPr>
          <a:xfrm>
            <a:off x="6843386" y="2956141"/>
            <a:ext cx="4662814" cy="17285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Chalkboard" charset="0"/>
                <a:ea typeface="Chalkboard" charset="0"/>
                <a:cs typeface="Chalkboard"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Chalkboard" charset="0"/>
                <a:ea typeface="Chalkboard" charset="0"/>
                <a:cs typeface="Chalkboard"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Chalkboard" charset="0"/>
                <a:ea typeface="Chalkboard" charset="0"/>
                <a:cs typeface="Chalkboard"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buNone/>
            </a:pPr>
            <a:endParaRPr lang="en-US" altLang="zh-CN" sz="2000" dirty="0">
              <a:solidFill>
                <a:srgbClr val="C00000"/>
              </a:solidFill>
            </a:endParaRPr>
          </a:p>
        </p:txBody>
      </p:sp>
      <p:pic>
        <p:nvPicPr>
          <p:cNvPr id="4" name="Picture 3">
            <a:extLst>
              <a:ext uri="{FF2B5EF4-FFF2-40B4-BE49-F238E27FC236}">
                <a16:creationId xmlns:a16="http://schemas.microsoft.com/office/drawing/2014/main" id="{5F7A0B83-291E-AEE5-1160-FD3B83C9738C}"/>
              </a:ext>
            </a:extLst>
          </p:cNvPr>
          <p:cNvPicPr>
            <a:picLocks noChangeAspect="1"/>
          </p:cNvPicPr>
          <p:nvPr/>
        </p:nvPicPr>
        <p:blipFill>
          <a:blip r:embed="rId2"/>
          <a:stretch>
            <a:fillRect/>
          </a:stretch>
        </p:blipFill>
        <p:spPr>
          <a:xfrm>
            <a:off x="2209800" y="2001007"/>
            <a:ext cx="7772400" cy="4301083"/>
          </a:xfrm>
          <a:prstGeom prst="rect">
            <a:avLst/>
          </a:prstGeom>
        </p:spPr>
      </p:pic>
    </p:spTree>
    <p:extLst>
      <p:ext uri="{BB962C8B-B14F-4D97-AF65-F5344CB8AC3E}">
        <p14:creationId xmlns:p14="http://schemas.microsoft.com/office/powerpoint/2010/main" val="2929189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193964"/>
            <a:ext cx="10515600" cy="1153574"/>
          </a:xfrm>
        </p:spPr>
        <p:txBody>
          <a:bodyPr>
            <a:normAutofit/>
          </a:bodyPr>
          <a:lstStyle/>
          <a:p>
            <a:pPr>
              <a:lnSpc>
                <a:spcPct val="150000"/>
              </a:lnSpc>
            </a:pPr>
            <a:r>
              <a:rPr lang="zh-CN" altLang="en-US" sz="2400" b="1" dirty="0">
                <a:latin typeface="Microsoft YaHei" panose="020B0503020204020204" pitchFamily="34" charset="-122"/>
                <a:ea typeface="Microsoft YaHei" panose="020B0503020204020204" pitchFamily="34" charset="-122"/>
              </a:rPr>
              <a:t>数据结构</a:t>
            </a:r>
            <a:br>
              <a:rPr lang="en-US" altLang="zh-CN" sz="1800" dirty="0">
                <a:solidFill>
                  <a:schemeClr val="bg1">
                    <a:lumMod val="50000"/>
                  </a:schemeClr>
                </a:solidFill>
              </a:rPr>
            </a:br>
            <a:r>
              <a:rPr lang="en-US" altLang="zh-CN" sz="1800" dirty="0">
                <a:solidFill>
                  <a:srgbClr val="0070C0"/>
                </a:solidFill>
                <a:latin typeface="Pristina" panose="020F0502020204030204" pitchFamily="34" charset="0"/>
              </a:rPr>
              <a:t>Examination</a:t>
            </a:r>
            <a:r>
              <a:rPr lang="zh-CN" altLang="en-US" sz="1800" dirty="0">
                <a:solidFill>
                  <a:srgbClr val="0070C0"/>
                </a:solidFill>
                <a:latin typeface="Pristina" panose="020F0502020204030204" pitchFamily="34" charset="0"/>
              </a:rPr>
              <a:t> </a:t>
            </a:r>
            <a:r>
              <a:rPr lang="en-US" altLang="zh-CN" sz="1800" dirty="0">
                <a:solidFill>
                  <a:srgbClr val="0070C0"/>
                </a:solidFill>
                <a:latin typeface="Pristina" panose="020F0502020204030204" pitchFamily="34" charset="0"/>
              </a:rPr>
              <a:t>Design</a:t>
            </a:r>
            <a:endParaRPr lang="en-US" sz="1800" dirty="0">
              <a:solidFill>
                <a:srgbClr val="0070C0"/>
              </a:solidFill>
              <a:latin typeface="Pristina" panose="020F0502020204030204" pitchFamily="34" charset="0"/>
              <a:cs typeface="Pristina" panose="020F0502020204030204" pitchFamily="34" charset="0"/>
            </a:endParaRPr>
          </a:p>
        </p:txBody>
      </p:sp>
      <p:sp>
        <p:nvSpPr>
          <p:cNvPr id="7" name="Content Placeholder 6"/>
          <p:cNvSpPr>
            <a:spLocks noGrp="1"/>
          </p:cNvSpPr>
          <p:nvPr>
            <p:ph idx="1"/>
          </p:nvPr>
        </p:nvSpPr>
        <p:spPr>
          <a:xfrm>
            <a:off x="838200" y="1472665"/>
            <a:ext cx="10515600" cy="4704298"/>
          </a:xfrm>
        </p:spPr>
        <p:txBody>
          <a:bodyPr>
            <a:normAutofit/>
          </a:bodyPr>
          <a:lstStyle/>
          <a:p>
            <a:pPr marL="0" indent="0">
              <a:lnSpc>
                <a:spcPct val="150000"/>
              </a:lnSpc>
              <a:buNone/>
            </a:pPr>
            <a:r>
              <a:rPr lang="zh-CN" altLang="en-US" sz="2000" dirty="0">
                <a:solidFill>
                  <a:schemeClr val="bg2">
                    <a:lumMod val="25000"/>
                  </a:schemeClr>
                </a:solidFill>
              </a:rPr>
              <a:t>为什么要设计如此复杂流程进行实战考试？</a:t>
            </a:r>
            <a:endParaRPr lang="en-US" altLang="zh-CN" sz="2000" dirty="0">
              <a:solidFill>
                <a:schemeClr val="bg2">
                  <a:lumMod val="25000"/>
                </a:schemeClr>
              </a:solidFill>
            </a:endParaRPr>
          </a:p>
          <a:p>
            <a:pPr marL="457200" indent="-457200">
              <a:lnSpc>
                <a:spcPct val="150000"/>
              </a:lnSpc>
              <a:buFont typeface="+mj-lt"/>
              <a:buAutoNum type="arabicPeriod"/>
            </a:pPr>
            <a:r>
              <a:rPr lang="zh-CN" altLang="en-US" sz="1800" dirty="0">
                <a:solidFill>
                  <a:schemeClr val="bg2">
                    <a:lumMod val="25000"/>
                  </a:schemeClr>
                </a:solidFill>
              </a:rPr>
              <a:t>正常流程中，直接训练数据，生成模型然后跑测试数据不香么？</a:t>
            </a:r>
            <a:br>
              <a:rPr lang="en-US" altLang="zh-CN" sz="1800" dirty="0">
                <a:solidFill>
                  <a:schemeClr val="bg2">
                    <a:lumMod val="25000"/>
                  </a:schemeClr>
                </a:solidFill>
              </a:rPr>
            </a:br>
            <a:r>
              <a:rPr lang="zh-CN" altLang="en-US" sz="1800" dirty="0">
                <a:solidFill>
                  <a:srgbClr val="FF0000"/>
                </a:solidFill>
              </a:rPr>
              <a:t>考试最终是按照评分高低进行排序，不同数据集针对不同模型的表现会有所差异，这种差异单纯通过肉眼是无法区分的。</a:t>
            </a:r>
            <a:endParaRPr lang="en-US" altLang="zh-CN" sz="1800" dirty="0">
              <a:solidFill>
                <a:srgbClr val="FF0000"/>
              </a:solidFill>
            </a:endParaRPr>
          </a:p>
          <a:p>
            <a:pPr marL="457200" indent="-457200">
              <a:lnSpc>
                <a:spcPct val="150000"/>
              </a:lnSpc>
              <a:buFont typeface="+mj-lt"/>
              <a:buAutoNum type="arabicPeriod"/>
            </a:pPr>
            <a:r>
              <a:rPr lang="zh-CN" altLang="en-US" sz="1800" dirty="0">
                <a:solidFill>
                  <a:schemeClr val="bg2">
                    <a:lumMod val="25000"/>
                  </a:schemeClr>
                </a:solidFill>
              </a:rPr>
              <a:t>为什么不直接使用数据质量报告？</a:t>
            </a:r>
            <a:br>
              <a:rPr lang="en-US" altLang="zh-CN" sz="1800" dirty="0">
                <a:solidFill>
                  <a:schemeClr val="bg2">
                    <a:lumMod val="25000"/>
                  </a:schemeClr>
                </a:solidFill>
              </a:rPr>
            </a:br>
            <a:r>
              <a:rPr lang="zh-CN" altLang="en-US" sz="1800" dirty="0">
                <a:solidFill>
                  <a:srgbClr val="FF0000"/>
                </a:solidFill>
              </a:rPr>
              <a:t>除非你十分有经验，否则数据质量报告对考场上的有限时间几乎是没有作用的，选择相对优秀的算法去运行考试结果，得到的预测结果分数会更高。</a:t>
            </a:r>
            <a:br>
              <a:rPr lang="en-US" altLang="zh-CN" sz="2000" dirty="0">
                <a:solidFill>
                  <a:schemeClr val="bg2">
                    <a:lumMod val="25000"/>
                  </a:schemeClr>
                </a:solidFill>
              </a:rPr>
            </a:br>
            <a:endParaRPr lang="en-US" altLang="zh-CN" sz="1800" dirty="0">
              <a:solidFill>
                <a:schemeClr val="accent1">
                  <a:lumMod val="75000"/>
                </a:schemeClr>
              </a:solidFill>
            </a:endParaRPr>
          </a:p>
        </p:txBody>
      </p:sp>
      <p:sp>
        <p:nvSpPr>
          <p:cNvPr id="5" name="Content Placeholder 6">
            <a:extLst>
              <a:ext uri="{FF2B5EF4-FFF2-40B4-BE49-F238E27FC236}">
                <a16:creationId xmlns:a16="http://schemas.microsoft.com/office/drawing/2014/main" id="{5B912217-D3EA-7142-89E0-BA2CB0D6F175}"/>
              </a:ext>
            </a:extLst>
          </p:cNvPr>
          <p:cNvSpPr txBox="1">
            <a:spLocks/>
          </p:cNvSpPr>
          <p:nvPr/>
        </p:nvSpPr>
        <p:spPr>
          <a:xfrm>
            <a:off x="6843386" y="2956141"/>
            <a:ext cx="4662814" cy="17285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Chalkboard" charset="0"/>
                <a:ea typeface="Chalkboard" charset="0"/>
                <a:cs typeface="Chalkboard"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Chalkboard" charset="0"/>
                <a:ea typeface="Chalkboard" charset="0"/>
                <a:cs typeface="Chalkboard"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Chalkboard" charset="0"/>
                <a:ea typeface="Chalkboard" charset="0"/>
                <a:cs typeface="Chalkboard"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Chalkboard" charset="0"/>
                <a:ea typeface="Chalkboard" charset="0"/>
                <a:cs typeface="Chalkboard"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buNone/>
            </a:pPr>
            <a:endParaRPr lang="en-US" altLang="zh-CN" sz="2000" dirty="0">
              <a:solidFill>
                <a:srgbClr val="C00000"/>
              </a:solidFill>
            </a:endParaRPr>
          </a:p>
        </p:txBody>
      </p:sp>
    </p:spTree>
    <p:extLst>
      <p:ext uri="{BB962C8B-B14F-4D97-AF65-F5344CB8AC3E}">
        <p14:creationId xmlns:p14="http://schemas.microsoft.com/office/powerpoint/2010/main" val="1215124279"/>
      </p:ext>
    </p:extLst>
  </p:cSld>
  <p:clrMapOvr>
    <a:masterClrMapping/>
  </p:clrMapOvr>
</p:sld>
</file>

<file path=ppt/theme/theme1.xml><?xml version="1.0" encoding="utf-8"?>
<a:theme xmlns:a="http://schemas.openxmlformats.org/drawingml/2006/main" name="Vert.x">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4205</TotalTime>
  <Words>1652</Words>
  <Application>Microsoft Macintosh PowerPoint</Application>
  <PresentationFormat>Widescreen</PresentationFormat>
  <Paragraphs>137</Paragraphs>
  <Slides>21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Kaiti TC</vt:lpstr>
      <vt:lpstr>Microsoft YaHei</vt:lpstr>
      <vt:lpstr>Arial</vt:lpstr>
      <vt:lpstr>Calibri</vt:lpstr>
      <vt:lpstr>Calibri Light</vt:lpstr>
      <vt:lpstr>Chalkboard</vt:lpstr>
      <vt:lpstr>Pristina</vt:lpstr>
      <vt:lpstr>Vert.x</vt:lpstr>
      <vt:lpstr>基本准备 Be Ready</vt:lpstr>
      <vt:lpstr>Agenda</vt:lpstr>
      <vt:lpstr>环境准备 Runtime</vt:lpstr>
      <vt:lpstr>环境准备 IDE</vt:lpstr>
      <vt:lpstr>环境准备 Doc</vt:lpstr>
      <vt:lpstr>Agenda</vt:lpstr>
      <vt:lpstr>数据结构 File List</vt:lpstr>
      <vt:lpstr>数据结构 Training File</vt:lpstr>
      <vt:lpstr>数据结构 Examination Design</vt:lpstr>
      <vt:lpstr>数据结构 Training Double Check</vt:lpstr>
      <vt:lpstr>数据结构 Score</vt:lpstr>
      <vt:lpstr>Agenda</vt:lpstr>
      <vt:lpstr>执行流程 Folder Structure</vt:lpstr>
      <vt:lpstr>执行流程 Examination Phase</vt:lpstr>
      <vt:lpstr>执行流程 Result Output</vt:lpstr>
      <vt:lpstr>执行流程 Question Category</vt:lpstr>
      <vt:lpstr>执行流程 In Action</vt:lpstr>
      <vt:lpstr>执行流程 LLM</vt:lpstr>
      <vt:lpstr>执行流程 LLM</vt:lpstr>
      <vt:lpstr>执行流程 LLM</vt:lpstr>
      <vt:lpstr>Q &amp; 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Vert.x微服务架构设计和实战分享</dc:title>
  <dc:creator>Lang Yu</dc:creator>
  <cp:lastModifiedBy>Lang Yu</cp:lastModifiedBy>
  <cp:revision>1040</cp:revision>
  <dcterms:created xsi:type="dcterms:W3CDTF">2017-10-28T03:59:11Z</dcterms:created>
  <dcterms:modified xsi:type="dcterms:W3CDTF">2024-03-04T23:41:12Z</dcterms:modified>
</cp:coreProperties>
</file>