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0" r:id="rId4"/>
    <p:sldId id="311" r:id="rId5"/>
    <p:sldId id="328" r:id="rId6"/>
    <p:sldId id="330" r:id="rId7"/>
    <p:sldId id="331" r:id="rId8"/>
    <p:sldId id="332" r:id="rId9"/>
    <p:sldId id="333" r:id="rId10"/>
    <p:sldId id="329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0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ature.com/articles/s41586-020-2649-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opedia.org/pandas-data-structur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竹外桃花三两枝，春江水暖鸭先知。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苏轼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惠崇春江晚景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Pandas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是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语言的一个扩展库，专用于数据分析，它的名字起源于“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”（面板数据），是一个强大的数据分析结构化数据的工具集。作用如下：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快速进行数据的统计分析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操作数据库一样做多维数据操作和关联（类似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SELECT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GROUP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预处理数据中（处理空数据、脏数据、转换、缺失值）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一般做多维数据透视、汇总分析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绘制数据统计图表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NumPy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Comparing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NumPy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N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CN" sz="1800" dirty="0">
                <a:solidFill>
                  <a:schemeClr val="bg2">
                    <a:lumMod val="25000"/>
                  </a:schemeClr>
                </a:solidFill>
              </a:rPr>
              <a:t>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本身是基于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构建，专用于处理二维表格、混合数据而设计。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90AC1-B5DA-B602-6D3C-2341ED03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90977"/>
              </p:ext>
            </p:extLst>
          </p:nvPr>
        </p:nvGraphicFramePr>
        <p:xfrm>
          <a:off x="838200" y="2604595"/>
          <a:ext cx="10296072" cy="298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</a:t>
                      </a:r>
                      <a:r>
                        <a:rPr lang="en-US" altLang="zh-CN" sz="1600" dirty="0"/>
                        <a:t>Py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Numerical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）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latin typeface="+mn-lt"/>
                          <a:ea typeface="+mn-ea"/>
                        </a:rPr>
                        <a:t>基础数学计算模块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，数据结构以矩阵为主。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核心结构：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ndarray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，提供高性能的矩阵运算。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数组只能存储同一种类型的数据，而数组提供了十分方便的统计量：平均值、标准差等。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数组生成、随机数取值、范围取值、访问元素、基本数学计算、数组变形、数组拼接、数组排序。</a:t>
                      </a:r>
                      <a:endParaRPr lang="en-US" altLang="zh-CN" sz="16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基于Num</a:t>
                      </a:r>
                      <a:r>
                        <a:rPr lang="en-US" altLang="zh-CN" sz="1600" dirty="0"/>
                        <a:t>P</a:t>
                      </a:r>
                      <a:r>
                        <a:rPr lang="en-CN" sz="1600" dirty="0"/>
                        <a:t>y构建</a:t>
                      </a:r>
                      <a:r>
                        <a:rPr lang="zh-CN" altLang="en-US" sz="1600" dirty="0"/>
                        <a:t>，处理表格和混杂数据。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处理结构化数据，契合统计分析中的表结构。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核心结构</a:t>
                      </a:r>
                      <a:r>
                        <a:rPr lang="zh-CN" altLang="en-US" sz="1600" dirty="0"/>
                        <a:t>：一维数组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Series</a:t>
                      </a:r>
                      <a:r>
                        <a:rPr lang="zh-CN" altLang="en-US" sz="1600" dirty="0"/>
                        <a:t>、二维表 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DataFrame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数据读取、清洗、转换、分组、聚合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37A1B-C4AF-26BA-49A0-586661600BF4}"/>
              </a:ext>
            </a:extLst>
          </p:cNvPr>
          <p:cNvSpPr txBox="1"/>
          <p:nvPr/>
        </p:nvSpPr>
        <p:spPr>
          <a:xfrm>
            <a:off x="838200" y="5698776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Numpy适合处理统一数值</a:t>
            </a:r>
            <a:r>
              <a:rPr lang="zh-CN" altLang="en-US" dirty="0">
                <a:solidFill>
                  <a:srgbClr val="C00000"/>
                </a:solidFill>
              </a:rPr>
              <a:t>、数组数据，</a:t>
            </a:r>
            <a:r>
              <a:rPr lang="en-US" altLang="zh-CN" dirty="0">
                <a:solidFill>
                  <a:srgbClr val="C00000"/>
                </a:solidFill>
              </a:rPr>
              <a:t>Pandas</a:t>
            </a:r>
            <a:r>
              <a:rPr lang="zh-CN" altLang="en-US" dirty="0">
                <a:solidFill>
                  <a:srgbClr val="C00000"/>
                </a:solidFill>
              </a:rPr>
              <a:t>则适合处理表格型、异构数据。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中的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和数组不同，它不仅包含数据信息、还包含描述信息（元数据），从使用上可以表示“多维数组”，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Dimension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。它的内部包括以下内容：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数据指针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数据类型（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dtype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维度（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跨度（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strides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数据实际存储在均匀连续的内存块中，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以一维数组的方式存储。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16DBF821-9FC0-55C7-6A91-314A3F5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48" y="3146095"/>
            <a:ext cx="6332652" cy="289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BE1C1-51FF-E4AD-BC7B-8706AD4861DD}"/>
              </a:ext>
            </a:extLst>
          </p:cNvPr>
          <p:cNvSpPr txBox="1"/>
          <p:nvPr/>
        </p:nvSpPr>
        <p:spPr>
          <a:xfrm>
            <a:off x="5021148" y="6148201"/>
            <a:ext cx="4628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https://www.nature.com/articles/s41586-020-2649-2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43111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缺点：只能存储一种数据类型的数据，通用性比较差。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考试常用的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操作：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ndarray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.reshape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：不改变数组元素，返回一个具有指定形状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的新数组。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.vstack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：垂直方向（行顺序）堆叠数组，将多个数组按行连成新数组（维度一致）。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.hstack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：水平方向（列顺序）堆叠数组，将多个数组按列连成新数组（维度一致）。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有了 </a:t>
            </a:r>
            <a:r>
              <a:rPr lang="en-US" altLang="zh-CN" sz="1800" dirty="0" err="1">
                <a:solidFill>
                  <a:srgbClr val="C00000"/>
                </a:solidFill>
              </a:rPr>
              <a:t>DataFrame</a:t>
            </a:r>
            <a:r>
              <a:rPr lang="zh-CN" altLang="en-US" sz="1800" dirty="0">
                <a:solidFill>
                  <a:srgbClr val="C00000"/>
                </a:solidFill>
              </a:rPr>
              <a:t>，为什么还用 </a:t>
            </a:r>
            <a:r>
              <a:rPr lang="en-US" altLang="zh-CN" sz="1800" dirty="0" err="1">
                <a:solidFill>
                  <a:srgbClr val="C00000"/>
                </a:solidFill>
              </a:rPr>
              <a:t>ndarray</a:t>
            </a:r>
            <a:r>
              <a:rPr lang="zh-CN" altLang="en-US" sz="1800" dirty="0">
                <a:solidFill>
                  <a:srgbClr val="C00000"/>
                </a:solidFill>
              </a:rPr>
              <a:t>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性能优化、特定算法要求、低级操作（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代码交互）。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5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结构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AXIS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：表示数据的维度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SERIES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：一个一维数组，可存储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任何数据，包含一个索引。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INDICES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：不可变数组或列表，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提供行列唯一标识。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LABELS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：访问行名或列名。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：存储的实际信息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Anatomy of a Pandas DataFrame. Source: Birchard 2017.">
            <a:extLst>
              <a:ext uri="{FF2B5EF4-FFF2-40B4-BE49-F238E27FC236}">
                <a16:creationId xmlns:a16="http://schemas.microsoft.com/office/drawing/2014/main" id="{1874BDE3-DA9C-894B-0D34-7A7DD0CC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7" y="1414000"/>
            <a:ext cx="6773863" cy="46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D363C-6483-314F-D70C-6A1F9524EB91}"/>
              </a:ext>
            </a:extLst>
          </p:cNvPr>
          <p:cNvSpPr txBox="1"/>
          <p:nvPr/>
        </p:nvSpPr>
        <p:spPr>
          <a:xfrm>
            <a:off x="4783137" y="6081739"/>
            <a:ext cx="414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https://devopedia.org/pandas-data-structures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140834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0DF3DA-4F38-D4BA-74FC-434ECA62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9599"/>
              </p:ext>
            </p:extLst>
          </p:nvPr>
        </p:nvGraphicFramePr>
        <p:xfrm>
          <a:off x="907143" y="2033209"/>
          <a:ext cx="10261600" cy="339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2808679351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104851487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824195772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19608664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功能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45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创建</a:t>
                      </a:r>
                      <a:r>
                        <a:rPr lang="zh-CN" altLang="en-US" sz="1600" dirty="0"/>
                        <a:t>、读取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数据查看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tail()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describe()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297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选择</a:t>
                      </a:r>
                      <a:r>
                        <a:rPr lang="zh-CN" altLang="en-US" sz="1600" dirty="0"/>
                        <a:t>、索引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loc[]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iloc</a:t>
                      </a:r>
                      <a:r>
                        <a:rPr lang="en-US" altLang="zh-CN" sz="1600" dirty="0"/>
                        <a:t>[]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数据清洗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dropna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fillna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drop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isnull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0346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apply()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groupby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merge()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concat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834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sort_values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rank()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sum()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mean()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987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to_excel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绘图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plot()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6499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数据重塑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pivot()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melt()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时间序列处理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to_datetime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resample()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606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内存优化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astype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value_counts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cut()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3867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编解码数据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get_dummies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factorize()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6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转换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23F69-EA1A-DD87-CF6A-11C75264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" y="2432676"/>
            <a:ext cx="5089984" cy="253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7B4E2-2F60-B8CD-8593-886054F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02" y="2432676"/>
            <a:ext cx="5089984" cy="1386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61225" y="5322995"/>
            <a:ext cx="1054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关于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Frame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和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ndarray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之间的相互转换，您一定要十分熟悉它们的操作以及处理成自己想要的数据结构，这部分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内容在编码、调试过程中最容易出错。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B1F70-5DE1-D942-2C51-0F1B35D257F2}"/>
              </a:ext>
            </a:extLst>
          </p:cNvPr>
          <p:cNvSpPr txBox="1"/>
          <p:nvPr/>
        </p:nvSpPr>
        <p:spPr>
          <a:xfrm>
            <a:off x="838200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9BB97-1207-C34F-6762-99671AE9523B}"/>
              </a:ext>
            </a:extLst>
          </p:cNvPr>
          <p:cNvSpPr txBox="1"/>
          <p:nvPr/>
        </p:nvSpPr>
        <p:spPr>
          <a:xfrm>
            <a:off x="6082388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endParaRPr lang="en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Series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38199" y="5634967"/>
            <a:ext cx="560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不解释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，又一个高频出错的位置（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ChatGPT-4.0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提供代码）。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8C596-3BD0-B4DA-23BE-B2083AB4E041}"/>
              </a:ext>
            </a:extLst>
          </p:cNvPr>
          <p:cNvSpPr txBox="1"/>
          <p:nvPr/>
        </p:nvSpPr>
        <p:spPr>
          <a:xfrm>
            <a:off x="838200" y="2070601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D074A-9277-EB0A-C231-0EED90C10C53}"/>
              </a:ext>
            </a:extLst>
          </p:cNvPr>
          <p:cNvSpPr txBox="1"/>
          <p:nvPr/>
        </p:nvSpPr>
        <p:spPr>
          <a:xfrm>
            <a:off x="6096000" y="2087431"/>
            <a:ext cx="21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7DD71-E474-9D70-D484-587678D1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876"/>
            <a:ext cx="46228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1EEC8-C316-7E7F-905A-130791CC4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8776"/>
            <a:ext cx="4800599" cy="970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BBC6C-568B-2B0E-BE72-10BA3463D1A6}"/>
              </a:ext>
            </a:extLst>
          </p:cNvPr>
          <p:cNvSpPr txBox="1"/>
          <p:nvPr/>
        </p:nvSpPr>
        <p:spPr>
          <a:xfrm>
            <a:off x="838200" y="382540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某一列转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73559E-EDD5-4C5A-347B-88BC8076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5164"/>
            <a:ext cx="4800600" cy="86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9E432-0093-8E6C-86C9-63F169D7444C}"/>
              </a:ext>
            </a:extLst>
          </p:cNvPr>
          <p:cNvSpPr txBox="1"/>
          <p:nvPr/>
        </p:nvSpPr>
        <p:spPr>
          <a:xfrm>
            <a:off x="6096000" y="3824814"/>
            <a:ext cx="37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的索引转换成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的列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92173-5946-CC47-31F2-DEAA5616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4146"/>
            <a:ext cx="4635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对比案例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关于编码器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案例分析：特征处理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runner_binary_categorical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需求分析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仔细阅读原始需求，其结果格式如：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两份数据文件的</a:t>
            </a:r>
            <a:r>
              <a:rPr lang="zh-CN" altLang="en-US" sz="1800" dirty="0">
                <a:solidFill>
                  <a:srgbClr val="C00000"/>
                </a:solidFill>
              </a:rPr>
              <a:t>使用流程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421F8-6FD4-0966-070B-F1611422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14" y="1729778"/>
            <a:ext cx="2888343" cy="1387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B931D-BF86-3ECD-3EC0-F797C89F3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444992"/>
            <a:ext cx="7772400" cy="2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拆分自测流程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42940-8168-2E89-04BD-4274BA7D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71" y="1949099"/>
            <a:ext cx="8871857" cy="42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38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拆分关键点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拆分数据集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from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sklearn.model_selection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import 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b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</a:b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train_test_split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df_data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 err="1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test_size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p_radio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测试集中去掉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Target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列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.drop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axis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1750EB"/>
                </a:solidFill>
                <a:effectLst/>
                <a:highlight>
                  <a:srgbClr val="FFFFFF"/>
                </a:highlight>
              </a:rPr>
              <a:t>1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验证集提取，此处 </a:t>
            </a:r>
            <a:r>
              <a:rPr lang="en-US" altLang="zh-CN" sz="1800" dirty="0">
                <a:solidFill>
                  <a:schemeClr val="accent2"/>
                </a:solidFill>
              </a:rPr>
              <a:t>indexes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=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id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+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target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的原始双列结构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 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test_df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[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indexes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生成文件（文件名略）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target_df</a:t>
            </a:r>
            <a:r>
              <a:rPr lang="en-US" sz="1200" dirty="0" err="1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.to_csv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file_target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sz="1200" dirty="0">
                <a:solidFill>
                  <a:srgbClr val="660099"/>
                </a:solidFill>
                <a:effectLst/>
                <a:highlight>
                  <a:srgbClr val="FFFFFF"/>
                </a:highlight>
              </a:rPr>
              <a:t>index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33B3"/>
                </a:solidFill>
                <a:effectLst/>
                <a:highlight>
                  <a:srgbClr val="FFFFFF"/>
                </a:highlight>
              </a:rPr>
              <a:t>False</a:t>
            </a:r>
            <a:r>
              <a:rPr lang="en-US" sz="1200" dirty="0">
                <a:solidFill>
                  <a:srgbClr val="080808"/>
                </a:solidFill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参数负责控制是否将索引写入到输出的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文件中，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index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则只会输出数据列（为了评分）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4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8E621-4C86-3A80-41C9-BDFA133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51298"/>
              </p:ext>
            </p:extLst>
          </p:nvPr>
        </p:nvGraphicFramePr>
        <p:xfrm>
          <a:off x="838200" y="2096478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5">
                  <a:extLst>
                    <a:ext uri="{9D8B030D-6E8A-4147-A177-3AD203B41FA5}">
                      <a16:colId xmlns:a16="http://schemas.microsoft.com/office/drawing/2014/main" val="438237526"/>
                    </a:ext>
                  </a:extLst>
                </a:gridCol>
                <a:gridCol w="9074945">
                  <a:extLst>
                    <a:ext uri="{9D8B030D-6E8A-4147-A177-3AD203B41FA5}">
                      <a16:colId xmlns:a16="http://schemas.microsoft.com/office/drawing/2014/main" val="24862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后缀名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.xlsx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xls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Microsoft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2007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2003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电子表格文件格式，二维表结构。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.csv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Comma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-Separated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，纯文本格式用于存储表格数据，逗号分隔符。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libsvm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机器学习库文件格式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，通常用于支持向量机（稀疏矩阵格式存储）。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.txt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基本文本格式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，不包含文本格式或图像。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json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JavaScript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Object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Nation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，轻量级数据交换格式，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ECMA-262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的一个子集。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.xml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Extensible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Markup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Language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，标记语言，用于存储和传输数据，适合复杂结构。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.hdf5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Hierarchical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Format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version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，管理复杂数据的文件格式，支持大量数据和高效读写。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.parquet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列式存储的文件格式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，大数据处理，优化了压缩和性能，适合执行大规模查询。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0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.pickle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Python内置序列化反序列化文件格式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，通常用于保存训练好的机器学习模型。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文件读取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导入库：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pd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from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sklearn.datasets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函数调用：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.xlsx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xls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libsvm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通常考试提供的文件格式都是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格式，此处可以忽略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libsvm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格式（历史资料中用过）。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考试中高频使用的参数主要是 </a:t>
            </a:r>
            <a:r>
              <a:rPr lang="en-US" altLang="zh-CN" sz="2000" dirty="0">
                <a:solidFill>
                  <a:srgbClr val="C00000"/>
                </a:solidFill>
              </a:rPr>
              <a:t>header</a:t>
            </a:r>
            <a:r>
              <a:rPr lang="zh-CN" altLang="en-US" sz="2000" dirty="0">
                <a:solidFill>
                  <a:srgbClr val="C00000"/>
                </a:solidFill>
              </a:rPr>
              <a:t>，通常使用 </a:t>
            </a:r>
            <a:r>
              <a:rPr lang="en-US" altLang="zh-CN" sz="2000" dirty="0">
                <a:solidFill>
                  <a:srgbClr val="C00000"/>
                </a:solidFill>
              </a:rPr>
              <a:t>header=0</a:t>
            </a:r>
            <a:r>
              <a:rPr lang="zh-CN" altLang="en-US" sz="2000" dirty="0">
                <a:solidFill>
                  <a:srgbClr val="C00000"/>
                </a:solidFill>
              </a:rPr>
              <a:t> 的模式，表格中仅枚举了考试中可能会用到的参数，要参考详细参数列表可直接查看 </a:t>
            </a:r>
            <a:r>
              <a:rPr lang="en-US" altLang="zh-CN" sz="2000" dirty="0" err="1">
                <a:solidFill>
                  <a:srgbClr val="C00000"/>
                </a:solidFill>
              </a:rPr>
              <a:t>read_excel</a:t>
            </a:r>
            <a:r>
              <a:rPr lang="zh-CN" altLang="en-US" sz="2000" dirty="0">
                <a:solidFill>
                  <a:srgbClr val="C00000"/>
                </a:solidFill>
              </a:rPr>
              <a:t> 源代码阅读。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3155"/>
              </p:ext>
            </p:extLst>
          </p:nvPr>
        </p:nvGraphicFramePr>
        <p:xfrm>
          <a:off x="869156" y="2018128"/>
          <a:ext cx="104846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io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pd.read_excel</a:t>
                      </a:r>
                      <a:r>
                        <a:rPr lang="en-US" altLang="zh-CN" sz="1600" dirty="0">
                          <a:latin typeface="+mn-lt"/>
                        </a:rPr>
                        <a:t>(io)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sheet_name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要读取的工作表的名称或索引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，读取第一个工作表。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，使用文件第一行作类名。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5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CSV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0005"/>
              </p:ext>
            </p:extLst>
          </p:nvPr>
        </p:nvGraphicFramePr>
        <p:xfrm>
          <a:off x="869156" y="1977307"/>
          <a:ext cx="104846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filepath_or_buffer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pd.read_csv</a:t>
                      </a:r>
                      <a:r>
                        <a:rPr lang="en-US" altLang="zh-CN" sz="1600" dirty="0">
                          <a:latin typeface="+mn-lt"/>
                        </a:rPr>
                        <a:t>(</a:t>
                      </a:r>
                      <a:r>
                        <a:rPr lang="en-US" altLang="zh-CN" sz="1600" dirty="0" err="1">
                          <a:latin typeface="+mn-lt"/>
                        </a:rPr>
                        <a:t>filepath_or_buffer</a:t>
                      </a:r>
                      <a:r>
                        <a:rPr lang="en-US" altLang="zh-CN" sz="1600" dirty="0">
                          <a:latin typeface="+mn-lt"/>
                        </a:rPr>
                        <a:t>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sep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|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delimiter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字段分隔符</a:t>
                      </a:r>
                      <a:r>
                        <a:rPr lang="zh-CN" altLang="en-US" sz="1600" dirty="0">
                          <a:latin typeface="+mn-lt"/>
                        </a:rPr>
                        <a:t>，默认为逗号。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列名列表</a:t>
                      </a:r>
                      <a:r>
                        <a:rPr lang="zh-CN" altLang="en-US" sz="1600" dirty="0">
                          <a:latin typeface="+mn-lt"/>
                        </a:rPr>
                        <a:t>，用作结果 </a:t>
                      </a:r>
                      <a:r>
                        <a:rPr lang="en-US" altLang="zh-CN" sz="1600" dirty="0" err="1">
                          <a:latin typeface="+mn-lt"/>
                        </a:rPr>
                        <a:t>DataFrame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3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enco</a:t>
                      </a:r>
                      <a:r>
                        <a:rPr lang="en-US" altLang="zh-CN" sz="1600" dirty="0"/>
                        <a:t>ding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编码</a:t>
                      </a:r>
                      <a:r>
                        <a:rPr lang="zh-CN" altLang="en-US" sz="1600" dirty="0">
                          <a:latin typeface="+mn-lt"/>
                        </a:rPr>
                        <a:t>，用于指定文件中字符的编码格式。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low_memory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性能参数</a:t>
                      </a:r>
                      <a:r>
                        <a:rPr lang="zh-CN" altLang="en-US" sz="1600" dirty="0">
                          <a:latin typeface="+mn-lt"/>
                        </a:rPr>
                        <a:t>，和数据类型推断有关。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代码示例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调用时可直接采用默认模式，仅传入文件路径即可。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调用时，要考虑两个参数：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：文件的编码方式。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：和类型推断相关的性能参数。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此处可以忽略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的文件读取，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D0C3-5BF9-A864-3B4E-40370C4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059"/>
            <a:ext cx="6338207" cy="1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调用过程中，需要注意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1800" dirty="0">
                <a:solidFill>
                  <a:srgbClr val="7030A0"/>
                </a:solidFill>
              </a:rPr>
              <a:t>encoding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1800" dirty="0">
                <a:solidFill>
                  <a:srgbClr val="00B050"/>
                </a:solidFill>
              </a:rPr>
              <a:t>"utf-8"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用户最常见的一个问题就是中文乱码问题，推荐读取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文件时设置此参数。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2000" dirty="0" err="1">
                <a:solidFill>
                  <a:srgbClr val="7030A0"/>
                </a:solidFill>
              </a:rPr>
              <a:t>low_memory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False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此参数和类型推断有关，若设置为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，函数内部处理过程中会尝试减少消耗，但会导致数据类型推断不够准确。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rgbClr val="C00000"/>
                </a:solidFill>
              </a:rPr>
              <a:t>若您的数据量大、或者想要更精确的数据类型推断，则设置此参数为 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Performance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Turning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考试中时间有限，在选择时候尽可能仔细阅读数据文件，选择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的格式代替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格式，除非您机器性能十分好，否则直接使用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文件有可能会耗费多余的时间等待。而工程开发过程中则不需要如此思考，根据实际场景决定使用哪种读取方式。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0B3E-3039-A56A-5EEA-64C69A0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28982"/>
              </p:ext>
            </p:extLst>
          </p:nvPr>
        </p:nvGraphicFramePr>
        <p:xfrm>
          <a:off x="929821" y="2083101"/>
          <a:ext cx="10296072" cy="225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read_csv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read_excel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CSV文件格式</a:t>
                      </a:r>
                      <a:r>
                        <a:rPr lang="zh-CN" altLang="en-US" sz="1600" dirty="0"/>
                        <a:t>，纯文本格式读取，用逗号分隔符分割数据。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solidFill>
                            <a:srgbClr val="00B050"/>
                          </a:solidFill>
                        </a:rPr>
                        <a:t>速度很快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CSV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文件结构简单，性能很高。</a:t>
                      </a:r>
                      <a:endParaRPr lang="en-US" altLang="zh-CN" sz="16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不支持多工作表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CSV</a:t>
                      </a:r>
                      <a:r>
                        <a:rPr lang="zh-CN" altLang="en-US" sz="1600" dirty="0"/>
                        <a:t>文件无工作表的概念。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适合大型数据</a:t>
                      </a:r>
                      <a:r>
                        <a:rPr lang="zh-CN" altLang="en-US" sz="1600" dirty="0"/>
                        <a:t>，性能要求较高的情况下适用。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Excel文件格式</a:t>
                      </a:r>
                      <a:r>
                        <a:rPr lang="zh-CN" altLang="en-US" sz="1600" dirty="0"/>
                        <a:t>，读取 </a:t>
                      </a:r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xls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.xlsx</a:t>
                      </a:r>
                      <a:r>
                        <a:rPr lang="zh-CN" altLang="en-US" sz="1600" dirty="0"/>
                        <a:t> 的文件格式。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</a:rPr>
                        <a:t>多工作表</a:t>
                      </a:r>
                      <a:r>
                        <a:rPr lang="zh-CN" altLang="en-US" sz="1600" dirty="0"/>
                        <a:t>，支持 </a:t>
                      </a:r>
                      <a:r>
                        <a:rPr lang="en-US" altLang="zh-CN" sz="1600" dirty="0"/>
                        <a:t>worksheet</a:t>
                      </a:r>
                      <a:r>
                        <a:rPr lang="zh-CN" altLang="en-US" sz="1600" dirty="0"/>
                        <a:t> 工作表。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可以处理 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 的格式和公式。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读取速度慢，结构复杂，计算量大。</a:t>
                      </a:r>
                      <a:endParaRPr lang="en-US" altLang="zh-CN" sz="16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适合小型数据，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特定场景。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281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1999</Words>
  <Application>Microsoft Macintosh PowerPoint</Application>
  <PresentationFormat>Widescreen</PresentationFormat>
  <Paragraphs>263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数据录入 Data Input</vt:lpstr>
      <vt:lpstr>数据录入 File Reading</vt:lpstr>
      <vt:lpstr>数据录入 Excel Reading</vt:lpstr>
      <vt:lpstr>数据录入 CSV Reading</vt:lpstr>
      <vt:lpstr>数据录入 Examination Kit Demo</vt:lpstr>
      <vt:lpstr>数据录入 Examination Kit Demo</vt:lpstr>
      <vt:lpstr>数据录入 Performance Turning</vt:lpstr>
      <vt:lpstr>Agenda</vt:lpstr>
      <vt:lpstr>DataFrame Pandas Dependency</vt:lpstr>
      <vt:lpstr>DataFrame NumPy Comparing</vt:lpstr>
      <vt:lpstr>DataFrame ndarray Data Structure</vt:lpstr>
      <vt:lpstr>DataFrame ndarray Operation</vt:lpstr>
      <vt:lpstr>DataFrame DataFrame Data Structure</vt:lpstr>
      <vt:lpstr>DataFrame DataFrame Operation</vt:lpstr>
      <vt:lpstr>DataFrame DataFrame Conversion</vt:lpstr>
      <vt:lpstr>DataFrame DataFrame Conversion</vt:lpstr>
      <vt:lpstr>Agenda</vt:lpstr>
      <vt:lpstr>案例分析：拆分 Case:  二分类案例分析</vt:lpstr>
      <vt:lpstr>案例分析：拆分 Case:  二分类案例分析</vt:lpstr>
      <vt:lpstr>案例分析：拆分 Case:  二分类案例分析</vt:lpstr>
      <vt:lpstr>案例分析：拆分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1184</cp:revision>
  <dcterms:created xsi:type="dcterms:W3CDTF">2017-10-28T03:59:11Z</dcterms:created>
  <dcterms:modified xsi:type="dcterms:W3CDTF">2024-03-15T02:12:59Z</dcterms:modified>
</cp:coreProperties>
</file>