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13" r:id="rId4"/>
    <p:sldId id="310" r:id="rId5"/>
    <p:sldId id="314" r:id="rId6"/>
    <p:sldId id="315" r:id="rId7"/>
    <p:sldId id="312" r:id="rId8"/>
    <p:sldId id="316" r:id="rId9"/>
    <p:sldId id="319" r:id="rId10"/>
    <p:sldId id="320" r:id="rId11"/>
    <p:sldId id="321" r:id="rId12"/>
    <p:sldId id="346" r:id="rId13"/>
    <p:sldId id="345" r:id="rId14"/>
    <p:sldId id="311" r:id="rId15"/>
    <p:sldId id="317" r:id="rId16"/>
    <p:sldId id="318" r:id="rId17"/>
    <p:sldId id="322" r:id="rId18"/>
    <p:sldId id="323" r:id="rId19"/>
    <p:sldId id="324" r:id="rId20"/>
    <p:sldId id="343" r:id="rId21"/>
    <p:sldId id="344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77"/>
    <p:restoredTop sz="94676"/>
  </p:normalViewPr>
  <p:slideViewPr>
    <p:cSldViewPr snapToGrid="0" snapToObjects="1">
      <p:cViewPr varScale="1">
        <p:scale>
          <a:sx n="160" d="100"/>
          <a:sy n="160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侧重数值的二分类案例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Numerical</a:t>
            </a:r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Out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lier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Outlier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离群值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考试中的离群值处理可以自己手写，以提高自己对此的熟悉程度，常用方法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axMin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：过大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过小值</a:t>
            </a:r>
            <a:endParaRPr lang="en-CN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Cap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：平均值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Quartile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：四分位法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Trust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95%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5%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的盖帽法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上述方法是考试中可以采用的一部分方法，您也可以根据自己的所需书写自己的离群值处理器，放到对应的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中。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3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Other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</a:t>
            </a: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ut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lier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其他离群值处理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063323-9E73-85CA-242E-59172F4A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64695"/>
              </p:ext>
            </p:extLst>
          </p:nvPr>
        </p:nvGraphicFramePr>
        <p:xfrm>
          <a:off x="838200" y="2066660"/>
          <a:ext cx="10515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处理方法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Z-score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scipy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stats</a:t>
                      </a:r>
                      <a:r>
                        <a:rPr lang="zh-CN" altLang="en-US" sz="1600" dirty="0"/>
                        <a:t>，通过计算数据点的 </a:t>
                      </a:r>
                      <a:r>
                        <a:rPr lang="en-US" altLang="zh-CN" sz="1600" dirty="0"/>
                        <a:t>Z</a:t>
                      </a:r>
                      <a:r>
                        <a:rPr lang="zh-CN" altLang="en-US" sz="1600" dirty="0"/>
                        <a:t> 分数识别离群值，若 </a:t>
                      </a:r>
                      <a:r>
                        <a:rPr lang="en-US" altLang="zh-CN" sz="1600" dirty="0"/>
                        <a:t>Z</a:t>
                      </a:r>
                      <a:r>
                        <a:rPr lang="zh-CN" altLang="en-US" sz="1600" dirty="0"/>
                        <a:t> 分数超过阈值（通常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），则可视为离群值：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stats.zscore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(data)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IQR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score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ata.quantile</a:t>
                      </a:r>
                      <a:r>
                        <a:rPr lang="zh-CN" altLang="en-US" sz="1600" dirty="0"/>
                        <a:t>，利用四分位数范围（</a:t>
                      </a:r>
                      <a:r>
                        <a:rPr lang="en-US" altLang="zh-CN" sz="1600" dirty="0"/>
                        <a:t>Interquartile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Range,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IQR</a:t>
                      </a:r>
                      <a:r>
                        <a:rPr lang="zh-CN" altLang="en-US" sz="1600" dirty="0"/>
                        <a:t>）识别离群值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Boxplot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seaborn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sns</a:t>
                      </a:r>
                      <a:r>
                        <a:rPr lang="zh-CN" altLang="en-US" sz="1600" dirty="0"/>
                        <a:t>，箱线图可以用来可视化数据分布，标记离群值：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sns.boxplot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(data)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Winsorizing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极端值</a:t>
                      </a:r>
                      <a:r>
                        <a:rPr lang="zh-CN" altLang="en-US" sz="1600" dirty="0"/>
                        <a:t>，通过替换数据集中的极端值，通常用分布的边界值替换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树模型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模型自动</a:t>
                      </a:r>
                      <a:r>
                        <a:rPr lang="zh-CN" altLang="en-US" sz="1600" dirty="0"/>
                        <a:t>：如随机森林、梯度提升模型，这类模型对离群值敏感性不大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删除</a:t>
                      </a:r>
                      <a:r>
                        <a:rPr lang="zh-CN" altLang="en-US" sz="1600" dirty="0"/>
                        <a:t>：某些情况下值本身就是错的，这种场景中可以直接删除或用其他值替换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1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5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Scaler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特征缩放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特征缩放是对数据执行标准化或规范化的处理之一，若数据中出现了不同尺度特征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每一列的范围差异很大时，需将特征映射到一个统一尺度上，高强度特征比低强度特征更重要，而这种做法就是为了获得更加准确的预测和结果。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不同技术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归一化：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Normalization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，缩放到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到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之间。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标准化：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Standardization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，均值偏移为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，标准差为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6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Common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Scaler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常见特征缩放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063323-9E73-85CA-242E-59172F4A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79"/>
              </p:ext>
            </p:extLst>
          </p:nvPr>
        </p:nvGraphicFramePr>
        <p:xfrm>
          <a:off x="838200" y="2066660"/>
          <a:ext cx="105156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处理方法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MinMaxScaler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sklearn.preprocessing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MinMaxScaler</a:t>
                      </a:r>
                      <a:r>
                        <a:rPr lang="zh-CN" altLang="en-US" sz="1600" dirty="0"/>
                        <a:t>，通过计算特征值的最大值和最小值实现归一化，提高性能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altLang="zh-CN" sz="1600" dirty="0"/>
                        <a:t>Sta</a:t>
                      </a:r>
                      <a:r>
                        <a:rPr lang="en-US" altLang="zh-CN" sz="1600" dirty="0" err="1"/>
                        <a:t>ndardScaler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将特征缩放为均值为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，方差为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的标准正态分布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RobustScaler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使用中位数和四分位数来缩放特征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MaxAbsScaler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将特征缩放到 </a:t>
                      </a:r>
                      <a:r>
                        <a:rPr lang="en-US" altLang="zh-CN" sz="1600" dirty="0"/>
                        <a:t>[-1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1]</a:t>
                      </a:r>
                      <a:r>
                        <a:rPr lang="zh-CN" altLang="en-US" sz="1600" dirty="0"/>
                        <a:t> 的范围内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QuantileTransformer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非线性变换，将数据映射到均匀或正态分布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Power</a:t>
                      </a:r>
                      <a:r>
                        <a:rPr lang="en-US" altLang="zh-CN" sz="1600" dirty="0"/>
                        <a:t>Transformer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使用幂函数将数据映射到正态分布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1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对每个样本进行归一化，而不是对特征进行归一化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6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Label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Encoding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LabelEncoder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一种用于标签编码的工具，它可以直接将分类数据转换为分类数值，针对不连续的文本或数字进行编号，例如：类别中“红色”和“蓝色”编码之后对应数值“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”、“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-1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ABE37-EBEC-9D55-646B-1845D5EA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0630"/>
            <a:ext cx="7772400" cy="27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Hot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Encoder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OneHotEncoder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将一列文本数据转换成一列或多列只有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的数据，它可以将数据分裂成不同的列，每一列都使用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来表示。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25AE0-7691-420A-82A5-D2DC7B9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93589"/>
            <a:ext cx="7772400" cy="34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Other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Encoder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其他编码器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sz="1800" dirty="0" err="1"/>
              <a:t>category_encoders</a:t>
            </a:r>
            <a:r>
              <a:rPr lang="en-US" sz="1800" dirty="0"/>
              <a:t> </a:t>
            </a:r>
            <a:r>
              <a:rPr lang="en-US" sz="1800" dirty="0" err="1"/>
              <a:t>需独立安装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68247-F111-C64B-A8A7-19409E28B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13980"/>
              </p:ext>
            </p:extLst>
          </p:nvPr>
        </p:nvGraphicFramePr>
        <p:xfrm>
          <a:off x="838200" y="2066660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编码器名称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用法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OrdinalEncoder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sklearn.preprocessing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OrdinalEncoder</a:t>
                      </a:r>
                      <a:r>
                        <a:rPr lang="zh-CN" altLang="en-US" sz="1600" dirty="0"/>
                        <a:t>，将分类特征转换为整数数组，对有序分类数据十分有用，如：高、中、低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LabelBinarizer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7E79"/>
                          </a:solidFill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sklearn.preprocessing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LabelBinarizer</a:t>
                      </a:r>
                      <a:r>
                        <a:rPr lang="zh-CN" altLang="en-US" sz="1600" dirty="0"/>
                        <a:t>，将分类数据转换为二进制数组，每个类别仅有一个元素为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，其余都为</a:t>
                      </a:r>
                      <a:r>
                        <a:rPr lang="en-US" altLang="zh-CN" sz="1600" dirty="0"/>
                        <a:t>0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MultiLabelBinarizer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sklearn.preprocessing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MultiLabelBinarizer</a:t>
                      </a:r>
                      <a:r>
                        <a:rPr lang="zh-CN" altLang="en-US" sz="1600" dirty="0"/>
                        <a:t>，分类特征包含多个标签，这个编码器会十分有用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DictVectorizer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sklearn.feature_extraction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DictVectorizer</a:t>
                      </a:r>
                      <a:r>
                        <a:rPr lang="zh-CN" altLang="en-US" sz="1600" dirty="0"/>
                        <a:t>，用于将字典列表转换成矩阵形式，特别适合处理稀疏矩阵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BinaryEncoder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category_encoders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BinaryEncoder</a:t>
                      </a:r>
                      <a:r>
                        <a:rPr lang="zh-CN" altLang="en-US" sz="1600" dirty="0"/>
                        <a:t>，将分类数据转换成二进制列，适用于有大量类别的特征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6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HashingEncoder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category_encoders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HashingEncoder</a:t>
                      </a:r>
                      <a:r>
                        <a:rPr lang="zh-CN" altLang="en-US" sz="1600" dirty="0"/>
                        <a:t>，通过哈希技术将分类特征转换成固定大小的表示，适用于高纬数据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57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-Sample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不均衡采样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过采样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Over-Sampling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）：增加少数类样本，使和多数类样本数量近似。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欠采样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Under-Sampling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）：减少多数类的样本数量，使和少数类的样本数量近似。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考试最常见的情况：颜色作为特征有两个值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红色和绿色，而样本数据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10000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条中，红色只有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条，其他全是绿色，若颜色作为特征来分析，就必须处理，而由于考试中数据量有限，所以一般采用过采样。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4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Over-Sampling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常用过采样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0FDA2A-AE51-C2A3-1F99-E6BC55C35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049"/>
              </p:ext>
            </p:extLst>
          </p:nvPr>
        </p:nvGraphicFramePr>
        <p:xfrm>
          <a:off x="838200" y="2066660"/>
          <a:ext cx="10515600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处理方法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随机过程采样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RandomOverSampler</a:t>
                      </a:r>
                      <a:r>
                        <a:rPr lang="zh-CN" altLang="en-US" sz="1600" dirty="0"/>
                        <a:t>，</a:t>
                      </a:r>
                      <a:r>
                        <a:rPr lang="zh-CN" altLang="en-CN" sz="1600" dirty="0"/>
                        <a:t>最</a:t>
                      </a:r>
                      <a:r>
                        <a:rPr lang="zh-CN" altLang="en-US" sz="1600" dirty="0"/>
                        <a:t>简单的采样方法，直接复制少数类样例平衡数据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r>
                        <a:rPr lang="zh-CN" altLang="en-US" sz="1600" dirty="0"/>
                        <a:t>，合成少数类的过程采样技术，常用方式，可以创建新的合成样本平衡数据（非复制）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Borderline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SMOTE</a:t>
                      </a:r>
                      <a:r>
                        <a:rPr lang="zh-CN" altLang="en-US" sz="1600" dirty="0"/>
                        <a:t> 变种，</a:t>
                      </a:r>
                      <a:r>
                        <a:rPr lang="zh-CN" altLang="en-CN" sz="1600" dirty="0"/>
                        <a:t>针对</a:t>
                      </a:r>
                      <a:r>
                        <a:rPr lang="zh-CN" altLang="en-US" sz="1600" dirty="0"/>
                        <a:t>边界值附近的少数类示例进行过度采样，区分噪声点和边界点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KMeans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SMOTE</a:t>
                      </a:r>
                      <a:r>
                        <a:rPr lang="zh-CN" altLang="en-US" sz="1600" dirty="0"/>
                        <a:t> 变种，在输入空间的关键区域生成少数类样本辅助采样，避免噪声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SVM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SMOTE</a:t>
                      </a:r>
                      <a:r>
                        <a:rPr lang="zh-CN" altLang="en-US" sz="1600" dirty="0"/>
                        <a:t> 变种：结合 </a:t>
                      </a:r>
                      <a:r>
                        <a:rPr lang="en-US" altLang="zh-CN" sz="1600" dirty="0"/>
                        <a:t>SVM</a:t>
                      </a:r>
                      <a:r>
                        <a:rPr lang="zh-CN" altLang="en-US" sz="1600" dirty="0"/>
                        <a:t> 算法识别错误分类点，用支持向量近似边界区域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ADASYN</a:t>
                      </a:r>
                      <a:r>
                        <a:rPr lang="zh-CN" altLang="en-US" sz="1600" dirty="0"/>
                        <a:t>，根据数据密度创建合成数据，在低密度区域生成更多的合成数据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1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Smote-</a:t>
                      </a:r>
                      <a:r>
                        <a:rPr lang="en-US" altLang="zh-CN" sz="1600" dirty="0"/>
                        <a:t>NC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SMOTENC</a:t>
                      </a:r>
                      <a:r>
                        <a:rPr lang="zh-CN" altLang="en-US" sz="1600" dirty="0"/>
                        <a:t>，适用于所有连续特征的数据集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0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4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案例分析：预处理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案例分析：预处理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runner_binary_numerical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需求分析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仔细阅读原始描述文件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Data_description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，确定特征类型和字段名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F6BE0-DD34-7C7B-AC2A-56BF3455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83" y="2666347"/>
            <a:ext cx="9591834" cy="2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Pre-Processing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数据预处理在整个数据分析全流程中占有很大的比重，而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CDA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Level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III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的考试过程中也是不可避免的，虽然处理深度不及课程中所讲以及工程中的应用，但针对数据源的基本处理也是必不可少的。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关键点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缺失值填补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特征工程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特征选择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特征转换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特征学习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Categorical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&amp;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Numerical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侧重类别：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特征中有非数值的情况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侧重数值：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特征中全为数值的情况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22C77-B64C-05FF-4169-B911672D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41" y="2123699"/>
            <a:ext cx="9833717" cy="1290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669E6-0D37-E074-33D3-C01B8D07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41" y="4065347"/>
            <a:ext cx="7772400" cy="10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Process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处理流程（考试用）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构造三个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，主要针对三种情况分别进行独立处理，且可以随意</a:t>
            </a:r>
            <a:r>
              <a:rPr lang="zh-CN" altLang="en-US" sz="1800" dirty="0">
                <a:solidFill>
                  <a:schemeClr val="accent2"/>
                </a:solidFill>
              </a:rPr>
              <a:t>追加、扩展、更改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）错值、离群值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分类列和数值列共享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）分类列单独处理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）数值列单独处理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061F-D597-F4CF-F604-E34D8E98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90610"/>
            <a:ext cx="7772400" cy="2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Code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参考代码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这种结构适用于任何非文本型预处理！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7A572-A0A7-771B-46C5-29A1EB98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54" y="2080537"/>
            <a:ext cx="4409661" cy="1301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3856-AAD5-1956-DE43-F82F413C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92" y="2080537"/>
            <a:ext cx="6496878" cy="33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Computer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Adapting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计算机处理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面对复杂多变的数据处理，计算机最高效和适应的处理模式就是：</a:t>
            </a:r>
            <a:r>
              <a:rPr lang="zh-CN" altLang="en-US" sz="1800" dirty="0">
                <a:solidFill>
                  <a:schemeClr val="accent2"/>
                </a:solidFill>
              </a:rPr>
              <a:t>数值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，简单说就是若特征本身都表示为数值，对计算机而言是最容易处理的，而对</a:t>
            </a:r>
            <a:r>
              <a:rPr lang="zh-CN" altLang="en-US" sz="1800" dirty="0">
                <a:solidFill>
                  <a:schemeClr val="accent2"/>
                </a:solidFill>
              </a:rPr>
              <a:t>字符、文本、音频、图像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，最终都只有表示成数值，才可以真正意义得到计算机的青睐，即：</a:t>
            </a:r>
            <a:r>
              <a:rPr lang="zh-CN" altLang="en-US" sz="1800" dirty="0">
                <a:solidFill>
                  <a:schemeClr val="accent2"/>
                </a:solidFill>
              </a:rPr>
              <a:t>数字世界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类别输入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对类别数据而言，计算机处理过程中最终目的是要将它转换成可识别的数字表达，才可以让计算机针对复杂多变的数据源进行分析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这就是编码的意义。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4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案例分析：预处理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SimpleImputer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SimpleImputer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用于处理类型中的缺失值，它提供了几种不同策略来填充缺失值：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mean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：使用列平均值填充缺失值。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median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：使用列的中位数填充缺失值。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most_frequent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：使用列的众数来填充缺失值。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constant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：使用列的常量来填充缺失值（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fill_value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参数）。</a:t>
            </a:r>
            <a:b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27974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1562</Words>
  <Application>Microsoft Macintosh PowerPoint</Application>
  <PresentationFormat>Widescreen</PresentationFormat>
  <Paragraphs>151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对比案例 Data Pre-Processing</vt:lpstr>
      <vt:lpstr>对比案例 Categorical &amp; Numerical</vt:lpstr>
      <vt:lpstr>对比案例 Process Workflow</vt:lpstr>
      <vt:lpstr>对比案例 Code Segment</vt:lpstr>
      <vt:lpstr>对比案例 Computer Adapting</vt:lpstr>
      <vt:lpstr>Agenda</vt:lpstr>
      <vt:lpstr>预处理 SimpleImputer</vt:lpstr>
      <vt:lpstr>预处理 Outlier</vt:lpstr>
      <vt:lpstr>预处理 Other Outlier</vt:lpstr>
      <vt:lpstr>预处理 Scaler</vt:lpstr>
      <vt:lpstr>预处理 Common Scaler</vt:lpstr>
      <vt:lpstr>预处理 Label Encoding</vt:lpstr>
      <vt:lpstr>预处理 OneHot Encoder</vt:lpstr>
      <vt:lpstr>预处理 Other Encoder</vt:lpstr>
      <vt:lpstr>预处理 Re-Sample</vt:lpstr>
      <vt:lpstr>预处理 Over-Sampling</vt:lpstr>
      <vt:lpstr>Agenda</vt:lpstr>
      <vt:lpstr>案例分析：预处理 Case:  二分类案例分析</vt:lpstr>
      <vt:lpstr>案例分析：预处理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1350</cp:revision>
  <dcterms:created xsi:type="dcterms:W3CDTF">2017-10-28T03:59:11Z</dcterms:created>
  <dcterms:modified xsi:type="dcterms:W3CDTF">2024-03-17T01:27:50Z</dcterms:modified>
</cp:coreProperties>
</file>