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313" r:id="rId4"/>
    <p:sldId id="314" r:id="rId5"/>
    <p:sldId id="316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42"/>
  </p:normalViewPr>
  <p:slideViewPr>
    <p:cSldViewPr snapToGrid="0" snapToObjects="1">
      <p:cViewPr varScale="1">
        <p:scale>
          <a:sx n="156" d="100"/>
          <a:sy n="156" d="100"/>
        </p:scale>
        <p:origin x="1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ACA31-A8D1-C749-B637-11AA2950D448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D16D-322F-844F-A853-3586DEF44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t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>
            <a:lvl1pPr>
              <a:defRPr sz="3600">
                <a:latin typeface="Chalkboard" charset="0"/>
                <a:ea typeface="Chalkboard" charset="0"/>
                <a:cs typeface="Chalkboard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/>
          <a:lstStyle>
            <a:lvl1pPr>
              <a:defRPr>
                <a:latin typeface="Chalkboard" charset="0"/>
                <a:ea typeface="Chalkboard" charset="0"/>
                <a:cs typeface="Chalkboard" charset="0"/>
              </a:defRPr>
            </a:lvl1pPr>
            <a:lvl2pPr>
              <a:defRPr>
                <a:latin typeface="Chalkboard" charset="0"/>
                <a:ea typeface="Chalkboard" charset="0"/>
                <a:cs typeface="Chalkboard" charset="0"/>
              </a:defRPr>
            </a:lvl2pPr>
            <a:lvl3pPr>
              <a:defRPr>
                <a:latin typeface="Chalkboard" charset="0"/>
                <a:ea typeface="Chalkboard" charset="0"/>
                <a:cs typeface="Chalkboard" charset="0"/>
              </a:defRPr>
            </a:lvl3pPr>
            <a:lvl4pPr>
              <a:defRPr>
                <a:latin typeface="Chalkboard" charset="0"/>
                <a:ea typeface="Chalkboard" charset="0"/>
                <a:cs typeface="Chalkboard" charset="0"/>
              </a:defRPr>
            </a:lvl4pPr>
            <a:lvl5pPr>
              <a:defRPr>
                <a:latin typeface="Chalkboard" charset="0"/>
                <a:ea typeface="Chalkboard" charset="0"/>
                <a:cs typeface="Chalkboard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716C6-330E-FB4E-98B0-A511746D665E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891058-1D8F-0F4A-9540-31DC2A6F6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52" y="0"/>
            <a:ext cx="1161448" cy="1161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539" y="6115542"/>
            <a:ext cx="1623460" cy="74245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0" y="6311900"/>
            <a:ext cx="1689465" cy="4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>
                <a:latin typeface="Chalkboard" charset="0"/>
                <a:ea typeface="Microsoft YaHei" charset="-122"/>
                <a:cs typeface="Microsoft YaHei" charset="-122"/>
              </a:rPr>
              <a:t>二分类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Binary</a:t>
            </a:r>
            <a:r>
              <a:rPr lang="zh-CN" altLang="en-US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latin typeface="Pristina" panose="020F0502020204030204" pitchFamily="34" charset="0"/>
                <a:cs typeface="Pristina" panose="020F0502020204030204" pitchFamily="34" charset="0"/>
              </a:rPr>
              <a:t>Classification</a:t>
            </a:r>
            <a:endParaRPr 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30250"/>
          </a:xfrm>
        </p:spPr>
        <p:txBody>
          <a:bodyPr>
            <a:normAutofit/>
          </a:bodyPr>
          <a:lstStyle/>
          <a:p>
            <a:pPr algn="l"/>
            <a:endParaRPr lang="en-US" altLang="zh-CN" sz="1800" i="1" dirty="0">
              <a:latin typeface="Chalkboard" charset="0"/>
              <a:ea typeface="Chalkboard" charset="0"/>
              <a:cs typeface="Chalkboard" charset="0"/>
            </a:endParaRPr>
          </a:p>
          <a:p>
            <a:pPr algn="l"/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——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文本作为输入的二分类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Kaiti TC" panose="02010600040101010101" pitchFamily="2" charset="-120"/>
                <a:ea typeface="Kaiti TC" panose="02010600040101010101" pitchFamily="2" charset="-120"/>
                <a:cs typeface="Chalkboard" charset="0"/>
              </a:rPr>
              <a:t>Textualized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Kaiti TC" panose="02010600040101010101" pitchFamily="2" charset="-120"/>
              <a:ea typeface="Kaiti TC" panose="02010600040101010101" pitchFamily="2" charset="-12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Segmentation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分词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分词是一个十分流行的中文文本分词库，它支持三种分词模式：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全模式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：将文本中所有可能的词扫描出来，结果可能包含很多不必要词汇。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精确模式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：尝试将句子最精确地切开，适合文本分析。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/>
                </a:solidFill>
              </a:rPr>
              <a:t>搜索引擎模式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：精确模式之上对长词切分，适合搜索引擎、搜索索引。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自定义词典：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允许添加自定义词典，提高分词的准确度，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jieba.load_userdict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file_name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加载。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86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Word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Segmentation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Example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分词 </a:t>
            </a: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示例：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</a:rPr>
              <a:t>import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jieba_fast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rgbClr val="0070C0"/>
                </a:solidFill>
              </a:rPr>
              <a:t>as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 err="1">
                <a:solidFill>
                  <a:schemeClr val="bg2">
                    <a:lumMod val="25000"/>
                  </a:schemeClr>
                </a:solidFill>
              </a:rPr>
              <a:t>jieba.cut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(...)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多线程模式：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Demo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中采用了多线程模式，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同时开启多个线程一起做分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词，这种模式会让整个分词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环节更高效，按需提取文本</a:t>
            </a:r>
            <a:b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特征如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标题、内容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。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7B9519-7876-48D6-1389-A6AEF6229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64" y="1527820"/>
            <a:ext cx="7888813" cy="458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4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Gensim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Dependency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库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一个用于自然语言处理的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Python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库，特别适合处理大型文本集，并可以实现无监督的主题模型学习，它的核心概念如下：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1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文档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Document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）：通常一段文本、一条微博、一段对话或一篇文章。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词料库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Corpus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）：文档集合，训练模型专用。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向量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Vector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）：文档的数学表达式，通常是一串数字。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4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模型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（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Model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）：将文本从一种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向量表示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转换成另外的形式。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NLP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预处理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 err="1">
                <a:solidFill>
                  <a:srgbClr val="0070C0"/>
                </a:solidFill>
                <a:latin typeface="Pristina" panose="020F0502020204030204" pitchFamily="34" charset="0"/>
              </a:rPr>
              <a:t>Gensim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Models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err="1">
                <a:solidFill>
                  <a:schemeClr val="bg2">
                    <a:lumMod val="25000"/>
                  </a:schemeClr>
                </a:solidFill>
              </a:rPr>
              <a:t>Gensim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库常见模型：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TF-IDF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Term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Frequency-Inverse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Document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Frequency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，用于将文档转换成词频向量，考虑词语在整个文档集合中的稀有程度。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LSA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LSI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Analysis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Semantic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Indexing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，用于发现文档和词语之间的隐含关系，通过奇异值分解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SVD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降维处理。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LDA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Latent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Dirichlet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Allocation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，主题模型，从文档集合中发现主题。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：学习词语向量表示，可捕捉词语之间的语义关系，支持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CBOW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Skip-Gram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训练算法。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</a:rPr>
              <a:t>Doc2Vec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：类似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Word2Vec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，但不仅学习词向量，还学习文档向量，处理整个文档内容。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考试推荐使用 </a:t>
            </a:r>
            <a:r>
              <a:rPr lang="en-US" altLang="zh-CN" sz="1800" dirty="0">
                <a:solidFill>
                  <a:srgbClr val="0070C0"/>
                </a:solidFill>
              </a:rPr>
              <a:t>Word2Vec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的模型来处理文本！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2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2489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Q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&amp;</a:t>
            </a:r>
            <a:r>
              <a:rPr lang="zh-CN" altLang="en-US" sz="8000" dirty="0">
                <a:latin typeface="Chalkboard" charset="0"/>
                <a:ea typeface="Chalkboard" charset="0"/>
                <a:cs typeface="Chalkboard" charset="0"/>
              </a:rPr>
              <a:t> </a:t>
            </a:r>
            <a:r>
              <a:rPr lang="en-US" altLang="zh-CN" sz="8000" dirty="0">
                <a:latin typeface="Chalkboard" charset="0"/>
                <a:ea typeface="Chalkboard" charset="0"/>
                <a:cs typeface="Chalkboard" charset="0"/>
              </a:rPr>
              <a:t>A</a:t>
            </a:r>
            <a:endParaRPr lang="en-US" sz="8000" dirty="0"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5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Data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Input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输入格式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文本输入在实际考试过程中，有两种常见的输入格式：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纯文本格式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br>
              <a:rPr lang="en-US" altLang="zh-CN" sz="16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</a:rPr>
              <a:t>直接以单列文本文件的方式存储数据，训练数据只包含文本特征列和目标列。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2"/>
                </a:solidFill>
              </a:rPr>
              <a:t>列文本格式</a:t>
            </a:r>
            <a:r>
              <a:rPr lang="zh-CN" altLang="en-US" sz="1600" dirty="0"/>
              <a:t>：</a:t>
            </a:r>
            <a:br>
              <a:rPr lang="en-US" altLang="zh-CN" sz="1600" dirty="0"/>
            </a:br>
            <a:r>
              <a:rPr lang="zh-CN" altLang="en-US" sz="1600" dirty="0"/>
              <a:t>文本特征是整个二维表（</a:t>
            </a:r>
            <a:r>
              <a:rPr lang="en-US" altLang="zh-CN" sz="1600" dirty="0"/>
              <a:t>Excel</a:t>
            </a:r>
            <a:r>
              <a:rPr lang="zh-CN" altLang="en-US" sz="1600" dirty="0"/>
              <a:t>）中的某一列或某几列，而这些列和之前特征中的数值特征列（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numerical_features</a:t>
            </a:r>
            <a:r>
              <a:rPr lang="zh-CN" altLang="en-US" sz="1600" dirty="0"/>
              <a:t>）和类别特征列（</a:t>
            </a:r>
            <a:r>
              <a:rPr lang="en-US" altLang="zh-CN" sz="1600" dirty="0" err="1">
                <a:solidFill>
                  <a:srgbClr val="0070C0"/>
                </a:solidFill>
              </a:rPr>
              <a:t>categorical_features</a:t>
            </a:r>
            <a:r>
              <a:rPr lang="zh-CN" altLang="en-US" sz="1600" dirty="0"/>
              <a:t>）共存。</a:t>
            </a:r>
            <a:endParaRPr lang="en-US" altLang="zh-CN" sz="16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Text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Objective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关于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/>
              <a:t>文本处理的最终基础是生成的结果是 </a:t>
            </a:r>
            <a:r>
              <a:rPr lang="en-US" altLang="zh-CN" sz="1800" dirty="0">
                <a:solidFill>
                  <a:schemeClr val="accent2"/>
                </a:solidFill>
              </a:rPr>
              <a:t>embedding</a:t>
            </a:r>
            <a:r>
              <a:rPr lang="zh-CN" altLang="en-US" sz="1800" dirty="0">
                <a:solidFill>
                  <a:schemeClr val="accent2"/>
                </a:solidFill>
              </a:rPr>
              <a:t> 数据矩阵</a:t>
            </a:r>
            <a:r>
              <a:rPr lang="zh-CN" altLang="en-US" sz="1800" dirty="0"/>
              <a:t>，此矩阵是将词汇、句子、文档转换成数值形式的向量，让计算机可以处理，这些向量捕捉了词汇的语义信息，通常是高维空间中的低维度表示，它的核心目的是让计算机可以识别和利用语言中的模式，如：</a:t>
            </a:r>
            <a:r>
              <a:rPr lang="zh-CN" altLang="en-US" sz="1800" dirty="0">
                <a:solidFill>
                  <a:schemeClr val="accent2"/>
                </a:solidFill>
              </a:rPr>
              <a:t>词义相似性、语法结构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Word2Vec</a:t>
            </a:r>
            <a:r>
              <a:rPr lang="zh-CN" altLang="en-US" sz="2000" dirty="0"/>
              <a:t>（考试推荐）和</a:t>
            </a:r>
            <a:r>
              <a:rPr lang="en-US" altLang="zh-CN" sz="2000" dirty="0" err="1"/>
              <a:t>GloVe</a:t>
            </a:r>
            <a:endParaRPr lang="en-US" altLang="zh-CN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embedding</a:t>
            </a:r>
            <a:r>
              <a:rPr lang="zh-CN" altLang="en-US" sz="1800" dirty="0"/>
              <a:t> 数据矩阵中的特征数值表示可以直接和</a:t>
            </a:r>
            <a:r>
              <a:rPr lang="zh-CN" altLang="en-US" sz="1800" dirty="0">
                <a:solidFill>
                  <a:schemeClr val="accent2"/>
                </a:solidFill>
              </a:rPr>
              <a:t>数值特征、类别特征</a:t>
            </a:r>
            <a:r>
              <a:rPr lang="zh-CN" altLang="en-US" sz="1800" dirty="0"/>
              <a:t>处理之后的标准化输入合并计算！</a:t>
            </a: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9F5D8-A046-CF95-1B14-954496C0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28" y="3821549"/>
            <a:ext cx="8258343" cy="15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6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文本预处理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168DFA-CE5A-144C-A5CE-3F52BB55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48" y="2089730"/>
            <a:ext cx="8329503" cy="38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5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Complete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Workflow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文本特征处理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endParaRPr lang="en-US" altLang="zh-CN" sz="1800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F882A8-0958-EE98-4F24-325F3184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11" y="2120564"/>
            <a:ext cx="8321577" cy="369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Deeply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b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NLP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处理中，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是一种重要的表示技术，它将词汇、短语、文本单位映射到连续的向量空间中，这些向量捕捉了词汇的语义，让计算机可以处理自然语言。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分类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词嵌入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Word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Word2Vec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GloVe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 err="1">
                <a:solidFill>
                  <a:schemeClr val="accent2"/>
                </a:solidFill>
              </a:rPr>
              <a:t>FastText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句嵌入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Sentence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CN" sz="1800" dirty="0">
                <a:solidFill>
                  <a:schemeClr val="accent2"/>
                </a:solidFill>
              </a:rPr>
              <a:t>BERT</a:t>
            </a:r>
            <a:r>
              <a:rPr lang="zh-CN" altLang="en-US" sz="1800" dirty="0">
                <a:solidFill>
                  <a:schemeClr val="accent2"/>
                </a:solidFill>
              </a:rPr>
              <a:t>、</a:t>
            </a:r>
            <a:r>
              <a:rPr lang="en-US" altLang="zh-CN" sz="1800" dirty="0">
                <a:solidFill>
                  <a:schemeClr val="accent2"/>
                </a:solidFill>
              </a:rPr>
              <a:t>GPT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上下文嵌入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Context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76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93964"/>
            <a:ext cx="10515600" cy="11535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文本特征</a:t>
            </a:r>
            <a:br>
              <a:rPr lang="en-US" altLang="zh-CN" sz="18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Embedding</a:t>
            </a:r>
            <a:r>
              <a:rPr lang="zh-CN" altLang="en-US" sz="1800" dirty="0">
                <a:solidFill>
                  <a:srgbClr val="0070C0"/>
                </a:solidFill>
                <a:latin typeface="Pristina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Pristina" panose="020F0502020204030204" pitchFamily="34" charset="0"/>
              </a:rPr>
              <a:t>Usage</a:t>
            </a:r>
            <a:endParaRPr lang="en-US" sz="1800" dirty="0">
              <a:solidFill>
                <a:srgbClr val="0070C0"/>
              </a:solidFill>
              <a:latin typeface="Pristina" panose="020F0502020204030204" pitchFamily="34" charset="0"/>
              <a:cs typeface="Pristina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72665"/>
            <a:ext cx="10515600" cy="4704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</a:rPr>
              <a:t> 应用场景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语义相似度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：通过计算词向量之间的举例来评估词语的语义相似度。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文本分类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：使用向量作为特征来对文本进行分类。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信息检索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：在向量空间中对查询和文档进行匹配，提高检索的准确性。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机器翻译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：通过词嵌入来理解和翻译不同语言之间的文本。</a:t>
            </a:r>
            <a:endParaRPr lang="en-US" altLang="zh-CN" sz="18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2200" dirty="0">
                <a:solidFill>
                  <a:schemeClr val="bg2">
                    <a:lumMod val="25000"/>
                  </a:schemeClr>
                </a:solidFill>
              </a:rPr>
              <a:t> 解读</a:t>
            </a:r>
            <a:b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若想要解读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</a:rPr>
              <a:t>Embedding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 从以下几个维度思考：</a:t>
            </a:r>
            <a:r>
              <a:rPr lang="zh-CN" altLang="en-US" sz="1800" dirty="0">
                <a:solidFill>
                  <a:srgbClr val="0070C0"/>
                </a:solidFill>
              </a:rPr>
              <a:t>向量表示、降维和升维、语义关系、自学习特性、应用范围</a:t>
            </a:r>
            <a:r>
              <a:rPr lang="zh-CN" altLang="en-US" sz="1800" dirty="0">
                <a:solidFill>
                  <a:schemeClr val="bg2">
                    <a:lumMod val="25000"/>
                  </a:schemeClr>
                </a:solidFill>
              </a:rPr>
              <a:t>。</a:t>
            </a:r>
            <a:endParaRPr lang="en-US" altLang="zh-CN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B912217-D3EA-7142-89E0-BA2CB0D6F175}"/>
              </a:ext>
            </a:extLst>
          </p:cNvPr>
          <p:cNvSpPr txBox="1">
            <a:spLocks/>
          </p:cNvSpPr>
          <p:nvPr/>
        </p:nvSpPr>
        <p:spPr>
          <a:xfrm>
            <a:off x="6843386" y="2956141"/>
            <a:ext cx="4662814" cy="172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Chalkboard" charset="0"/>
                <a:ea typeface="Chalkboard" charset="0"/>
                <a:cs typeface="Chalkboard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94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halkboard" charset="0"/>
                <a:ea typeface="Chalkboard" charset="0"/>
                <a:cs typeface="Chalkboard" charset="0"/>
              </a:rPr>
              <a:t>Agenda</a:t>
            </a:r>
            <a:endParaRPr lang="en-US" dirty="0"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Chalkboard" charset="0"/>
                <a:ea typeface="Chalkboard" charset="0"/>
                <a:cs typeface="Chalkboard" charset="0"/>
              </a:rPr>
              <a:t>文本特征</a:t>
            </a:r>
            <a:endParaRPr lang="en-US" altLang="zh-CN" b="1" dirty="0">
              <a:latin typeface="Chalkboard" charset="0"/>
              <a:ea typeface="Chalkboard" charset="0"/>
              <a:cs typeface="Chalkboard" charset="0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NLP</a:t>
            </a:r>
            <a:r>
              <a:rPr lang="zh-CN" altLang="en-US" dirty="0">
                <a:solidFill>
                  <a:schemeClr val="accent2"/>
                </a:solidFill>
                <a:latin typeface="Chalkboard" charset="0"/>
                <a:ea typeface="Chalkboard" charset="0"/>
                <a:cs typeface="Chalkboard" charset="0"/>
              </a:rPr>
              <a:t>预处理</a:t>
            </a:r>
            <a:endParaRPr lang="en-US" altLang="zh-CN" dirty="0">
              <a:solidFill>
                <a:schemeClr val="accent2"/>
              </a:solidFill>
              <a:latin typeface="Chalkboard" charset="0"/>
              <a:ea typeface="Chalkboard" charset="0"/>
              <a:cs typeface="Chalkboard" charset="0"/>
            </a:endParaRP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Chalkboard" charset="0"/>
                <a:ea typeface="Chalkboard" charset="0"/>
                <a:cs typeface="Chalkboard" charset="0"/>
              </a:rPr>
              <a:t>案例分析：文件规划</a:t>
            </a:r>
            <a:r>
              <a:rPr lang="zh-CN" altLang="en-US" b="1" dirty="0">
                <a:solidFill>
                  <a:schemeClr val="bg1"/>
                </a:solidFill>
                <a:latin typeface="Chalkboard" charset="0"/>
                <a:ea typeface="Chalkboard" charset="0"/>
                <a:cs typeface="Chalkboard" charset="0"/>
              </a:rPr>
              <a:t>异视界</a:t>
            </a:r>
            <a:endParaRPr lang="en-US" altLang="zh-CN" dirty="0">
              <a:solidFill>
                <a:schemeClr val="bg1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30838"/>
      </p:ext>
    </p:extLst>
  </p:cSld>
  <p:clrMapOvr>
    <a:masterClrMapping/>
  </p:clrMapOvr>
</p:sld>
</file>

<file path=ppt/theme/theme1.xml><?xml version="1.0" encoding="utf-8"?>
<a:theme xmlns:a="http://schemas.openxmlformats.org/drawingml/2006/main" name="Vert.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5448</TotalTime>
  <Words>908</Words>
  <Application>Microsoft Macintosh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Kaiti TC</vt:lpstr>
      <vt:lpstr>Microsoft YaHei</vt:lpstr>
      <vt:lpstr>Arial</vt:lpstr>
      <vt:lpstr>Calibri</vt:lpstr>
      <vt:lpstr>Calibri Light</vt:lpstr>
      <vt:lpstr>Chalkboard</vt:lpstr>
      <vt:lpstr>Pristina</vt:lpstr>
      <vt:lpstr>Vert.x</vt:lpstr>
      <vt:lpstr>二分类 Binary Classification</vt:lpstr>
      <vt:lpstr>Agenda</vt:lpstr>
      <vt:lpstr>文本特征 Data Input</vt:lpstr>
      <vt:lpstr>文本特征 Text Objective</vt:lpstr>
      <vt:lpstr>文本特征 Complete Workflow</vt:lpstr>
      <vt:lpstr>文本特征 Complete Workflow</vt:lpstr>
      <vt:lpstr>文本特征 Embedding Deeply</vt:lpstr>
      <vt:lpstr>文本特征 Embedding Usage</vt:lpstr>
      <vt:lpstr>Agenda</vt:lpstr>
      <vt:lpstr>NLP预处理 Word Segmentation</vt:lpstr>
      <vt:lpstr>NLP预处理 Word Segmentation Example</vt:lpstr>
      <vt:lpstr>NLP预处理 Gensim Dependency</vt:lpstr>
      <vt:lpstr>NLP预处理 Gensim Models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Vert.x微服务架构设计和实战分享</dc:title>
  <dc:creator>Lang Yu</dc:creator>
  <cp:lastModifiedBy>Lang Yu</cp:lastModifiedBy>
  <cp:revision>1285</cp:revision>
  <dcterms:created xsi:type="dcterms:W3CDTF">2017-10-28T03:59:11Z</dcterms:created>
  <dcterms:modified xsi:type="dcterms:W3CDTF">2024-03-25T02:15:27Z</dcterms:modified>
</cp:coreProperties>
</file>