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310" r:id="rId4"/>
    <p:sldId id="336" r:id="rId5"/>
    <p:sldId id="337" r:id="rId6"/>
    <p:sldId id="338" r:id="rId7"/>
    <p:sldId id="339" r:id="rId8"/>
    <p:sldId id="340" r:id="rId9"/>
    <p:sldId id="341" r:id="rId10"/>
    <p:sldId id="342"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3" r:id="rId29"/>
    <p:sldId id="361" r:id="rId30"/>
    <p:sldId id="362" r:id="rId31"/>
    <p:sldId id="365" r:id="rId32"/>
    <p:sldId id="366" r:id="rId33"/>
    <p:sldId id="30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1"/>
    <p:restoredTop sz="94694"/>
  </p:normalViewPr>
  <p:slideViewPr>
    <p:cSldViewPr snapToGrid="0" snapToObjects="1">
      <p:cViewPr varScale="1">
        <p:scale>
          <a:sx n="121" d="100"/>
          <a:sy n="121" d="100"/>
        </p:scale>
        <p:origin x="1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ACA31-A8D1-C749-B637-11AA2950D448}" type="datetimeFigureOut">
              <a:rPr lang="en-US" smtClean="0"/>
              <a:t>2/18/24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1D16D-322F-844F-A853-3586DEF44CF9}" type="slidenum">
              <a:rPr lang="en-US" smtClean="0"/>
              <a:t>‹#›</a:t>
            </a:fld>
            <a:endParaRPr lang="en-US"/>
          </a:p>
        </p:txBody>
      </p:sp>
    </p:spTree>
    <p:extLst>
      <p:ext uri="{BB962C8B-B14F-4D97-AF65-F5344CB8AC3E}">
        <p14:creationId xmlns:p14="http://schemas.microsoft.com/office/powerpoint/2010/main" val="158689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E81D16D-322F-844F-A853-3586DEF44CF9}" type="slidenum">
              <a:rPr lang="en-US" smtClean="0"/>
              <a:t>4</a:t>
            </a:fld>
            <a:endParaRPr lang="en-US"/>
          </a:p>
        </p:txBody>
      </p:sp>
    </p:spTree>
    <p:extLst>
      <p:ext uri="{BB962C8B-B14F-4D97-AF65-F5344CB8AC3E}">
        <p14:creationId xmlns:p14="http://schemas.microsoft.com/office/powerpoint/2010/main" val="2251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E81D16D-322F-844F-A853-3586DEF44CF9}" type="slidenum">
              <a:rPr lang="en-US" smtClean="0"/>
              <a:t>18</a:t>
            </a:fld>
            <a:endParaRPr lang="en-US"/>
          </a:p>
        </p:txBody>
      </p:sp>
    </p:spTree>
    <p:extLst>
      <p:ext uri="{BB962C8B-B14F-4D97-AF65-F5344CB8AC3E}">
        <p14:creationId xmlns:p14="http://schemas.microsoft.com/office/powerpoint/2010/main" val="1410660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81D16D-322F-844F-A853-3586DEF44CF9}" type="slidenum">
              <a:rPr lang="en-US" smtClean="0"/>
              <a:t>30</a:t>
            </a:fld>
            <a:endParaRPr lang="en-US"/>
          </a:p>
        </p:txBody>
      </p:sp>
    </p:spTree>
    <p:extLst>
      <p:ext uri="{BB962C8B-B14F-4D97-AF65-F5344CB8AC3E}">
        <p14:creationId xmlns:p14="http://schemas.microsoft.com/office/powerpoint/2010/main" val="406979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hapter1">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412"/>
          </a:xfrm>
        </p:spPr>
        <p:txBody>
          <a:bodyPr>
            <a:normAutofit/>
          </a:bodyPr>
          <a:lstStyle>
            <a:lvl1pPr>
              <a:defRPr sz="3600">
                <a:latin typeface="Chalkboard" charset="0"/>
                <a:ea typeface="Chalkboard" charset="0"/>
                <a:cs typeface="Chalkboard" charset="0"/>
              </a:defRPr>
            </a:lvl1pPr>
          </a:lstStyle>
          <a:p>
            <a:r>
              <a:rPr lang="en-US" dirty="0"/>
              <a:t>Click to edit Master title style</a:t>
            </a:r>
          </a:p>
        </p:txBody>
      </p:sp>
      <p:sp>
        <p:nvSpPr>
          <p:cNvPr id="3" name="Content Placeholder 2"/>
          <p:cNvSpPr>
            <a:spLocks noGrp="1"/>
          </p:cNvSpPr>
          <p:nvPr>
            <p:ph idx="1"/>
          </p:nvPr>
        </p:nvSpPr>
        <p:spPr>
          <a:xfrm>
            <a:off x="838200" y="1472665"/>
            <a:ext cx="10515600" cy="4704298"/>
          </a:xfrm>
        </p:spPr>
        <p:txBody>
          <a:bodyPr/>
          <a:lstStyle>
            <a:lvl1pPr>
              <a:defRPr>
                <a:latin typeface="Chalkboard" charset="0"/>
                <a:ea typeface="Chalkboard" charset="0"/>
                <a:cs typeface="Chalkboard" charset="0"/>
              </a:defRPr>
            </a:lvl1pPr>
            <a:lvl2pPr>
              <a:defRPr>
                <a:latin typeface="Chalkboard" charset="0"/>
                <a:ea typeface="Chalkboard" charset="0"/>
                <a:cs typeface="Chalkboard" charset="0"/>
              </a:defRPr>
            </a:lvl2pPr>
            <a:lvl3pPr>
              <a:defRPr>
                <a:latin typeface="Chalkboard" charset="0"/>
                <a:ea typeface="Chalkboard" charset="0"/>
                <a:cs typeface="Chalkboard" charset="0"/>
              </a:defRPr>
            </a:lvl3pPr>
            <a:lvl4pPr>
              <a:defRPr>
                <a:latin typeface="Chalkboard" charset="0"/>
                <a:ea typeface="Chalkboard" charset="0"/>
                <a:cs typeface="Chalkboard" charset="0"/>
              </a:defRPr>
            </a:lvl4pPr>
            <a:lvl5pPr>
              <a:defRPr>
                <a:latin typeface="Chalkboard" charset="0"/>
                <a:ea typeface="Chalkboard" charset="0"/>
                <a:cs typeface="Chalkboard"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2/18/24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alphaModFix amt="90000"/>
            <a:extLst>
              <a:ext uri="{28A0092B-C50C-407E-A947-70E740481C1C}">
                <a14:useLocalDpi xmlns:a14="http://schemas.microsoft.com/office/drawing/2010/main" val="0"/>
              </a:ext>
            </a:extLst>
          </a:blip>
          <a:stretch>
            <a:fillRect/>
          </a:stretch>
        </p:blipFill>
        <p:spPr>
          <a:xfrm>
            <a:off x="11030552" y="0"/>
            <a:ext cx="1161448" cy="1161448"/>
          </a:xfrm>
          <a:prstGeom prst="rect">
            <a:avLst/>
          </a:prstGeom>
        </p:spPr>
      </p:pic>
      <p:pic>
        <p:nvPicPr>
          <p:cNvPr id="8" name="Picture 7"/>
          <p:cNvPicPr>
            <a:picLocks noChangeAspect="1"/>
          </p:cNvPicPr>
          <p:nvPr userDrawn="1"/>
        </p:nvPicPr>
        <p:blipFill>
          <a:blip r:embed="rId15">
            <a:alphaModFix amt="60000"/>
            <a:extLst>
              <a:ext uri="{28A0092B-C50C-407E-A947-70E740481C1C}">
                <a14:useLocalDpi xmlns:a14="http://schemas.microsoft.com/office/drawing/2010/main" val="0"/>
              </a:ext>
            </a:extLst>
          </a:blip>
          <a:stretch>
            <a:fillRect/>
          </a:stretch>
        </p:blipFill>
        <p:spPr>
          <a:xfrm>
            <a:off x="10568539" y="6115542"/>
            <a:ext cx="1623460" cy="742458"/>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6">
            <a:alphaModFix/>
            <a:extLst>
              <a:ext uri="{28A0092B-C50C-407E-A947-70E740481C1C}">
                <a14:useLocalDpi xmlns:a14="http://schemas.microsoft.com/office/drawing/2010/main" val="0"/>
              </a:ext>
            </a:extLst>
          </a:blip>
          <a:stretch>
            <a:fillRect/>
          </a:stretch>
        </p:blipFill>
        <p:spPr>
          <a:xfrm>
            <a:off x="171240" y="6311900"/>
            <a:ext cx="1689465" cy="460763"/>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lang-yu.gitbook.io/mi-ai"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ja-JP" sz="4400" b="1" dirty="0">
                <a:latin typeface="Chalkboard" charset="0"/>
                <a:ea typeface="Microsoft YaHei" charset="-122"/>
                <a:cs typeface="Microsoft YaHei" charset="-122"/>
              </a:rPr>
              <a:t>CDA</a:t>
            </a:r>
            <a:r>
              <a:rPr lang="ja-JP" altLang="en-US" sz="4400" b="1">
                <a:latin typeface="Chalkboard" charset="0"/>
                <a:ea typeface="Microsoft YaHei" charset="-122"/>
                <a:cs typeface="Microsoft YaHei" charset="-122"/>
              </a:rPr>
              <a:t>分享</a:t>
            </a:r>
            <a:r>
              <a:rPr lang="zh-CN" altLang="en-US" sz="4400" b="1" dirty="0">
                <a:latin typeface="Chalkboard" charset="0"/>
                <a:ea typeface="Microsoft YaHei" charset="-122"/>
                <a:cs typeface="Microsoft YaHei" charset="-122"/>
              </a:rPr>
              <a:t> </a:t>
            </a:r>
            <a:r>
              <a:rPr lang="en-US" altLang="zh-CN" sz="3200" dirty="0">
                <a:solidFill>
                  <a:srgbClr val="0070C0"/>
                </a:solidFill>
                <a:latin typeface="Pristina" panose="020F0502020204030204" pitchFamily="34" charset="0"/>
                <a:cs typeface="Pristina" panose="020F0502020204030204" pitchFamily="34" charset="0"/>
              </a:rPr>
              <a:t>Certified</a:t>
            </a:r>
            <a:r>
              <a:rPr lang="zh-CN" altLang="en-US" sz="3200" dirty="0">
                <a:solidFill>
                  <a:srgbClr val="0070C0"/>
                </a:solidFill>
                <a:latin typeface="Pristina" panose="020F0502020204030204" pitchFamily="34" charset="0"/>
                <a:cs typeface="Pristina" panose="020F0502020204030204" pitchFamily="34" charset="0"/>
              </a:rPr>
              <a:t> </a:t>
            </a:r>
            <a:r>
              <a:rPr lang="en-US" altLang="zh-CN" sz="3200" dirty="0">
                <a:solidFill>
                  <a:srgbClr val="0070C0"/>
                </a:solidFill>
                <a:latin typeface="Pristina" panose="020F0502020204030204" pitchFamily="34" charset="0"/>
                <a:cs typeface="Pristina" panose="020F0502020204030204" pitchFamily="34" charset="0"/>
              </a:rPr>
              <a:t>Data</a:t>
            </a:r>
            <a:r>
              <a:rPr lang="zh-CN" altLang="en-US" sz="3200" dirty="0">
                <a:solidFill>
                  <a:srgbClr val="0070C0"/>
                </a:solidFill>
                <a:latin typeface="Pristina" panose="020F0502020204030204" pitchFamily="34" charset="0"/>
                <a:cs typeface="Pristina" panose="020F0502020204030204" pitchFamily="34" charset="0"/>
              </a:rPr>
              <a:t> </a:t>
            </a:r>
            <a:r>
              <a:rPr lang="en-US" altLang="zh-CN" sz="3200" dirty="0">
                <a:solidFill>
                  <a:srgbClr val="0070C0"/>
                </a:solidFill>
                <a:latin typeface="Pristina" panose="020F0502020204030204" pitchFamily="34" charset="0"/>
                <a:cs typeface="Pristina" panose="020F0502020204030204" pitchFamily="34" charset="0"/>
              </a:rPr>
              <a:t>Analyst</a:t>
            </a:r>
            <a:endParaRPr lang="en-US" sz="3200" b="1" dirty="0">
              <a:latin typeface="Microsoft YaHei" charset="-122"/>
              <a:ea typeface="Microsoft YaHei" charset="-122"/>
              <a:cs typeface="Microsoft YaHei" charset="-122"/>
            </a:endParaRPr>
          </a:p>
        </p:txBody>
      </p:sp>
      <p:sp>
        <p:nvSpPr>
          <p:cNvPr id="9" name="Subtitle 8"/>
          <p:cNvSpPr>
            <a:spLocks noGrp="1"/>
          </p:cNvSpPr>
          <p:nvPr>
            <p:ph type="subTitle" idx="1"/>
          </p:nvPr>
        </p:nvSpPr>
        <p:spPr>
          <a:xfrm>
            <a:off x="1524000" y="3602038"/>
            <a:ext cx="9144000" cy="1730250"/>
          </a:xfrm>
        </p:spPr>
        <p:txBody>
          <a:bodyPr>
            <a:normAutofit/>
          </a:bodyPr>
          <a:lstStyle/>
          <a:p>
            <a:pPr algn="l"/>
            <a:endParaRPr lang="en-US" altLang="zh-CN" sz="1800" i="1" dirty="0">
              <a:latin typeface="Chalkboard" charset="0"/>
              <a:ea typeface="Chalkboard" charset="0"/>
              <a:cs typeface="Chalkboard" charset="0"/>
            </a:endParaRPr>
          </a:p>
          <a:p>
            <a:pPr algn="l"/>
            <a:endParaRPr lang="en-US" altLang="zh-CN" sz="1800" i="1" dirty="0">
              <a:latin typeface="Chalkboard" charset="0"/>
              <a:ea typeface="Chalkboard" charset="0"/>
              <a:cs typeface="Chalkboard" charset="0"/>
            </a:endParaRPr>
          </a:p>
          <a:p>
            <a:pPr algn="l"/>
            <a:r>
              <a:rPr lang="ja-JP" altLang="en-US" sz="1800" i="1">
                <a:solidFill>
                  <a:schemeClr val="bg1">
                    <a:lumMod val="50000"/>
                  </a:schemeClr>
                </a:solidFill>
                <a:latin typeface="Chalkboard" charset="0"/>
                <a:ea typeface="Chalkboard" charset="0"/>
                <a:cs typeface="Chalkboard" charset="0"/>
              </a:rPr>
              <a:t>万物为道一偏，一物为万物一偏，愚者为一物一偏，而自以为知道，无知也。</a:t>
            </a:r>
            <a:endParaRPr lang="en-US" altLang="ja-JP" sz="1800" i="1" dirty="0">
              <a:solidFill>
                <a:schemeClr val="bg1">
                  <a:lumMod val="50000"/>
                </a:schemeClr>
              </a:solidFill>
              <a:latin typeface="Chalkboard" charset="0"/>
              <a:ea typeface="Chalkboard" charset="0"/>
              <a:cs typeface="Chalkboard" charset="0"/>
            </a:endParaRPr>
          </a:p>
          <a:p>
            <a:pPr algn="l"/>
            <a:r>
              <a:rPr lang="zh-CN" altLang="en-US" sz="1800" i="1" dirty="0">
                <a:solidFill>
                  <a:schemeClr val="bg1">
                    <a:lumMod val="50000"/>
                  </a:schemeClr>
                </a:solidFill>
                <a:latin typeface="Chalkboard" charset="0"/>
                <a:ea typeface="Chalkboard" charset="0"/>
                <a:cs typeface="Chalkboard" charset="0"/>
              </a:rPr>
              <a:t>　　　　　　　　　　　　　　　　　　　　　　　　　</a:t>
            </a:r>
            <a:r>
              <a:rPr lang="en-US" altLang="zh-CN" sz="1800" i="1" dirty="0">
                <a:solidFill>
                  <a:schemeClr val="bg1">
                    <a:lumMod val="50000"/>
                  </a:schemeClr>
                </a:solidFill>
                <a:latin typeface="Chalkboard" charset="0"/>
                <a:ea typeface="Chalkboard" charset="0"/>
                <a:cs typeface="Chalkboard" charset="0"/>
              </a:rPr>
              <a:t>——《</a:t>
            </a:r>
            <a:r>
              <a:rPr lang="zh-CN" altLang="en-US" sz="1800" i="1" dirty="0">
                <a:solidFill>
                  <a:schemeClr val="bg1">
                    <a:lumMod val="50000"/>
                  </a:schemeClr>
                </a:solidFill>
                <a:latin typeface="Chalkboard" charset="0"/>
                <a:ea typeface="Chalkboard" charset="0"/>
                <a:cs typeface="Chalkboard" charset="0"/>
              </a:rPr>
              <a:t>天论</a:t>
            </a:r>
            <a:r>
              <a:rPr lang="en-US" altLang="zh-CN" sz="1800" i="1" dirty="0">
                <a:solidFill>
                  <a:schemeClr val="bg1">
                    <a:lumMod val="50000"/>
                  </a:schemeClr>
                </a:solidFill>
                <a:latin typeface="Chalkboard" charset="0"/>
                <a:ea typeface="Chalkboard" charset="0"/>
                <a:cs typeface="Chalkboard" charset="0"/>
              </a:rPr>
              <a:t>》</a:t>
            </a:r>
            <a:endParaRPr lang="en-US" sz="1800" i="1" dirty="0">
              <a:solidFill>
                <a:schemeClr val="bg1">
                  <a:lumMod val="50000"/>
                </a:schemeClr>
              </a:solidFill>
              <a:latin typeface="Chalkboard" charset="0"/>
              <a:ea typeface="Chalkboard" charset="0"/>
              <a:cs typeface="Chalkboard" charset="0"/>
            </a:endParaRPr>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集成学习</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Ensemble</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Learning</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模型融合：</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多数法、平均法、加权平均法、堆叠法、混合法</a:t>
            </a:r>
            <a:endParaRPr lang="en-US" altLang="zh-CN" sz="2000" dirty="0">
              <a:solidFill>
                <a:schemeClr val="bg2">
                  <a:lumMod val="25000"/>
                </a:schemeClr>
              </a:solidFill>
            </a:endParaRPr>
          </a:p>
          <a:p>
            <a:pPr>
              <a:lnSpc>
                <a:spcPct val="150000"/>
              </a:lnSpc>
            </a:pPr>
            <a:r>
              <a:rPr lang="zh-CN" altLang="en-US" sz="2000" dirty="0">
                <a:solidFill>
                  <a:schemeClr val="bg2">
                    <a:lumMod val="25000"/>
                  </a:schemeClr>
                </a:solidFill>
              </a:rPr>
              <a:t>机器学习元算法</a:t>
            </a:r>
            <a:endParaRPr lang="en-US" altLang="zh-CN" sz="1800" dirty="0">
              <a:solidFill>
                <a:schemeClr val="bg2">
                  <a:lumMod val="25000"/>
                </a:schemeClr>
              </a:solidFill>
            </a:endParaRPr>
          </a:p>
          <a:p>
            <a:pPr lvl="1">
              <a:lnSpc>
                <a:spcPct val="150000"/>
              </a:lnSpc>
            </a:pPr>
            <a:r>
              <a:rPr lang="zh-CN" altLang="en-US" sz="1600" dirty="0">
                <a:solidFill>
                  <a:schemeClr val="bg2">
                    <a:lumMod val="25000"/>
                  </a:schemeClr>
                </a:solidFill>
              </a:rPr>
              <a:t>袋装法（</a:t>
            </a:r>
            <a:r>
              <a:rPr lang="en-US" altLang="zh-CN" sz="1600" dirty="0">
                <a:solidFill>
                  <a:schemeClr val="bg2">
                    <a:lumMod val="25000"/>
                  </a:schemeClr>
                </a:solidFill>
              </a:rPr>
              <a:t>Bagging</a:t>
            </a:r>
            <a:r>
              <a:rPr lang="zh-CN" altLang="en-US" sz="1600" dirty="0">
                <a:solidFill>
                  <a:schemeClr val="bg2">
                    <a:lumMod val="25000"/>
                  </a:schemeClr>
                </a:solidFill>
              </a:rPr>
              <a:t>）：通用、随机森林</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提升法（</a:t>
            </a:r>
            <a:r>
              <a:rPr lang="en-US" altLang="zh-CN" sz="1600" dirty="0">
                <a:solidFill>
                  <a:schemeClr val="bg2">
                    <a:lumMod val="25000"/>
                  </a:schemeClr>
                </a:solidFill>
              </a:rPr>
              <a:t>Boosting</a:t>
            </a:r>
            <a:r>
              <a:rPr lang="zh-CN" altLang="en-US" sz="1600" dirty="0">
                <a:solidFill>
                  <a:schemeClr val="bg2">
                    <a:lumMod val="25000"/>
                  </a:schemeClr>
                </a:solidFill>
              </a:rPr>
              <a:t>）：</a:t>
            </a:r>
            <a:r>
              <a:rPr lang="en-US" altLang="zh-CN" sz="1600" dirty="0" err="1">
                <a:solidFill>
                  <a:schemeClr val="bg2">
                    <a:lumMod val="25000"/>
                  </a:schemeClr>
                </a:solidFill>
              </a:rPr>
              <a:t>Adaboost</a:t>
            </a:r>
            <a:r>
              <a:rPr lang="zh-CN" altLang="en-US" sz="1600" dirty="0">
                <a:solidFill>
                  <a:schemeClr val="bg2">
                    <a:lumMod val="25000"/>
                  </a:schemeClr>
                </a:solidFill>
              </a:rPr>
              <a:t>、</a:t>
            </a:r>
            <a:r>
              <a:rPr lang="en-US" altLang="zh-CN" sz="1600" dirty="0" err="1">
                <a:solidFill>
                  <a:schemeClr val="bg2">
                    <a:lumMod val="25000"/>
                  </a:schemeClr>
                </a:solidFill>
              </a:rPr>
              <a:t>XGBoost</a:t>
            </a:r>
            <a:r>
              <a:rPr lang="zh-CN" altLang="en-US" sz="1600" dirty="0">
                <a:solidFill>
                  <a:schemeClr val="bg2">
                    <a:lumMod val="25000"/>
                  </a:schemeClr>
                </a:solidFill>
              </a:rPr>
              <a:t>、</a:t>
            </a:r>
            <a:r>
              <a:rPr lang="en-US" altLang="zh-CN" sz="1600" dirty="0">
                <a:solidFill>
                  <a:schemeClr val="bg2">
                    <a:lumMod val="25000"/>
                  </a:schemeClr>
                </a:solidFill>
              </a:rPr>
              <a:t>Gradient</a:t>
            </a:r>
            <a:r>
              <a:rPr lang="zh-CN" altLang="en-US" sz="1600" dirty="0">
                <a:solidFill>
                  <a:schemeClr val="bg2">
                    <a:lumMod val="25000"/>
                  </a:schemeClr>
                </a:solidFill>
              </a:rPr>
              <a:t> </a:t>
            </a:r>
            <a:r>
              <a:rPr lang="en-US" altLang="zh-CN" sz="1600" dirty="0">
                <a:solidFill>
                  <a:schemeClr val="bg2">
                    <a:lumMod val="25000"/>
                  </a:schemeClr>
                </a:solidFill>
              </a:rPr>
              <a:t>Boost</a:t>
            </a:r>
          </a:p>
          <a:p>
            <a:pPr lvl="1">
              <a:lnSpc>
                <a:spcPct val="150000"/>
              </a:lnSpc>
            </a:pPr>
            <a:r>
              <a:rPr lang="zh-CN" altLang="en-US" sz="1600" dirty="0">
                <a:solidFill>
                  <a:srgbClr val="C00000"/>
                </a:solidFill>
              </a:rPr>
              <a:t>考场推荐：</a:t>
            </a:r>
            <a:r>
              <a:rPr lang="en-US" altLang="zh-CN" sz="1600" dirty="0" err="1">
                <a:solidFill>
                  <a:srgbClr val="C00000"/>
                </a:solidFill>
              </a:rPr>
              <a:t>LightGBM</a:t>
            </a:r>
            <a:r>
              <a:rPr lang="zh-CN" altLang="en-US" sz="1600" dirty="0">
                <a:solidFill>
                  <a:srgbClr val="C00000"/>
                </a:solidFill>
              </a:rPr>
              <a:t>、</a:t>
            </a:r>
            <a:r>
              <a:rPr lang="en-US" altLang="zh-CN" sz="1600" dirty="0" err="1">
                <a:solidFill>
                  <a:srgbClr val="C00000"/>
                </a:solidFill>
              </a:rPr>
              <a:t>CatBoost</a:t>
            </a:r>
            <a:endParaRPr lang="en-US" altLang="zh-CN" sz="1600" dirty="0">
              <a:solidFill>
                <a:srgbClr val="C0000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85669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决策树</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Decision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Tree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分类树 </a:t>
            </a:r>
            <a:r>
              <a:rPr lang="en-US" altLang="zh-CN" sz="2000" dirty="0">
                <a:solidFill>
                  <a:schemeClr val="bg2">
                    <a:lumMod val="25000"/>
                  </a:schemeClr>
                </a:solidFill>
              </a:rPr>
              <a:t>/</a:t>
            </a:r>
            <a:r>
              <a:rPr lang="zh-CN" altLang="en-US" sz="2000" dirty="0">
                <a:solidFill>
                  <a:schemeClr val="bg2">
                    <a:lumMod val="25000"/>
                  </a:schemeClr>
                </a:solidFill>
              </a:rPr>
              <a:t> 回归树</a:t>
            </a:r>
            <a:endParaRPr lang="en-US" altLang="zh-CN" sz="2000" dirty="0">
              <a:solidFill>
                <a:schemeClr val="bg2">
                  <a:lumMod val="25000"/>
                </a:schemeClr>
              </a:solidFill>
            </a:endParaRPr>
          </a:p>
          <a:p>
            <a:pPr lvl="1">
              <a:lnSpc>
                <a:spcPct val="150000"/>
              </a:lnSpc>
            </a:pPr>
            <a:r>
              <a:rPr lang="en-US" altLang="zh-CN" sz="1600" dirty="0">
                <a:solidFill>
                  <a:schemeClr val="bg2">
                    <a:lumMod val="25000"/>
                  </a:schemeClr>
                </a:solidFill>
              </a:rPr>
              <a:t>ID3</a:t>
            </a:r>
          </a:p>
          <a:p>
            <a:pPr lvl="1">
              <a:lnSpc>
                <a:spcPct val="150000"/>
              </a:lnSpc>
            </a:pPr>
            <a:r>
              <a:rPr lang="en-US" altLang="zh-CN" sz="1600" dirty="0">
                <a:solidFill>
                  <a:schemeClr val="bg2">
                    <a:lumMod val="25000"/>
                  </a:schemeClr>
                </a:solidFill>
              </a:rPr>
              <a:t>C4.5</a:t>
            </a:r>
            <a:r>
              <a:rPr lang="zh-CN" altLang="en-US" sz="1600" dirty="0">
                <a:solidFill>
                  <a:schemeClr val="bg2">
                    <a:lumMod val="25000"/>
                  </a:schemeClr>
                </a:solidFill>
              </a:rPr>
              <a:t>（剪枝法：修剪、盆栽）</a:t>
            </a:r>
            <a:endParaRPr lang="en-US" altLang="zh-CN" sz="1600" dirty="0">
              <a:solidFill>
                <a:schemeClr val="bg2">
                  <a:lumMod val="25000"/>
                </a:schemeClr>
              </a:solidFill>
            </a:endParaRPr>
          </a:p>
          <a:p>
            <a:pPr lvl="1">
              <a:lnSpc>
                <a:spcPct val="150000"/>
              </a:lnSpc>
            </a:pPr>
            <a:r>
              <a:rPr lang="en-US" altLang="zh-CN" sz="1600" dirty="0">
                <a:solidFill>
                  <a:schemeClr val="bg2">
                    <a:lumMod val="25000"/>
                  </a:schemeClr>
                </a:solidFill>
              </a:rPr>
              <a:t>CART</a:t>
            </a:r>
            <a:r>
              <a:rPr lang="zh-CN" altLang="en-US" sz="1600" dirty="0">
                <a:solidFill>
                  <a:schemeClr val="bg2">
                    <a:lumMod val="25000"/>
                  </a:schemeClr>
                </a:solidFill>
              </a:rPr>
              <a:t>分类回归树</a:t>
            </a:r>
            <a:endParaRPr lang="en-US" altLang="zh-CN" sz="1600" dirty="0">
              <a:solidFill>
                <a:schemeClr val="bg2">
                  <a:lumMod val="25000"/>
                </a:schemeClr>
              </a:solidFill>
            </a:endParaRPr>
          </a:p>
          <a:p>
            <a:pPr lvl="1">
              <a:lnSpc>
                <a:spcPct val="150000"/>
              </a:lnSpc>
            </a:pPr>
            <a:r>
              <a:rPr lang="en-US" altLang="zh-CN" sz="1600" dirty="0">
                <a:solidFill>
                  <a:schemeClr val="bg2">
                    <a:lumMod val="25000"/>
                  </a:schemeClr>
                </a:solidFill>
              </a:rPr>
              <a:t>CHAID</a:t>
            </a:r>
            <a:r>
              <a:rPr lang="zh-CN" altLang="en-US" sz="1600" dirty="0">
                <a:solidFill>
                  <a:schemeClr val="bg2">
                    <a:lumMod val="25000"/>
                  </a:schemeClr>
                </a:solidFill>
              </a:rPr>
              <a:t>分类树</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决策规则</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分类规则：直接、间接</a:t>
            </a:r>
            <a:endParaRPr lang="en-US" altLang="zh-CN" sz="1600" dirty="0">
              <a:solidFill>
                <a:schemeClr val="bg2">
                  <a:lumMod val="25000"/>
                </a:schemeClr>
              </a:solidFill>
            </a:endParaRPr>
          </a:p>
          <a:p>
            <a:pPr lvl="1">
              <a:lnSpc>
                <a:spcPct val="150000"/>
              </a:lnSpc>
            </a:pPr>
            <a:r>
              <a:rPr lang="en-US" altLang="zh-CN" sz="1600" dirty="0">
                <a:solidFill>
                  <a:schemeClr val="bg2">
                    <a:lumMod val="25000"/>
                  </a:schemeClr>
                </a:solidFill>
              </a:rPr>
              <a:t>PRISM</a:t>
            </a:r>
            <a:r>
              <a:rPr lang="zh-CN" altLang="en-US" sz="1600" dirty="0">
                <a:solidFill>
                  <a:schemeClr val="bg2">
                    <a:lumMod val="25000"/>
                  </a:schemeClr>
                </a:solidFill>
              </a:rPr>
              <a:t>决策规则算法</a:t>
            </a:r>
            <a:endParaRPr lang="en-US" altLang="zh-CN" sz="16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411219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聚类</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Clustering</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层次聚类</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单一链接法 </a:t>
            </a:r>
            <a:r>
              <a:rPr lang="en-US" altLang="zh-CN" sz="1600" dirty="0">
                <a:solidFill>
                  <a:schemeClr val="bg2">
                    <a:lumMod val="25000"/>
                  </a:schemeClr>
                </a:solidFill>
              </a:rPr>
              <a:t>/</a:t>
            </a:r>
            <a:r>
              <a:rPr lang="zh-CN" altLang="en-US" sz="1600" dirty="0">
                <a:solidFill>
                  <a:schemeClr val="bg2">
                    <a:lumMod val="25000"/>
                  </a:schemeClr>
                </a:solidFill>
              </a:rPr>
              <a:t> 完全链接法 </a:t>
            </a:r>
            <a:r>
              <a:rPr lang="en-US" altLang="zh-CN" sz="1600" dirty="0">
                <a:solidFill>
                  <a:schemeClr val="bg2">
                    <a:lumMod val="25000"/>
                  </a:schemeClr>
                </a:solidFill>
              </a:rPr>
              <a:t>/</a:t>
            </a:r>
            <a:r>
              <a:rPr lang="zh-CN" altLang="en-US" sz="1600" dirty="0">
                <a:solidFill>
                  <a:schemeClr val="bg2">
                    <a:lumMod val="25000"/>
                  </a:schemeClr>
                </a:solidFill>
              </a:rPr>
              <a:t> 平均链接法</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中心法 </a:t>
            </a:r>
            <a:r>
              <a:rPr lang="en-US" altLang="zh-CN" sz="1600" dirty="0">
                <a:solidFill>
                  <a:schemeClr val="bg2">
                    <a:lumMod val="25000"/>
                  </a:schemeClr>
                </a:solidFill>
              </a:rPr>
              <a:t>/</a:t>
            </a:r>
            <a:r>
              <a:rPr lang="zh-CN" altLang="en-US" sz="1600" dirty="0">
                <a:solidFill>
                  <a:schemeClr val="bg2">
                    <a:lumMod val="25000"/>
                  </a:schemeClr>
                </a:solidFill>
              </a:rPr>
              <a:t> </a:t>
            </a:r>
            <a:r>
              <a:rPr lang="en-US" altLang="zh-CN" sz="1600" dirty="0">
                <a:solidFill>
                  <a:schemeClr val="bg2">
                    <a:lumMod val="25000"/>
                  </a:schemeClr>
                </a:solidFill>
              </a:rPr>
              <a:t>Ward</a:t>
            </a:r>
            <a:r>
              <a:rPr lang="zh-CN" altLang="en-US" sz="1600" dirty="0">
                <a:solidFill>
                  <a:schemeClr val="bg2">
                    <a:lumMod val="25000"/>
                  </a:schemeClr>
                </a:solidFill>
              </a:rPr>
              <a:t>‘</a:t>
            </a:r>
            <a:r>
              <a:rPr lang="en-US" altLang="zh-CN" sz="1600" dirty="0">
                <a:solidFill>
                  <a:schemeClr val="bg2">
                    <a:lumMod val="25000"/>
                  </a:schemeClr>
                </a:solidFill>
              </a:rPr>
              <a:t>s</a:t>
            </a:r>
            <a:r>
              <a:rPr lang="zh-CN" altLang="en-US" sz="1600" dirty="0">
                <a:solidFill>
                  <a:schemeClr val="bg2">
                    <a:lumMod val="25000"/>
                  </a:schemeClr>
                </a:solidFill>
              </a:rPr>
              <a:t> 法</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划分聚类</a:t>
            </a:r>
            <a:endParaRPr lang="en-US" altLang="zh-CN" sz="2000" dirty="0">
              <a:solidFill>
                <a:schemeClr val="bg2">
                  <a:lumMod val="25000"/>
                </a:schemeClr>
              </a:solidFill>
            </a:endParaRPr>
          </a:p>
          <a:p>
            <a:pPr lvl="1">
              <a:lnSpc>
                <a:spcPct val="150000"/>
              </a:lnSpc>
            </a:pPr>
            <a:r>
              <a:rPr lang="en-US" altLang="zh-CN" sz="1600" dirty="0">
                <a:solidFill>
                  <a:schemeClr val="bg2">
                    <a:lumMod val="25000"/>
                  </a:schemeClr>
                </a:solidFill>
              </a:rPr>
              <a:t>K-Means</a:t>
            </a:r>
            <a:r>
              <a:rPr lang="zh-CN" altLang="en-US" sz="1600" dirty="0">
                <a:solidFill>
                  <a:schemeClr val="bg2">
                    <a:lumMod val="25000"/>
                  </a:schemeClr>
                </a:solidFill>
              </a:rPr>
              <a:t>、</a:t>
            </a:r>
            <a:r>
              <a:rPr lang="en-US" altLang="zh-CN" sz="1600" dirty="0">
                <a:solidFill>
                  <a:schemeClr val="bg2">
                    <a:lumMod val="25000"/>
                  </a:schemeClr>
                </a:solidFill>
              </a:rPr>
              <a:t>K-</a:t>
            </a:r>
            <a:r>
              <a:rPr lang="en-US" altLang="zh-CN" sz="1600" dirty="0" err="1">
                <a:solidFill>
                  <a:schemeClr val="bg2">
                    <a:lumMod val="25000"/>
                  </a:schemeClr>
                </a:solidFill>
              </a:rPr>
              <a:t>Modoids</a:t>
            </a:r>
            <a:r>
              <a:rPr lang="zh-CN" altLang="en-US" sz="1600" dirty="0">
                <a:solidFill>
                  <a:schemeClr val="bg2">
                    <a:lumMod val="25000"/>
                  </a:schemeClr>
                </a:solidFill>
              </a:rPr>
              <a:t>、</a:t>
            </a:r>
            <a:r>
              <a:rPr lang="en-US" altLang="zh-CN" sz="1600" dirty="0">
                <a:solidFill>
                  <a:schemeClr val="bg2">
                    <a:lumMod val="25000"/>
                  </a:schemeClr>
                </a:solidFill>
              </a:rPr>
              <a:t>SOM</a:t>
            </a:r>
            <a:r>
              <a:rPr lang="zh-CN" altLang="en-US" sz="1600" dirty="0">
                <a:solidFill>
                  <a:schemeClr val="bg2">
                    <a:lumMod val="25000"/>
                  </a:schemeClr>
                </a:solidFill>
              </a:rPr>
              <a:t>、两步法</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模糊聚类：</a:t>
            </a:r>
            <a:r>
              <a:rPr lang="en-US" altLang="zh-CN" sz="2000" dirty="0">
                <a:solidFill>
                  <a:schemeClr val="bg2">
                    <a:lumMod val="25000"/>
                  </a:schemeClr>
                </a:solidFill>
              </a:rPr>
              <a:t>EM</a:t>
            </a:r>
            <a:r>
              <a:rPr lang="zh-CN" altLang="en-US" sz="2000" dirty="0">
                <a:solidFill>
                  <a:schemeClr val="bg2">
                    <a:lumMod val="25000"/>
                  </a:schemeClr>
                </a:solidFill>
              </a:rPr>
              <a:t>算法</a:t>
            </a:r>
            <a:endParaRPr lang="en-US" altLang="zh-CN" sz="2000" dirty="0">
              <a:solidFill>
                <a:schemeClr val="bg2">
                  <a:lumMod val="25000"/>
                </a:schemeClr>
              </a:solidFill>
            </a:endParaRPr>
          </a:p>
          <a:p>
            <a:pPr>
              <a:lnSpc>
                <a:spcPct val="150000"/>
              </a:lnSpc>
            </a:pPr>
            <a:r>
              <a:rPr lang="zh-CN" altLang="en-US" sz="2000" dirty="0">
                <a:solidFill>
                  <a:schemeClr val="bg2">
                    <a:lumMod val="25000"/>
                  </a:schemeClr>
                </a:solidFill>
              </a:rPr>
              <a:t>密度聚类：</a:t>
            </a:r>
            <a:r>
              <a:rPr lang="en-US" altLang="zh-CN" sz="2000" dirty="0">
                <a:solidFill>
                  <a:schemeClr val="bg2">
                    <a:lumMod val="25000"/>
                  </a:schemeClr>
                </a:solidFill>
              </a:rPr>
              <a:t>DBSCAN</a:t>
            </a:r>
          </a:p>
          <a:p>
            <a:pPr>
              <a:lnSpc>
                <a:spcPct val="150000"/>
              </a:lnSpc>
            </a:pPr>
            <a:r>
              <a:rPr lang="zh-CN" altLang="en-US" sz="2000" dirty="0">
                <a:solidFill>
                  <a:schemeClr val="bg2">
                    <a:lumMod val="25000"/>
                  </a:schemeClr>
                </a:solidFill>
              </a:rPr>
              <a:t>群数判断：</a:t>
            </a:r>
            <a:r>
              <a:rPr lang="en-US" altLang="zh-CN" sz="2000" dirty="0">
                <a:solidFill>
                  <a:schemeClr val="bg2">
                    <a:lumMod val="25000"/>
                  </a:schemeClr>
                </a:solidFill>
              </a:rPr>
              <a:t>R2</a:t>
            </a:r>
            <a:r>
              <a:rPr lang="zh-CN" altLang="en-US" sz="2000" dirty="0">
                <a:solidFill>
                  <a:schemeClr val="bg2">
                    <a:lumMod val="25000"/>
                  </a:schemeClr>
                </a:solidFill>
              </a:rPr>
              <a:t>、</a:t>
            </a:r>
            <a:r>
              <a:rPr lang="en-US" altLang="zh-CN" sz="2000" dirty="0">
                <a:solidFill>
                  <a:schemeClr val="bg2">
                    <a:lumMod val="25000"/>
                  </a:schemeClr>
                </a:solidFill>
              </a:rPr>
              <a:t>Semi-Partial</a:t>
            </a:r>
            <a:r>
              <a:rPr lang="zh-CN" altLang="en-US" sz="2000" dirty="0">
                <a:solidFill>
                  <a:schemeClr val="bg2">
                    <a:lumMod val="25000"/>
                  </a:schemeClr>
                </a:solidFill>
              </a:rPr>
              <a:t> </a:t>
            </a:r>
            <a:r>
              <a:rPr lang="en-US" altLang="zh-CN" sz="2000" dirty="0">
                <a:solidFill>
                  <a:schemeClr val="bg2">
                    <a:lumMod val="25000"/>
                  </a:schemeClr>
                </a:solidFill>
              </a:rPr>
              <a:t>R2</a:t>
            </a:r>
            <a:r>
              <a:rPr lang="zh-CN" altLang="en-US" sz="2000" dirty="0">
                <a:solidFill>
                  <a:schemeClr val="bg2">
                    <a:lumMod val="25000"/>
                  </a:schemeClr>
                </a:solidFill>
              </a:rPr>
              <a:t>、</a:t>
            </a:r>
            <a:r>
              <a:rPr lang="en-US" altLang="zh-CN" sz="2000" dirty="0">
                <a:solidFill>
                  <a:schemeClr val="bg2">
                    <a:lumMod val="25000"/>
                  </a:schemeClr>
                </a:solidFill>
              </a:rPr>
              <a:t>RMSSTD</a:t>
            </a:r>
            <a:r>
              <a:rPr lang="zh-CN" altLang="en-US" sz="2000" dirty="0">
                <a:solidFill>
                  <a:schemeClr val="bg2">
                    <a:lumMod val="25000"/>
                  </a:schemeClr>
                </a:solidFill>
              </a:rPr>
              <a:t>、轮廓系数</a:t>
            </a:r>
            <a:endParaRPr lang="en-US" altLang="zh-CN" sz="2000" dirty="0">
              <a:solidFill>
                <a:schemeClr val="bg2">
                  <a:lumMod val="25000"/>
                </a:schemeClr>
              </a:solidFill>
            </a:endParaRPr>
          </a:p>
          <a:p>
            <a:pPr>
              <a:lnSpc>
                <a:spcPct val="150000"/>
              </a:lnSpc>
            </a:pPr>
            <a:endParaRPr lang="en-US" altLang="zh-CN" sz="20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30803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模型评估</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Model Evaluation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交叉验证：</a:t>
            </a:r>
            <a:r>
              <a:rPr lang="en-US" altLang="zh-CN" sz="1600" dirty="0">
                <a:solidFill>
                  <a:schemeClr val="bg2">
                    <a:lumMod val="25000"/>
                  </a:schemeClr>
                </a:solidFill>
              </a:rPr>
              <a:t>N</a:t>
            </a:r>
            <a:r>
              <a:rPr lang="zh-CN" altLang="en-US" sz="1600" dirty="0">
                <a:solidFill>
                  <a:schemeClr val="bg2">
                    <a:lumMod val="25000"/>
                  </a:schemeClr>
                </a:solidFill>
              </a:rPr>
              <a:t>折交叉验证（</a:t>
            </a:r>
            <a:r>
              <a:rPr lang="en-US" altLang="zh-CN" sz="1600" dirty="0">
                <a:solidFill>
                  <a:schemeClr val="bg2">
                    <a:lumMod val="25000"/>
                  </a:schemeClr>
                </a:solidFill>
              </a:rPr>
              <a:t>CV</a:t>
            </a:r>
            <a:r>
              <a:rPr lang="zh-CN" altLang="en-US" sz="1600" dirty="0">
                <a:solidFill>
                  <a:schemeClr val="bg2">
                    <a:lumMod val="25000"/>
                  </a:schemeClr>
                </a:solidFill>
              </a:rPr>
              <a:t>）、</a:t>
            </a:r>
            <a:r>
              <a:rPr lang="en-US" altLang="zh-CN" sz="1600" dirty="0">
                <a:solidFill>
                  <a:schemeClr val="bg2">
                    <a:lumMod val="25000"/>
                  </a:schemeClr>
                </a:solidFill>
              </a:rPr>
              <a:t>Leave-One-Out-Cross-Validation</a:t>
            </a:r>
          </a:p>
          <a:p>
            <a:pPr>
              <a:lnSpc>
                <a:spcPct val="150000"/>
              </a:lnSpc>
            </a:pPr>
            <a:r>
              <a:rPr lang="zh-CN" altLang="en-US" sz="2000" dirty="0">
                <a:solidFill>
                  <a:schemeClr val="bg2">
                    <a:lumMod val="25000"/>
                  </a:schemeClr>
                </a:solidFill>
              </a:rPr>
              <a:t>分类模型评估</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混淆矩阵：</a:t>
            </a:r>
            <a:r>
              <a:rPr lang="en-US" altLang="zh-CN" sz="1600" dirty="0">
                <a:solidFill>
                  <a:schemeClr val="bg2">
                    <a:lumMod val="25000"/>
                  </a:schemeClr>
                </a:solidFill>
              </a:rPr>
              <a:t>Confusion</a:t>
            </a:r>
            <a:r>
              <a:rPr lang="zh-CN" altLang="en-US" sz="1600" dirty="0">
                <a:solidFill>
                  <a:schemeClr val="bg2">
                    <a:lumMod val="25000"/>
                  </a:schemeClr>
                </a:solidFill>
              </a:rPr>
              <a:t> </a:t>
            </a:r>
            <a:r>
              <a:rPr lang="en-US" altLang="zh-CN" sz="1600" dirty="0">
                <a:solidFill>
                  <a:schemeClr val="bg2">
                    <a:lumMod val="25000"/>
                  </a:schemeClr>
                </a:solidFill>
              </a:rPr>
              <a:t>Matrix</a:t>
            </a:r>
          </a:p>
          <a:p>
            <a:pPr lvl="1">
              <a:lnSpc>
                <a:spcPct val="150000"/>
              </a:lnSpc>
            </a:pPr>
            <a:r>
              <a:rPr lang="zh-CN" altLang="en-US" sz="1600" dirty="0">
                <a:solidFill>
                  <a:schemeClr val="bg2">
                    <a:lumMod val="25000"/>
                  </a:schemeClr>
                </a:solidFill>
              </a:rPr>
              <a:t>多分类评估：</a:t>
            </a:r>
            <a:r>
              <a:rPr lang="en-US" altLang="zh-CN" sz="1600" dirty="0">
                <a:solidFill>
                  <a:schemeClr val="bg2">
                    <a:lumMod val="25000"/>
                  </a:schemeClr>
                </a:solidFill>
              </a:rPr>
              <a:t>Macro</a:t>
            </a:r>
            <a:r>
              <a:rPr lang="zh-CN" altLang="en-US" sz="1600" dirty="0">
                <a:solidFill>
                  <a:schemeClr val="bg2">
                    <a:lumMod val="25000"/>
                  </a:schemeClr>
                </a:solidFill>
              </a:rPr>
              <a:t> </a:t>
            </a:r>
            <a:r>
              <a:rPr lang="en-US" altLang="zh-CN" sz="1600" dirty="0">
                <a:solidFill>
                  <a:schemeClr val="bg2">
                    <a:lumMod val="25000"/>
                  </a:schemeClr>
                </a:solidFill>
              </a:rPr>
              <a:t>F1</a:t>
            </a:r>
            <a:r>
              <a:rPr lang="zh-CN" altLang="en-US" sz="1600" dirty="0">
                <a:solidFill>
                  <a:schemeClr val="bg2">
                    <a:lumMod val="25000"/>
                  </a:schemeClr>
                </a:solidFill>
              </a:rPr>
              <a:t>、</a:t>
            </a:r>
            <a:r>
              <a:rPr lang="en-US" altLang="zh-CN" sz="1600" dirty="0">
                <a:solidFill>
                  <a:schemeClr val="bg2">
                    <a:lumMod val="25000"/>
                  </a:schemeClr>
                </a:solidFill>
              </a:rPr>
              <a:t>Weighted</a:t>
            </a:r>
            <a:r>
              <a:rPr lang="zh-CN" altLang="en-US" sz="1600" dirty="0">
                <a:solidFill>
                  <a:schemeClr val="bg2">
                    <a:lumMod val="25000"/>
                  </a:schemeClr>
                </a:solidFill>
              </a:rPr>
              <a:t> </a:t>
            </a:r>
            <a:r>
              <a:rPr lang="en-US" altLang="zh-CN" sz="1600" dirty="0">
                <a:solidFill>
                  <a:schemeClr val="bg2">
                    <a:lumMod val="25000"/>
                  </a:schemeClr>
                </a:solidFill>
              </a:rPr>
              <a:t>F1</a:t>
            </a:r>
            <a:r>
              <a:rPr lang="zh-CN" altLang="en-US" sz="1600" dirty="0">
                <a:solidFill>
                  <a:schemeClr val="bg2">
                    <a:lumMod val="25000"/>
                  </a:schemeClr>
                </a:solidFill>
              </a:rPr>
              <a:t>、</a:t>
            </a:r>
            <a:r>
              <a:rPr lang="en-US" altLang="zh-CN" sz="1600" dirty="0">
                <a:solidFill>
                  <a:schemeClr val="bg2">
                    <a:lumMod val="25000"/>
                  </a:schemeClr>
                </a:solidFill>
              </a:rPr>
              <a:t>Micro</a:t>
            </a:r>
            <a:r>
              <a:rPr lang="zh-CN" altLang="en-US" sz="1600" dirty="0">
                <a:solidFill>
                  <a:schemeClr val="bg2">
                    <a:lumMod val="25000"/>
                  </a:schemeClr>
                </a:solidFill>
              </a:rPr>
              <a:t> </a:t>
            </a:r>
            <a:r>
              <a:rPr lang="en-US" altLang="zh-CN" sz="1600" dirty="0">
                <a:solidFill>
                  <a:schemeClr val="bg2">
                    <a:lumMod val="25000"/>
                  </a:schemeClr>
                </a:solidFill>
              </a:rPr>
              <a:t>F1</a:t>
            </a:r>
          </a:p>
          <a:p>
            <a:pPr>
              <a:lnSpc>
                <a:spcPct val="150000"/>
              </a:lnSpc>
            </a:pPr>
            <a:r>
              <a:rPr lang="zh-CN" altLang="en-US" sz="2000" dirty="0">
                <a:solidFill>
                  <a:schemeClr val="bg2">
                    <a:lumMod val="25000"/>
                  </a:schemeClr>
                </a:solidFill>
              </a:rPr>
              <a:t>整体评估</a:t>
            </a:r>
            <a:endParaRPr lang="en-US" altLang="zh-CN" sz="2000" dirty="0">
              <a:solidFill>
                <a:schemeClr val="bg2">
                  <a:lumMod val="25000"/>
                </a:schemeClr>
              </a:solidFill>
            </a:endParaRPr>
          </a:p>
          <a:p>
            <a:pPr lvl="1">
              <a:lnSpc>
                <a:spcPct val="150000"/>
              </a:lnSpc>
            </a:pPr>
            <a:r>
              <a:rPr lang="en-US" altLang="zh-CN" sz="1600" dirty="0">
                <a:solidFill>
                  <a:schemeClr val="bg2">
                    <a:lumMod val="25000"/>
                  </a:schemeClr>
                </a:solidFill>
              </a:rPr>
              <a:t>K-S</a:t>
            </a:r>
            <a:r>
              <a:rPr lang="zh-CN" altLang="en-US" sz="1600" dirty="0">
                <a:solidFill>
                  <a:schemeClr val="bg2">
                    <a:lumMod val="25000"/>
                  </a:schemeClr>
                </a:solidFill>
              </a:rPr>
              <a:t> </a:t>
            </a:r>
            <a:r>
              <a:rPr lang="en-US" altLang="zh-CN" sz="1600" dirty="0">
                <a:solidFill>
                  <a:schemeClr val="bg2">
                    <a:lumMod val="25000"/>
                  </a:schemeClr>
                </a:solidFill>
              </a:rPr>
              <a:t>Statistics</a:t>
            </a:r>
            <a:r>
              <a:rPr lang="zh-CN" altLang="en-US" sz="1600" dirty="0">
                <a:solidFill>
                  <a:schemeClr val="bg2">
                    <a:lumMod val="25000"/>
                  </a:schemeClr>
                </a:solidFill>
              </a:rPr>
              <a:t>、</a:t>
            </a:r>
            <a:r>
              <a:rPr lang="en-US" altLang="zh-CN" sz="1600" dirty="0">
                <a:solidFill>
                  <a:schemeClr val="bg2">
                    <a:lumMod val="25000"/>
                  </a:schemeClr>
                </a:solidFill>
              </a:rPr>
              <a:t>ROC</a:t>
            </a:r>
            <a:r>
              <a:rPr lang="zh-CN" altLang="en-US" sz="1600" dirty="0">
                <a:solidFill>
                  <a:schemeClr val="bg2">
                    <a:lumMod val="25000"/>
                  </a:schemeClr>
                </a:solidFill>
              </a:rPr>
              <a:t>图、</a:t>
            </a:r>
            <a:r>
              <a:rPr lang="en-US" altLang="zh-CN" sz="1600" dirty="0">
                <a:solidFill>
                  <a:schemeClr val="bg2">
                    <a:lumMod val="25000"/>
                  </a:schemeClr>
                </a:solidFill>
              </a:rPr>
              <a:t>Gini</a:t>
            </a:r>
            <a:r>
              <a:rPr lang="zh-CN" altLang="en-US" sz="1600" dirty="0">
                <a:solidFill>
                  <a:schemeClr val="bg2">
                    <a:lumMod val="25000"/>
                  </a:schemeClr>
                </a:solidFill>
              </a:rPr>
              <a:t> </a:t>
            </a:r>
            <a:r>
              <a:rPr lang="en-US" altLang="zh-CN" sz="1600" dirty="0" err="1">
                <a:solidFill>
                  <a:schemeClr val="bg2">
                    <a:lumMod val="25000"/>
                  </a:schemeClr>
                </a:solidFill>
              </a:rPr>
              <a:t>Coeffcient</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评分标准</a:t>
            </a:r>
            <a:endParaRPr lang="en-US" altLang="zh-CN" sz="1600" dirty="0">
              <a:solidFill>
                <a:schemeClr val="bg2">
                  <a:lumMod val="25000"/>
                </a:schemeClr>
              </a:solidFill>
            </a:endParaRPr>
          </a:p>
          <a:p>
            <a:pPr lvl="1">
              <a:lnSpc>
                <a:spcPct val="150000"/>
              </a:lnSpc>
            </a:pPr>
            <a:r>
              <a:rPr lang="en-US" altLang="zh-CN" sz="1600" dirty="0">
                <a:solidFill>
                  <a:schemeClr val="bg2">
                    <a:lumMod val="25000"/>
                  </a:schemeClr>
                </a:solidFill>
              </a:rPr>
              <a:t>Response</a:t>
            </a:r>
            <a:r>
              <a:rPr lang="zh-CN" altLang="en-US" sz="1600" dirty="0">
                <a:solidFill>
                  <a:schemeClr val="bg2">
                    <a:lumMod val="25000"/>
                  </a:schemeClr>
                </a:solidFill>
              </a:rPr>
              <a:t> </a:t>
            </a:r>
            <a:r>
              <a:rPr lang="en-US" altLang="zh-CN" sz="1600" dirty="0">
                <a:solidFill>
                  <a:schemeClr val="bg2">
                    <a:lumMod val="25000"/>
                  </a:schemeClr>
                </a:solidFill>
              </a:rPr>
              <a:t>Chart</a:t>
            </a:r>
            <a:r>
              <a:rPr lang="zh-CN" altLang="en-US" sz="1600" dirty="0">
                <a:solidFill>
                  <a:schemeClr val="bg2">
                    <a:lumMod val="25000"/>
                  </a:schemeClr>
                </a:solidFill>
              </a:rPr>
              <a:t>、</a:t>
            </a:r>
            <a:r>
              <a:rPr lang="en-US" altLang="zh-CN" sz="1600" dirty="0">
                <a:solidFill>
                  <a:schemeClr val="bg2">
                    <a:lumMod val="25000"/>
                  </a:schemeClr>
                </a:solidFill>
              </a:rPr>
              <a:t>Gain</a:t>
            </a:r>
            <a:r>
              <a:rPr lang="zh-CN" altLang="en-US" sz="1600" dirty="0">
                <a:solidFill>
                  <a:schemeClr val="bg2">
                    <a:lumMod val="25000"/>
                  </a:schemeClr>
                </a:solidFill>
              </a:rPr>
              <a:t> </a:t>
            </a:r>
            <a:r>
              <a:rPr lang="en-US" altLang="zh-CN" sz="1600" dirty="0">
                <a:solidFill>
                  <a:schemeClr val="bg2">
                    <a:lumMod val="25000"/>
                  </a:schemeClr>
                </a:solidFill>
              </a:rPr>
              <a:t>Chart</a:t>
            </a:r>
            <a:r>
              <a:rPr lang="zh-CN" altLang="en-US" sz="1600" dirty="0">
                <a:solidFill>
                  <a:schemeClr val="bg2">
                    <a:lumMod val="25000"/>
                  </a:schemeClr>
                </a:solidFill>
              </a:rPr>
              <a:t>、</a:t>
            </a:r>
            <a:r>
              <a:rPr lang="en-US" altLang="zh-CN" sz="1600" dirty="0">
                <a:solidFill>
                  <a:schemeClr val="bg2">
                    <a:lumMod val="25000"/>
                  </a:schemeClr>
                </a:solidFill>
              </a:rPr>
              <a:t>Lift</a:t>
            </a:r>
            <a:r>
              <a:rPr lang="zh-CN" altLang="en-US" sz="1600" dirty="0">
                <a:solidFill>
                  <a:schemeClr val="bg2">
                    <a:lumMod val="25000"/>
                  </a:schemeClr>
                </a:solidFill>
              </a:rPr>
              <a:t> </a:t>
            </a:r>
            <a:r>
              <a:rPr lang="en-US" altLang="zh-CN" sz="1600" dirty="0">
                <a:solidFill>
                  <a:schemeClr val="bg2">
                    <a:lumMod val="25000"/>
                  </a:schemeClr>
                </a:solidFill>
              </a:rPr>
              <a:t>Chart</a:t>
            </a:r>
          </a:p>
          <a:p>
            <a:pPr>
              <a:lnSpc>
                <a:spcPct val="150000"/>
              </a:lnSpc>
            </a:pPr>
            <a:r>
              <a:rPr lang="zh-CN" altLang="en-US" sz="2000" dirty="0">
                <a:solidFill>
                  <a:schemeClr val="bg2">
                    <a:lumMod val="25000"/>
                  </a:schemeClr>
                </a:solidFill>
              </a:rPr>
              <a:t>回归模型评估：</a:t>
            </a:r>
            <a:r>
              <a:rPr lang="en-US" altLang="zh-CN" sz="1600" dirty="0">
                <a:solidFill>
                  <a:schemeClr val="bg2">
                    <a:lumMod val="25000"/>
                  </a:schemeClr>
                </a:solidFill>
              </a:rPr>
              <a:t>R</a:t>
            </a:r>
            <a:r>
              <a:rPr lang="zh-CN" altLang="en-US" sz="1600" dirty="0">
                <a:solidFill>
                  <a:schemeClr val="bg2">
                    <a:lumMod val="25000"/>
                  </a:schemeClr>
                </a:solidFill>
              </a:rPr>
              <a:t> </a:t>
            </a:r>
            <a:r>
              <a:rPr lang="en-US" altLang="zh-CN" sz="1600" dirty="0">
                <a:solidFill>
                  <a:schemeClr val="bg2">
                    <a:lumMod val="25000"/>
                  </a:schemeClr>
                </a:solidFill>
              </a:rPr>
              <a:t>Squared</a:t>
            </a:r>
            <a:r>
              <a:rPr lang="zh-CN" altLang="en-US" sz="1600" dirty="0">
                <a:solidFill>
                  <a:schemeClr val="bg2">
                    <a:lumMod val="25000"/>
                  </a:schemeClr>
                </a:solidFill>
              </a:rPr>
              <a:t>计算</a:t>
            </a:r>
            <a:endParaRPr lang="en-US" altLang="zh-CN" sz="1600" dirty="0">
              <a:solidFill>
                <a:schemeClr val="bg2">
                  <a:lumMod val="25000"/>
                </a:schemeClr>
              </a:solidFill>
            </a:endParaRPr>
          </a:p>
          <a:p>
            <a:pPr>
              <a:lnSpc>
                <a:spcPct val="150000"/>
              </a:lnSpc>
            </a:pPr>
            <a:endParaRPr lang="en-US" altLang="zh-CN" sz="20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78172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关联规则</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Association Rules</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基本概念</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支持度 </a:t>
            </a:r>
            <a:r>
              <a:rPr lang="en-US" altLang="zh-CN" sz="1600" dirty="0">
                <a:solidFill>
                  <a:schemeClr val="bg2">
                    <a:lumMod val="25000"/>
                  </a:schemeClr>
                </a:solidFill>
              </a:rPr>
              <a:t>/</a:t>
            </a:r>
            <a:r>
              <a:rPr lang="zh-CN" altLang="en-US" sz="1600" dirty="0">
                <a:solidFill>
                  <a:schemeClr val="bg2">
                    <a:lumMod val="25000"/>
                  </a:schemeClr>
                </a:solidFill>
              </a:rPr>
              <a:t> 置信度</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关联规则</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算法：</a:t>
            </a:r>
            <a:r>
              <a:rPr lang="en-US" altLang="zh-CN" sz="1600" dirty="0" err="1">
                <a:solidFill>
                  <a:schemeClr val="bg2">
                    <a:lumMod val="25000"/>
                  </a:schemeClr>
                </a:solidFill>
              </a:rPr>
              <a:t>Apriori</a:t>
            </a:r>
            <a:r>
              <a:rPr lang="zh-CN" altLang="en-US" sz="1600" dirty="0">
                <a:solidFill>
                  <a:schemeClr val="bg2">
                    <a:lumMod val="25000"/>
                  </a:schemeClr>
                </a:solidFill>
              </a:rPr>
              <a:t>、</a:t>
            </a:r>
            <a:r>
              <a:rPr lang="en-US" altLang="zh-CN" sz="1600" dirty="0">
                <a:solidFill>
                  <a:schemeClr val="bg2">
                    <a:lumMod val="25000"/>
                  </a:schemeClr>
                </a:solidFill>
              </a:rPr>
              <a:t>FP-Growth</a:t>
            </a:r>
          </a:p>
          <a:p>
            <a:pPr lvl="1">
              <a:lnSpc>
                <a:spcPct val="150000"/>
              </a:lnSpc>
            </a:pPr>
            <a:r>
              <a:rPr lang="zh-CN" altLang="en-US" sz="1600" dirty="0">
                <a:solidFill>
                  <a:schemeClr val="bg2">
                    <a:lumMod val="25000"/>
                  </a:schemeClr>
                </a:solidFill>
              </a:rPr>
              <a:t>评估指标</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关联规则生成</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序列模式</a:t>
            </a:r>
            <a:endParaRPr lang="en-US" altLang="zh-CN" sz="2000" dirty="0">
              <a:solidFill>
                <a:schemeClr val="bg2">
                  <a:lumMod val="25000"/>
                </a:schemeClr>
              </a:solidFill>
            </a:endParaRPr>
          </a:p>
          <a:p>
            <a:pPr lvl="1">
              <a:lnSpc>
                <a:spcPct val="150000"/>
              </a:lnSpc>
            </a:pPr>
            <a:r>
              <a:rPr lang="en-US" altLang="zh-CN" sz="1600" dirty="0" err="1">
                <a:solidFill>
                  <a:schemeClr val="bg2">
                    <a:lumMod val="25000"/>
                  </a:schemeClr>
                </a:solidFill>
              </a:rPr>
              <a:t>Apriori</a:t>
            </a:r>
            <a:r>
              <a:rPr lang="zh-CN" altLang="en-US" sz="1600" dirty="0">
                <a:solidFill>
                  <a:schemeClr val="bg2">
                    <a:lumMod val="25000"/>
                  </a:schemeClr>
                </a:solidFill>
              </a:rPr>
              <a:t> </a:t>
            </a:r>
            <a:r>
              <a:rPr lang="en-US" altLang="zh-CN" sz="1600" dirty="0">
                <a:solidFill>
                  <a:schemeClr val="bg2">
                    <a:lumMod val="25000"/>
                  </a:schemeClr>
                </a:solidFill>
              </a:rPr>
              <a:t>All</a:t>
            </a:r>
            <a:r>
              <a:rPr lang="zh-CN" altLang="en-US" sz="1600" dirty="0">
                <a:solidFill>
                  <a:schemeClr val="bg2">
                    <a:lumMod val="25000"/>
                  </a:schemeClr>
                </a:solidFill>
              </a:rPr>
              <a:t> </a:t>
            </a:r>
            <a:r>
              <a:rPr lang="en-US" altLang="zh-CN" sz="1600" dirty="0">
                <a:solidFill>
                  <a:schemeClr val="bg2">
                    <a:lumMod val="25000"/>
                  </a:schemeClr>
                </a:solidFill>
              </a:rPr>
              <a:t>/</a:t>
            </a:r>
            <a:r>
              <a:rPr lang="zh-CN" altLang="en-US" sz="1600" dirty="0">
                <a:solidFill>
                  <a:schemeClr val="bg2">
                    <a:lumMod val="25000"/>
                  </a:schemeClr>
                </a:solidFill>
              </a:rPr>
              <a:t> </a:t>
            </a:r>
            <a:r>
              <a:rPr lang="en-US" altLang="zh-CN" sz="1600" dirty="0" err="1">
                <a:solidFill>
                  <a:schemeClr val="bg2">
                    <a:lumMod val="25000"/>
                  </a:schemeClr>
                </a:solidFill>
              </a:rPr>
              <a:t>PrefixSpan</a:t>
            </a:r>
            <a:r>
              <a:rPr lang="zh-CN" altLang="en-US" sz="1600" dirty="0">
                <a:solidFill>
                  <a:schemeClr val="bg2">
                    <a:lumMod val="25000"/>
                  </a:schemeClr>
                </a:solidFill>
              </a:rPr>
              <a:t> 算法</a:t>
            </a:r>
            <a:endParaRPr lang="en-US" altLang="zh-CN" sz="1600" dirty="0">
              <a:solidFill>
                <a:schemeClr val="bg2">
                  <a:lumMod val="25000"/>
                </a:schemeClr>
              </a:solidFill>
            </a:endParaRPr>
          </a:p>
          <a:p>
            <a:pPr lvl="1">
              <a:lnSpc>
                <a:spcPct val="150000"/>
              </a:lnSpc>
            </a:pPr>
            <a:endParaRPr lang="en-US" altLang="zh-CN" sz="1600" dirty="0">
              <a:solidFill>
                <a:schemeClr val="bg2">
                  <a:lumMod val="25000"/>
                </a:schemeClr>
              </a:solidFill>
            </a:endParaRPr>
          </a:p>
          <a:p>
            <a:pPr marL="457200" lvl="1" indent="0">
              <a:lnSpc>
                <a:spcPct val="150000"/>
              </a:lnSpc>
              <a:buNone/>
            </a:pPr>
            <a:endParaRPr lang="en-US" altLang="zh-CN" sz="16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50067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en-US" altLang="zh-CN" dirty="0">
                <a:latin typeface="Chalkboard" charset="0"/>
                <a:ea typeface="Chalkboard" charset="0"/>
                <a:cs typeface="Chalkboard" charset="0"/>
              </a:rPr>
              <a:t>CDA</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III</a:t>
            </a:r>
            <a:r>
              <a:rPr lang="zh-CN" altLang="en-US" dirty="0">
                <a:latin typeface="Chalkboard" charset="0"/>
                <a:ea typeface="Chalkboard" charset="0"/>
                <a:cs typeface="Chalkboard" charset="0"/>
              </a:rPr>
              <a:t>提纲</a:t>
            </a:r>
            <a:endParaRPr lang="en-US" altLang="zh-CN" dirty="0">
              <a:latin typeface="Chalkboard" charset="0"/>
              <a:ea typeface="Chalkboard" charset="0"/>
              <a:cs typeface="Chalkboard" charset="0"/>
            </a:endParaRPr>
          </a:p>
          <a:p>
            <a:r>
              <a:rPr lang="zh-CN" altLang="en-US" b="1" dirty="0">
                <a:solidFill>
                  <a:schemeClr val="accent2"/>
                </a:solidFill>
                <a:latin typeface="Chalkboard" charset="0"/>
                <a:ea typeface="Chalkboard" charset="0"/>
                <a:cs typeface="Chalkboard" charset="0"/>
              </a:rPr>
              <a:t>核心知识点</a:t>
            </a:r>
            <a:endParaRPr lang="en-US" altLang="zh-CN" b="1" dirty="0">
              <a:solidFill>
                <a:schemeClr val="accent2"/>
              </a:solidFill>
              <a:latin typeface="Chalkboard" charset="0"/>
              <a:ea typeface="Chalkboard" charset="0"/>
              <a:cs typeface="Chalkboard" charset="0"/>
            </a:endParaRPr>
          </a:p>
          <a:p>
            <a:r>
              <a:rPr lang="zh-CN" altLang="en-US" dirty="0">
                <a:solidFill>
                  <a:schemeClr val="bg2">
                    <a:lumMod val="25000"/>
                  </a:schemeClr>
                </a:solidFill>
                <a:latin typeface="Chalkboard" charset="0"/>
                <a:ea typeface="Chalkboard" charset="0"/>
                <a:cs typeface="Chalkboard" charset="0"/>
              </a:rPr>
              <a:t>实战准备</a:t>
            </a:r>
            <a:endParaRPr lang="en-US" altLang="zh-CN" dirty="0">
              <a:solidFill>
                <a:schemeClr val="bg2">
                  <a:lumMod val="25000"/>
                </a:schemeClr>
              </a:solidFill>
              <a:latin typeface="Chalkboard" charset="0"/>
              <a:ea typeface="Chalkboard" charset="0"/>
              <a:cs typeface="Chalkboard" charset="0"/>
            </a:endParaRPr>
          </a:p>
          <a:p>
            <a:r>
              <a:rPr lang="zh-CN" altLang="en-US" b="1" dirty="0">
                <a:solidFill>
                  <a:schemeClr val="bg1"/>
                </a:solidFill>
                <a:latin typeface="Chalkboard" charset="0"/>
                <a:ea typeface="Chalkboard" charset="0"/>
                <a:cs typeface="Chalkboard" charset="0"/>
              </a:rPr>
              <a:t>异视界</a:t>
            </a:r>
            <a:endParaRPr lang="en-US" altLang="zh-CN" dirty="0">
              <a:solidFill>
                <a:schemeClr val="bg2">
                  <a:lumMod val="25000"/>
                </a:schemeClr>
              </a:solidFill>
              <a:latin typeface="Chalkboard" charset="0"/>
              <a:ea typeface="Chalkboard" charset="0"/>
              <a:cs typeface="Chalkboard" charset="0"/>
            </a:endParaRPr>
          </a:p>
        </p:txBody>
      </p:sp>
    </p:spTree>
    <p:extLst>
      <p:ext uri="{BB962C8B-B14F-4D97-AF65-F5344CB8AC3E}">
        <p14:creationId xmlns:p14="http://schemas.microsoft.com/office/powerpoint/2010/main" val="227870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核心知识点 </a:t>
            </a:r>
            <a:r>
              <a:rPr lang="en-US" altLang="zh-CN" sz="1800" dirty="0">
                <a:solidFill>
                  <a:schemeClr val="bg1">
                    <a:lumMod val="50000"/>
                  </a:schemeClr>
                </a:solidFill>
              </a:rPr>
              <a:t>/</a:t>
            </a:r>
            <a:r>
              <a:rPr lang="zh-CN" altLang="en-US" sz="1800" dirty="0">
                <a:solidFill>
                  <a:schemeClr val="bg1">
                    <a:lumMod val="50000"/>
                  </a:schemeClr>
                </a:solidFill>
              </a:rPr>
              <a:t> 计算题</a:t>
            </a:r>
            <a:br>
              <a:rPr lang="en-US" altLang="zh-CN" sz="1800" dirty="0">
                <a:solidFill>
                  <a:schemeClr val="bg1">
                    <a:lumMod val="50000"/>
                  </a:schemeClr>
                </a:solidFill>
              </a:rPr>
            </a:br>
            <a:r>
              <a:rPr lang="zh-CN" altLang="en-US" sz="1800" dirty="0">
                <a:solidFill>
                  <a:srgbClr val="0070C0"/>
                </a:solidFill>
                <a:latin typeface="Pristina" panose="020F0502020204030204" pitchFamily="34" charset="0"/>
              </a:rPr>
              <a:t>支持度、置信度、</a:t>
            </a:r>
            <a:r>
              <a:rPr lang="en-US" altLang="zh-CN" sz="1800" dirty="0">
                <a:solidFill>
                  <a:srgbClr val="0070C0"/>
                </a:solidFill>
                <a:latin typeface="Pristina" panose="020F0502020204030204" pitchFamily="34" charset="0"/>
              </a:rPr>
              <a:t>Lift</a:t>
            </a:r>
            <a:r>
              <a:rPr lang="zh-CN" altLang="en-US" sz="1800" dirty="0">
                <a:solidFill>
                  <a:srgbClr val="0070C0"/>
                </a:solidFill>
                <a:latin typeface="Pristina" panose="020F0502020204030204" pitchFamily="34" charset="0"/>
              </a:rPr>
              <a:t>提升度</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基本</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支持度：同时包含</a:t>
            </a:r>
            <a:r>
              <a:rPr lang="en-US" altLang="zh-CN" sz="1600" dirty="0">
                <a:solidFill>
                  <a:schemeClr val="bg2">
                    <a:lumMod val="25000"/>
                  </a:schemeClr>
                </a:solidFill>
              </a:rPr>
              <a:t>A</a:t>
            </a:r>
            <a:r>
              <a:rPr lang="zh-CN" altLang="en-US" sz="1600" dirty="0">
                <a:solidFill>
                  <a:schemeClr val="bg2">
                    <a:lumMod val="25000"/>
                  </a:schemeClr>
                </a:solidFill>
              </a:rPr>
              <a:t>和</a:t>
            </a:r>
            <a:r>
              <a:rPr lang="en-US" altLang="zh-CN" sz="1600" dirty="0">
                <a:solidFill>
                  <a:schemeClr val="bg2">
                    <a:lumMod val="25000"/>
                  </a:schemeClr>
                </a:solidFill>
              </a:rPr>
              <a:t>B</a:t>
            </a:r>
            <a:r>
              <a:rPr lang="zh-CN" altLang="en-US" sz="1600" dirty="0">
                <a:solidFill>
                  <a:schemeClr val="bg2">
                    <a:lumMod val="25000"/>
                  </a:schemeClr>
                </a:solidFill>
              </a:rPr>
              <a:t>的事务所占比例</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置信度：表示使用包含</a:t>
            </a:r>
            <a:r>
              <a:rPr lang="en-US" altLang="zh-CN" sz="1600" dirty="0">
                <a:solidFill>
                  <a:schemeClr val="bg2">
                    <a:lumMod val="25000"/>
                  </a:schemeClr>
                </a:solidFill>
              </a:rPr>
              <a:t>A</a:t>
            </a:r>
            <a:r>
              <a:rPr lang="zh-CN" altLang="en-US" sz="1600" dirty="0">
                <a:solidFill>
                  <a:schemeClr val="bg2">
                    <a:lumMod val="25000"/>
                  </a:schemeClr>
                </a:solidFill>
              </a:rPr>
              <a:t>事务中同时包含</a:t>
            </a:r>
            <a:r>
              <a:rPr lang="en-US" altLang="zh-CN" sz="1600" dirty="0">
                <a:solidFill>
                  <a:schemeClr val="bg2">
                    <a:lumMod val="25000"/>
                  </a:schemeClr>
                </a:solidFill>
              </a:rPr>
              <a:t>B</a:t>
            </a:r>
            <a:r>
              <a:rPr lang="zh-CN" altLang="en-US" sz="1600" dirty="0">
                <a:solidFill>
                  <a:schemeClr val="bg2">
                    <a:lumMod val="25000"/>
                  </a:schemeClr>
                </a:solidFill>
              </a:rPr>
              <a:t>的比例</a:t>
            </a:r>
            <a:endParaRPr lang="en-US" altLang="zh-CN" sz="1600" dirty="0">
              <a:solidFill>
                <a:schemeClr val="bg2">
                  <a:lumMod val="25000"/>
                </a:schemeClr>
              </a:solidFill>
            </a:endParaRPr>
          </a:p>
          <a:p>
            <a:pPr lvl="1">
              <a:lnSpc>
                <a:spcPct val="150000"/>
              </a:lnSpc>
            </a:pPr>
            <a:r>
              <a:rPr lang="en-US" altLang="zh-CN" sz="1600" dirty="0">
                <a:solidFill>
                  <a:schemeClr val="bg2">
                    <a:lumMod val="25000"/>
                  </a:schemeClr>
                </a:solidFill>
              </a:rPr>
              <a:t>Lift</a:t>
            </a:r>
            <a:r>
              <a:rPr lang="zh-CN" altLang="en-US" sz="1600" dirty="0">
                <a:solidFill>
                  <a:schemeClr val="bg2">
                    <a:lumMod val="25000"/>
                  </a:schemeClr>
                </a:solidFill>
              </a:rPr>
              <a:t>提升度：“包含</a:t>
            </a:r>
            <a:r>
              <a:rPr lang="en-US" altLang="zh-CN" sz="1600" dirty="0">
                <a:solidFill>
                  <a:schemeClr val="bg2">
                    <a:lumMod val="25000"/>
                  </a:schemeClr>
                </a:solidFill>
              </a:rPr>
              <a:t>A</a:t>
            </a:r>
            <a:r>
              <a:rPr lang="zh-CN" altLang="en-US" sz="1600" dirty="0">
                <a:solidFill>
                  <a:schemeClr val="bg2">
                    <a:lumMod val="25000"/>
                  </a:schemeClr>
                </a:solidFill>
              </a:rPr>
              <a:t>事务中同时包含</a:t>
            </a:r>
            <a:r>
              <a:rPr lang="en-US" altLang="zh-CN" sz="1600" dirty="0">
                <a:solidFill>
                  <a:schemeClr val="bg2">
                    <a:lumMod val="25000"/>
                  </a:schemeClr>
                </a:solidFill>
              </a:rPr>
              <a:t>B</a:t>
            </a:r>
            <a:r>
              <a:rPr lang="zh-CN" altLang="en-US" sz="1600" dirty="0">
                <a:solidFill>
                  <a:schemeClr val="bg2">
                    <a:lumMod val="25000"/>
                  </a:schemeClr>
                </a:solidFill>
              </a:rPr>
              <a:t>的比例”和“包含</a:t>
            </a:r>
            <a:r>
              <a:rPr lang="en-US" altLang="zh-CN" sz="1600" dirty="0">
                <a:solidFill>
                  <a:schemeClr val="bg2">
                    <a:lumMod val="25000"/>
                  </a:schemeClr>
                </a:solidFill>
              </a:rPr>
              <a:t>B</a:t>
            </a:r>
            <a:r>
              <a:rPr lang="zh-CN" altLang="en-US" sz="1600" dirty="0">
                <a:solidFill>
                  <a:schemeClr val="bg2">
                    <a:lumMod val="25000"/>
                  </a:schemeClr>
                </a:solidFill>
              </a:rPr>
              <a:t>事务中比例”的比值</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技巧</a:t>
            </a:r>
            <a:endParaRPr lang="en-US" altLang="zh-CN" sz="20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支持度的计算无关方向、但置信度和</a:t>
            </a:r>
            <a:r>
              <a:rPr lang="en-US" altLang="zh-CN" sz="1600" dirty="0">
                <a:solidFill>
                  <a:schemeClr val="accent2">
                    <a:lumMod val="75000"/>
                  </a:schemeClr>
                </a:solidFill>
              </a:rPr>
              <a:t>Lift</a:t>
            </a:r>
            <a:r>
              <a:rPr lang="zh-CN" altLang="en-US" sz="1600" dirty="0">
                <a:solidFill>
                  <a:schemeClr val="accent2">
                    <a:lumMod val="75000"/>
                  </a:schemeClr>
                </a:solidFill>
              </a:rPr>
              <a:t>提升度注意方向问题</a:t>
            </a:r>
            <a:endParaRPr lang="en-US" altLang="zh-CN" sz="1600" dirty="0">
              <a:solidFill>
                <a:schemeClr val="accent2">
                  <a:lumMod val="7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概率公式一定要记牢</a:t>
            </a:r>
            <a:endParaRPr lang="en-US" altLang="zh-CN" sz="1600" dirty="0">
              <a:solidFill>
                <a:schemeClr val="accent2">
                  <a:lumMod val="7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最少找一个例子反复演练</a:t>
            </a:r>
            <a:r>
              <a:rPr lang="en-US" altLang="zh-CN" sz="1600" dirty="0">
                <a:solidFill>
                  <a:schemeClr val="accent2">
                    <a:lumMod val="75000"/>
                  </a:schemeClr>
                </a:solidFill>
              </a:rPr>
              <a:t>2</a:t>
            </a:r>
            <a:r>
              <a:rPr lang="zh-CN" altLang="en-US" sz="1600" dirty="0">
                <a:solidFill>
                  <a:schemeClr val="accent2">
                    <a:lumMod val="75000"/>
                  </a:schemeClr>
                </a:solidFill>
              </a:rPr>
              <a:t> </a:t>
            </a:r>
            <a:r>
              <a:rPr lang="en-US" altLang="zh-CN" sz="1600" dirty="0">
                <a:solidFill>
                  <a:schemeClr val="accent2">
                    <a:lumMod val="75000"/>
                  </a:schemeClr>
                </a:solidFill>
              </a:rPr>
              <a:t>~</a:t>
            </a:r>
            <a:r>
              <a:rPr lang="zh-CN" altLang="en-US" sz="1600" dirty="0">
                <a:solidFill>
                  <a:schemeClr val="accent2">
                    <a:lumMod val="75000"/>
                  </a:schemeClr>
                </a:solidFill>
              </a:rPr>
              <a:t> </a:t>
            </a:r>
            <a:r>
              <a:rPr lang="en-US" altLang="zh-CN" sz="1600" dirty="0">
                <a:solidFill>
                  <a:schemeClr val="accent2">
                    <a:lumMod val="75000"/>
                  </a:schemeClr>
                </a:solidFill>
              </a:rPr>
              <a:t>3</a:t>
            </a:r>
            <a:r>
              <a:rPr lang="zh-CN" altLang="en-US" sz="1600" dirty="0">
                <a:solidFill>
                  <a:schemeClr val="accent2">
                    <a:lumMod val="75000"/>
                  </a:schemeClr>
                </a:solidFill>
              </a:rPr>
              <a:t>次，确认自己完全了解如何根据一个表格计算结果</a:t>
            </a:r>
            <a:endParaRPr lang="en-US" altLang="zh-CN" sz="1600" dirty="0">
              <a:solidFill>
                <a:schemeClr val="accent2">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882751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核心知识点 </a:t>
            </a:r>
            <a:r>
              <a:rPr lang="en-US" altLang="zh-CN" sz="1800" dirty="0">
                <a:solidFill>
                  <a:schemeClr val="bg1">
                    <a:lumMod val="50000"/>
                  </a:schemeClr>
                </a:solidFill>
              </a:rPr>
              <a:t>/</a:t>
            </a:r>
            <a:r>
              <a:rPr lang="zh-CN" altLang="en-US" sz="1800" dirty="0">
                <a:solidFill>
                  <a:schemeClr val="bg1">
                    <a:lumMod val="50000"/>
                  </a:schemeClr>
                </a:solidFill>
              </a:rPr>
              <a:t> 计算题</a:t>
            </a:r>
            <a:br>
              <a:rPr lang="en-US" altLang="zh-CN" sz="1800" dirty="0">
                <a:solidFill>
                  <a:schemeClr val="bg1">
                    <a:lumMod val="50000"/>
                  </a:schemeClr>
                </a:solidFill>
              </a:rPr>
            </a:br>
            <a:r>
              <a:rPr lang="zh-CN" altLang="en-US" sz="1800" dirty="0">
                <a:solidFill>
                  <a:srgbClr val="0070C0"/>
                </a:solidFill>
                <a:latin typeface="Pristina" panose="020F0502020204030204" pitchFamily="34" charset="0"/>
              </a:rPr>
              <a:t>杰卡德</a:t>
            </a:r>
            <a:r>
              <a:rPr lang="en-US" altLang="zh-CN" sz="1800" dirty="0">
                <a:solidFill>
                  <a:srgbClr val="0070C0"/>
                </a:solidFill>
                <a:latin typeface="Pristina" panose="020F0502020204030204" pitchFamily="34" charset="0"/>
              </a:rPr>
              <a:t>Jaccard</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基本</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杰卡德相似系数计算</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杰卡德距离计算</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技巧</a:t>
            </a:r>
            <a:endParaRPr lang="en-US" altLang="zh-CN" sz="20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应用场景一定要记得</a:t>
            </a:r>
            <a:endParaRPr lang="en-US" altLang="zh-CN" sz="1600" dirty="0">
              <a:solidFill>
                <a:schemeClr val="accent2">
                  <a:lumMod val="7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搞清楚是计算系数还是计算距离</a:t>
            </a:r>
            <a:endParaRPr lang="en-US" altLang="zh-CN" sz="1600" dirty="0">
              <a:solidFill>
                <a:schemeClr val="accent2">
                  <a:lumMod val="7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找一个简单的例子，记住杰卡德二维表方向</a:t>
            </a:r>
            <a:endParaRPr lang="en-US" altLang="zh-CN" sz="1600" dirty="0">
              <a:solidFill>
                <a:schemeClr val="accent2">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A1E1FB7D-0194-9F8D-EB24-9F3D359B3327}"/>
              </a:ext>
            </a:extLst>
          </p:cNvPr>
          <p:cNvPicPr>
            <a:picLocks noChangeAspect="1"/>
          </p:cNvPicPr>
          <p:nvPr/>
        </p:nvPicPr>
        <p:blipFill>
          <a:blip r:embed="rId2"/>
          <a:stretch>
            <a:fillRect/>
          </a:stretch>
        </p:blipFill>
        <p:spPr>
          <a:xfrm>
            <a:off x="5288692" y="1347538"/>
            <a:ext cx="6065108" cy="1901898"/>
          </a:xfrm>
          <a:prstGeom prst="rect">
            <a:avLst/>
          </a:prstGeom>
        </p:spPr>
      </p:pic>
    </p:spTree>
    <p:extLst>
      <p:ext uri="{BB962C8B-B14F-4D97-AF65-F5344CB8AC3E}">
        <p14:creationId xmlns:p14="http://schemas.microsoft.com/office/powerpoint/2010/main" val="2005732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核心知识点 </a:t>
            </a:r>
            <a:r>
              <a:rPr lang="en-US" altLang="zh-CN" sz="1800" dirty="0">
                <a:solidFill>
                  <a:schemeClr val="bg1">
                    <a:lumMod val="50000"/>
                  </a:schemeClr>
                </a:solidFill>
              </a:rPr>
              <a:t>/</a:t>
            </a:r>
            <a:r>
              <a:rPr lang="zh-CN" altLang="en-US" sz="1800" dirty="0">
                <a:solidFill>
                  <a:schemeClr val="bg1">
                    <a:lumMod val="50000"/>
                  </a:schemeClr>
                </a:solidFill>
              </a:rPr>
              <a:t> 计算题</a:t>
            </a:r>
            <a:br>
              <a:rPr lang="en-US" altLang="zh-CN" sz="1800" dirty="0">
                <a:solidFill>
                  <a:schemeClr val="bg1">
                    <a:lumMod val="50000"/>
                  </a:schemeClr>
                </a:solidFill>
              </a:rPr>
            </a:br>
            <a:r>
              <a:rPr lang="zh-CN" altLang="en-US" sz="1800" dirty="0">
                <a:solidFill>
                  <a:srgbClr val="0070C0"/>
                </a:solidFill>
                <a:latin typeface="Pristina" panose="020F0502020204030204" pitchFamily="34" charset="0"/>
              </a:rPr>
              <a:t>频繁项计算</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基本</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置信度、关联规则</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闭频繁项集、极大频繁项集、最大规则对象数</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最小支持度、最小信心水准</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技巧</a:t>
            </a:r>
            <a:endParaRPr lang="en-US" altLang="zh-CN" sz="20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基本概念搞清楚，一般会是选择题</a:t>
            </a:r>
            <a:endParaRPr lang="en-US" altLang="zh-CN" sz="1600" dirty="0">
              <a:solidFill>
                <a:schemeClr val="accent2">
                  <a:lumMod val="75000"/>
                </a:schemeClr>
              </a:solidFill>
            </a:endParaRPr>
          </a:p>
          <a:p>
            <a:pPr marL="800100" lvl="1" indent="-342900">
              <a:lnSpc>
                <a:spcPct val="150000"/>
              </a:lnSpc>
              <a:buFont typeface="+mj-lt"/>
              <a:buAutoNum type="arabicPeriod"/>
            </a:pPr>
            <a:r>
              <a:rPr lang="en-US" altLang="zh-CN" sz="1600" dirty="0" err="1">
                <a:solidFill>
                  <a:schemeClr val="accent2">
                    <a:lumMod val="75000"/>
                  </a:schemeClr>
                </a:solidFill>
              </a:rPr>
              <a:t>Apriori</a:t>
            </a:r>
            <a:r>
              <a:rPr lang="zh-CN" altLang="en-US" sz="1600" dirty="0">
                <a:solidFill>
                  <a:schemeClr val="accent2">
                    <a:lumMod val="75000"/>
                  </a:schemeClr>
                </a:solidFill>
              </a:rPr>
              <a:t>算法演练计算步骤最少一次，能</a:t>
            </a:r>
            <a:r>
              <a:rPr lang="en-US" altLang="zh-CN" sz="1600" dirty="0" err="1">
                <a:solidFill>
                  <a:schemeClr val="accent2">
                    <a:lumMod val="75000"/>
                  </a:schemeClr>
                </a:solidFill>
              </a:rPr>
              <a:t>Apriori</a:t>
            </a:r>
            <a:r>
              <a:rPr lang="zh-CN" altLang="en-US" sz="1600" dirty="0">
                <a:solidFill>
                  <a:schemeClr val="accent2">
                    <a:lumMod val="75000"/>
                  </a:schemeClr>
                </a:solidFill>
              </a:rPr>
              <a:t> </a:t>
            </a:r>
            <a:r>
              <a:rPr lang="en-US" altLang="zh-CN" sz="1600" dirty="0">
                <a:solidFill>
                  <a:schemeClr val="accent2">
                    <a:lumMod val="75000"/>
                  </a:schemeClr>
                </a:solidFill>
              </a:rPr>
              <a:t>All</a:t>
            </a:r>
            <a:r>
              <a:rPr lang="zh-CN" altLang="en-US" sz="1600" dirty="0">
                <a:solidFill>
                  <a:schemeClr val="accent2">
                    <a:lumMod val="75000"/>
                  </a:schemeClr>
                </a:solidFill>
              </a:rPr>
              <a:t>更好</a:t>
            </a:r>
            <a:endParaRPr lang="en-US" altLang="zh-CN" sz="1600" dirty="0">
              <a:solidFill>
                <a:schemeClr val="accent2">
                  <a:lumMod val="7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闭频繁项集的判断规则和条件要清楚</a:t>
            </a:r>
            <a:endParaRPr lang="en-US" altLang="zh-CN" sz="1600" dirty="0">
              <a:solidFill>
                <a:schemeClr val="accent2">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3771975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核心知识点 </a:t>
            </a:r>
            <a:r>
              <a:rPr lang="en-US" altLang="zh-CN" sz="1800" dirty="0">
                <a:solidFill>
                  <a:schemeClr val="bg1">
                    <a:lumMod val="50000"/>
                  </a:schemeClr>
                </a:solidFill>
              </a:rPr>
              <a:t>/</a:t>
            </a:r>
            <a:r>
              <a:rPr lang="zh-CN" altLang="en-US" sz="1800" dirty="0">
                <a:solidFill>
                  <a:schemeClr val="bg1">
                    <a:lumMod val="50000"/>
                  </a:schemeClr>
                </a:solidFill>
              </a:rPr>
              <a:t> 计算题</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Gini</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Index</a:t>
            </a:r>
            <a:r>
              <a:rPr lang="zh-CN" altLang="en-US" sz="1800" dirty="0">
                <a:solidFill>
                  <a:srgbClr val="0070C0"/>
                </a:solidFill>
                <a:latin typeface="Pristina" panose="020F0502020204030204" pitchFamily="34" charset="0"/>
              </a:rPr>
              <a:t>计算</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基本</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理解决策树 </a:t>
            </a:r>
            <a:r>
              <a:rPr lang="en-US" altLang="zh-CN" sz="1600" dirty="0">
                <a:solidFill>
                  <a:schemeClr val="bg2">
                    <a:lumMod val="25000"/>
                  </a:schemeClr>
                </a:solidFill>
              </a:rPr>
              <a:t>CART</a:t>
            </a:r>
            <a:r>
              <a:rPr lang="zh-CN" altLang="en-US" sz="1600" dirty="0">
                <a:solidFill>
                  <a:schemeClr val="bg2">
                    <a:lumMod val="25000"/>
                  </a:schemeClr>
                </a:solidFill>
              </a:rPr>
              <a:t> 算法</a:t>
            </a:r>
            <a:endParaRPr lang="en-US" altLang="zh-CN" sz="1600" dirty="0">
              <a:solidFill>
                <a:schemeClr val="bg2">
                  <a:lumMod val="25000"/>
                </a:schemeClr>
              </a:solidFill>
            </a:endParaRPr>
          </a:p>
          <a:p>
            <a:pPr lvl="1">
              <a:lnSpc>
                <a:spcPct val="150000"/>
              </a:lnSpc>
            </a:pPr>
            <a:r>
              <a:rPr lang="en-US" altLang="zh-CN" sz="1600" dirty="0">
                <a:solidFill>
                  <a:schemeClr val="bg2">
                    <a:lumMod val="25000"/>
                  </a:schemeClr>
                </a:solidFill>
              </a:rPr>
              <a:t>ID3</a:t>
            </a:r>
            <a:r>
              <a:rPr lang="zh-CN" altLang="en-US" sz="1600" dirty="0">
                <a:solidFill>
                  <a:schemeClr val="bg2">
                    <a:lumMod val="25000"/>
                  </a:schemeClr>
                </a:solidFill>
              </a:rPr>
              <a:t> </a:t>
            </a:r>
            <a:r>
              <a:rPr lang="en-US" altLang="zh-CN" sz="1600" dirty="0">
                <a:solidFill>
                  <a:schemeClr val="bg2">
                    <a:lumMod val="25000"/>
                  </a:schemeClr>
                </a:solidFill>
              </a:rPr>
              <a:t>-</a:t>
            </a:r>
            <a:r>
              <a:rPr lang="zh-CN" altLang="en-US" sz="1600" dirty="0">
                <a:solidFill>
                  <a:schemeClr val="bg2">
                    <a:lumMod val="25000"/>
                  </a:schemeClr>
                </a:solidFill>
              </a:rPr>
              <a:t> </a:t>
            </a:r>
            <a:r>
              <a:rPr lang="en-US" altLang="zh-CN" sz="1600" dirty="0">
                <a:solidFill>
                  <a:schemeClr val="bg2">
                    <a:lumMod val="25000"/>
                  </a:schemeClr>
                </a:solidFill>
              </a:rPr>
              <a:t>Gain</a:t>
            </a:r>
            <a:r>
              <a:rPr lang="zh-CN" altLang="en-US" sz="1600" dirty="0">
                <a:solidFill>
                  <a:schemeClr val="bg2">
                    <a:lumMod val="25000"/>
                  </a:schemeClr>
                </a:solidFill>
              </a:rPr>
              <a:t> </a:t>
            </a:r>
            <a:r>
              <a:rPr lang="en-US" altLang="zh-CN" sz="1600" dirty="0">
                <a:solidFill>
                  <a:schemeClr val="bg2">
                    <a:lumMod val="25000"/>
                  </a:schemeClr>
                </a:solidFill>
              </a:rPr>
              <a:t>Information</a:t>
            </a:r>
            <a:r>
              <a:rPr lang="zh-CN" altLang="en-US" sz="1600" dirty="0">
                <a:solidFill>
                  <a:schemeClr val="bg2">
                    <a:lumMod val="25000"/>
                  </a:schemeClr>
                </a:solidFill>
              </a:rPr>
              <a:t>、</a:t>
            </a:r>
            <a:r>
              <a:rPr lang="en-US" altLang="zh-CN" sz="1600" dirty="0">
                <a:solidFill>
                  <a:schemeClr val="bg2">
                    <a:lumMod val="25000"/>
                  </a:schemeClr>
                </a:solidFill>
              </a:rPr>
              <a:t>C4.5</a:t>
            </a:r>
            <a:r>
              <a:rPr lang="zh-CN" altLang="en-US" sz="1600" dirty="0">
                <a:solidFill>
                  <a:schemeClr val="bg2">
                    <a:lumMod val="25000"/>
                  </a:schemeClr>
                </a:solidFill>
              </a:rPr>
              <a:t> </a:t>
            </a:r>
            <a:r>
              <a:rPr lang="en-US" altLang="zh-CN" sz="1600" dirty="0">
                <a:solidFill>
                  <a:schemeClr val="bg2">
                    <a:lumMod val="25000"/>
                  </a:schemeClr>
                </a:solidFill>
              </a:rPr>
              <a:t>-</a:t>
            </a:r>
            <a:r>
              <a:rPr lang="zh-CN" altLang="en-US" sz="1600" dirty="0">
                <a:solidFill>
                  <a:schemeClr val="bg2">
                    <a:lumMod val="25000"/>
                  </a:schemeClr>
                </a:solidFill>
              </a:rPr>
              <a:t> </a:t>
            </a:r>
            <a:r>
              <a:rPr lang="en-US" altLang="zh-CN" sz="1600" dirty="0">
                <a:solidFill>
                  <a:schemeClr val="bg2">
                    <a:lumMod val="25000"/>
                  </a:schemeClr>
                </a:solidFill>
              </a:rPr>
              <a:t>Gain</a:t>
            </a:r>
            <a:r>
              <a:rPr lang="zh-CN" altLang="en-US" sz="1600" dirty="0">
                <a:solidFill>
                  <a:schemeClr val="bg2">
                    <a:lumMod val="25000"/>
                  </a:schemeClr>
                </a:solidFill>
              </a:rPr>
              <a:t> </a:t>
            </a:r>
            <a:r>
              <a:rPr lang="en-US" altLang="zh-CN" sz="1600" dirty="0">
                <a:solidFill>
                  <a:schemeClr val="bg2">
                    <a:lumMod val="25000"/>
                  </a:schemeClr>
                </a:solidFill>
              </a:rPr>
              <a:t>Ratio</a:t>
            </a:r>
          </a:p>
          <a:p>
            <a:pPr>
              <a:lnSpc>
                <a:spcPct val="150000"/>
              </a:lnSpc>
            </a:pPr>
            <a:r>
              <a:rPr lang="zh-CN" altLang="en-US" sz="2000" dirty="0">
                <a:solidFill>
                  <a:schemeClr val="bg2">
                    <a:lumMod val="25000"/>
                  </a:schemeClr>
                </a:solidFill>
              </a:rPr>
              <a:t>技巧</a:t>
            </a:r>
            <a:endParaRPr lang="en-US" altLang="zh-CN" sz="20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考试时有计算器，不用担心数据本身的问题</a:t>
            </a:r>
            <a:endParaRPr lang="en-US" altLang="zh-CN" sz="1600" dirty="0">
              <a:solidFill>
                <a:schemeClr val="accent2">
                  <a:lumMod val="7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牢记 </a:t>
            </a:r>
            <a:r>
              <a:rPr lang="en-US" altLang="zh-CN" sz="1600" dirty="0">
                <a:solidFill>
                  <a:schemeClr val="accent2">
                    <a:lumMod val="75000"/>
                  </a:schemeClr>
                </a:solidFill>
              </a:rPr>
              <a:t>Gini</a:t>
            </a:r>
            <a:r>
              <a:rPr lang="zh-CN" altLang="en-US" sz="1600" dirty="0">
                <a:solidFill>
                  <a:schemeClr val="accent2">
                    <a:lumMod val="75000"/>
                  </a:schemeClr>
                </a:solidFill>
              </a:rPr>
              <a:t> </a:t>
            </a:r>
            <a:r>
              <a:rPr lang="en-US" altLang="zh-CN" sz="1600" dirty="0">
                <a:solidFill>
                  <a:schemeClr val="accent2">
                    <a:lumMod val="75000"/>
                  </a:schemeClr>
                </a:solidFill>
              </a:rPr>
              <a:t>Index</a:t>
            </a:r>
            <a:r>
              <a:rPr lang="zh-CN" altLang="en-US" sz="1600" dirty="0">
                <a:solidFill>
                  <a:schemeClr val="accent2">
                    <a:lumMod val="75000"/>
                  </a:schemeClr>
                </a:solidFill>
              </a:rPr>
              <a:t>的计算公式，能辨析 </a:t>
            </a:r>
            <a:r>
              <a:rPr lang="en-US" altLang="zh-CN" sz="1600" dirty="0">
                <a:solidFill>
                  <a:schemeClr val="accent2">
                    <a:lumMod val="75000"/>
                  </a:schemeClr>
                </a:solidFill>
              </a:rPr>
              <a:t>Gain</a:t>
            </a:r>
            <a:r>
              <a:rPr lang="zh-CN" altLang="en-US" sz="1600" dirty="0">
                <a:solidFill>
                  <a:schemeClr val="accent2">
                    <a:lumMod val="75000"/>
                  </a:schemeClr>
                </a:solidFill>
              </a:rPr>
              <a:t> </a:t>
            </a:r>
            <a:r>
              <a:rPr lang="en-US" altLang="zh-CN" sz="1600" dirty="0">
                <a:solidFill>
                  <a:schemeClr val="accent2">
                    <a:lumMod val="75000"/>
                  </a:schemeClr>
                </a:solidFill>
              </a:rPr>
              <a:t>Information</a:t>
            </a:r>
            <a:r>
              <a:rPr lang="zh-CN" altLang="en-US" sz="1600" dirty="0">
                <a:solidFill>
                  <a:schemeClr val="accent2">
                    <a:lumMod val="75000"/>
                  </a:schemeClr>
                </a:solidFill>
              </a:rPr>
              <a:t> </a:t>
            </a:r>
            <a:r>
              <a:rPr lang="en-US" altLang="zh-CN" sz="1600" dirty="0">
                <a:solidFill>
                  <a:schemeClr val="accent2">
                    <a:lumMod val="75000"/>
                  </a:schemeClr>
                </a:solidFill>
              </a:rPr>
              <a:t>/</a:t>
            </a:r>
            <a:r>
              <a:rPr lang="zh-CN" altLang="en-US" sz="1600" dirty="0">
                <a:solidFill>
                  <a:schemeClr val="accent2">
                    <a:lumMod val="75000"/>
                  </a:schemeClr>
                </a:solidFill>
              </a:rPr>
              <a:t> </a:t>
            </a:r>
            <a:r>
              <a:rPr lang="en-US" altLang="zh-CN" sz="1600" dirty="0">
                <a:solidFill>
                  <a:schemeClr val="accent2">
                    <a:lumMod val="75000"/>
                  </a:schemeClr>
                </a:solidFill>
              </a:rPr>
              <a:t>Gain</a:t>
            </a:r>
            <a:r>
              <a:rPr lang="zh-CN" altLang="en-US" sz="1600" dirty="0">
                <a:solidFill>
                  <a:schemeClr val="accent2">
                    <a:lumMod val="75000"/>
                  </a:schemeClr>
                </a:solidFill>
              </a:rPr>
              <a:t> </a:t>
            </a:r>
            <a:r>
              <a:rPr lang="en-US" altLang="zh-CN" sz="1600" dirty="0">
                <a:solidFill>
                  <a:schemeClr val="accent2">
                    <a:lumMod val="75000"/>
                  </a:schemeClr>
                </a:solidFill>
              </a:rPr>
              <a:t>Ratio</a:t>
            </a:r>
            <a:r>
              <a:rPr lang="zh-CN" altLang="en-US" sz="1600" dirty="0">
                <a:solidFill>
                  <a:schemeClr val="accent2">
                    <a:lumMod val="75000"/>
                  </a:schemeClr>
                </a:solidFill>
              </a:rPr>
              <a:t> 区别</a:t>
            </a:r>
            <a:endParaRPr lang="en-US" altLang="zh-CN" sz="1600" dirty="0">
              <a:solidFill>
                <a:schemeClr val="accent2">
                  <a:lumMod val="7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找一道题进行详细演练，影响字段数量超过三个</a:t>
            </a:r>
            <a:endParaRPr lang="en-US" altLang="zh-CN" sz="1600" dirty="0">
              <a:solidFill>
                <a:schemeClr val="accent2">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97756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en-US" altLang="zh-CN" b="1" dirty="0">
                <a:solidFill>
                  <a:schemeClr val="accent2">
                    <a:lumMod val="75000"/>
                  </a:schemeClr>
                </a:solidFill>
                <a:latin typeface="Chalkboard" charset="0"/>
                <a:ea typeface="Chalkboard" charset="0"/>
                <a:cs typeface="Chalkboard" charset="0"/>
              </a:rPr>
              <a:t>CDA</a:t>
            </a:r>
            <a:r>
              <a:rPr lang="zh-CN" altLang="en-US" b="1" dirty="0">
                <a:solidFill>
                  <a:schemeClr val="accent2">
                    <a:lumMod val="75000"/>
                  </a:schemeClr>
                </a:solidFill>
                <a:latin typeface="Chalkboard" charset="0"/>
                <a:ea typeface="Chalkboard" charset="0"/>
                <a:cs typeface="Chalkboard" charset="0"/>
              </a:rPr>
              <a:t> </a:t>
            </a:r>
            <a:r>
              <a:rPr lang="en-US" altLang="zh-CN" b="1" dirty="0">
                <a:solidFill>
                  <a:schemeClr val="accent2">
                    <a:lumMod val="75000"/>
                  </a:schemeClr>
                </a:solidFill>
                <a:latin typeface="Chalkboard" charset="0"/>
                <a:ea typeface="Chalkboard" charset="0"/>
                <a:cs typeface="Chalkboard" charset="0"/>
              </a:rPr>
              <a:t>III</a:t>
            </a:r>
            <a:r>
              <a:rPr lang="zh-CN" altLang="en-US" b="1" dirty="0">
                <a:solidFill>
                  <a:schemeClr val="accent2">
                    <a:lumMod val="75000"/>
                  </a:schemeClr>
                </a:solidFill>
                <a:latin typeface="Chalkboard" charset="0"/>
                <a:ea typeface="Chalkboard" charset="0"/>
                <a:cs typeface="Chalkboard" charset="0"/>
              </a:rPr>
              <a:t>提纲</a:t>
            </a:r>
            <a:endParaRPr lang="en-US" altLang="zh-CN" b="1" dirty="0">
              <a:solidFill>
                <a:schemeClr val="accent2">
                  <a:lumMod val="75000"/>
                </a:schemeClr>
              </a:solidFill>
              <a:latin typeface="Chalkboard" charset="0"/>
              <a:ea typeface="Chalkboard" charset="0"/>
              <a:cs typeface="Chalkboard" charset="0"/>
            </a:endParaRPr>
          </a:p>
          <a:p>
            <a:r>
              <a:rPr lang="zh-CN" altLang="en-US" dirty="0">
                <a:solidFill>
                  <a:schemeClr val="bg2">
                    <a:lumMod val="25000"/>
                  </a:schemeClr>
                </a:solidFill>
                <a:latin typeface="Chalkboard" charset="0"/>
                <a:ea typeface="Chalkboard" charset="0"/>
                <a:cs typeface="Chalkboard" charset="0"/>
              </a:rPr>
              <a:t>核心知识点</a:t>
            </a:r>
            <a:endParaRPr lang="en-US" altLang="zh-CN" dirty="0">
              <a:solidFill>
                <a:schemeClr val="bg2">
                  <a:lumMod val="25000"/>
                </a:schemeClr>
              </a:solidFill>
              <a:latin typeface="Chalkboard" charset="0"/>
              <a:ea typeface="Chalkboard" charset="0"/>
              <a:cs typeface="Chalkboard" charset="0"/>
            </a:endParaRPr>
          </a:p>
          <a:p>
            <a:r>
              <a:rPr lang="zh-CN" altLang="en-US" dirty="0">
                <a:solidFill>
                  <a:schemeClr val="bg2">
                    <a:lumMod val="25000"/>
                  </a:schemeClr>
                </a:solidFill>
                <a:latin typeface="Chalkboard" charset="0"/>
                <a:ea typeface="Chalkboard" charset="0"/>
                <a:cs typeface="Chalkboard" charset="0"/>
              </a:rPr>
              <a:t>实战准备</a:t>
            </a:r>
            <a:endParaRPr lang="en-US" altLang="zh-CN" dirty="0">
              <a:solidFill>
                <a:schemeClr val="bg2">
                  <a:lumMod val="25000"/>
                </a:schemeClr>
              </a:solidFill>
              <a:latin typeface="Chalkboard" charset="0"/>
              <a:ea typeface="Chalkboard" charset="0"/>
              <a:cs typeface="Chalkboard" charset="0"/>
            </a:endParaRPr>
          </a:p>
          <a:p>
            <a:r>
              <a:rPr lang="zh-CN" altLang="en-US" b="1" dirty="0">
                <a:solidFill>
                  <a:schemeClr val="bg1"/>
                </a:solidFill>
                <a:latin typeface="Chalkboard" charset="0"/>
                <a:ea typeface="Chalkboard" charset="0"/>
                <a:cs typeface="Chalkboard" charset="0"/>
              </a:rPr>
              <a:t>异视界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94819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核心知识点 </a:t>
            </a:r>
            <a:r>
              <a:rPr lang="en-US" altLang="zh-CN" sz="1800" dirty="0">
                <a:solidFill>
                  <a:schemeClr val="bg1">
                    <a:lumMod val="50000"/>
                  </a:schemeClr>
                </a:solidFill>
              </a:rPr>
              <a:t>/</a:t>
            </a:r>
            <a:r>
              <a:rPr lang="zh-CN" altLang="en-US" sz="1800" dirty="0">
                <a:solidFill>
                  <a:schemeClr val="bg1">
                    <a:lumMod val="50000"/>
                  </a:schemeClr>
                </a:solidFill>
              </a:rPr>
              <a:t> 计算题</a:t>
            </a:r>
            <a:br>
              <a:rPr lang="en-US" altLang="zh-CN" sz="1800" dirty="0">
                <a:solidFill>
                  <a:schemeClr val="bg1">
                    <a:lumMod val="50000"/>
                  </a:schemeClr>
                </a:solidFill>
              </a:rPr>
            </a:br>
            <a:r>
              <a:rPr lang="zh-CN" altLang="en-US" sz="1800" dirty="0">
                <a:solidFill>
                  <a:srgbClr val="0070C0"/>
                </a:solidFill>
                <a:latin typeface="Pristina" panose="020F0502020204030204" pitchFamily="34" charset="0"/>
              </a:rPr>
              <a:t>贝叶斯公式</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基本</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条件概率、联合概率、先验概率</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贝叶斯公式</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技巧</a:t>
            </a:r>
            <a:endParaRPr lang="en-US" altLang="zh-CN" sz="20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纯数学考试，这种题型最好不丢分。</a:t>
            </a:r>
            <a:endParaRPr lang="en-US" altLang="zh-CN" sz="1600" dirty="0">
              <a:solidFill>
                <a:schemeClr val="accent2">
                  <a:lumMod val="7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网校有很多选择题和它有关，搞清楚计算原理和最终结果怎么计算出来的。</a:t>
            </a:r>
            <a:endParaRPr lang="en-US" altLang="zh-CN" sz="1600" dirty="0">
              <a:solidFill>
                <a:schemeClr val="accent2">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3984457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核心知识点 </a:t>
            </a:r>
            <a:r>
              <a:rPr lang="en-US" altLang="zh-CN" sz="1800" dirty="0">
                <a:solidFill>
                  <a:schemeClr val="bg1">
                    <a:lumMod val="50000"/>
                  </a:schemeClr>
                </a:solidFill>
              </a:rPr>
              <a:t>/</a:t>
            </a:r>
            <a:r>
              <a:rPr lang="zh-CN" altLang="en-US" sz="1800" dirty="0">
                <a:solidFill>
                  <a:schemeClr val="bg1">
                    <a:lumMod val="50000"/>
                  </a:schemeClr>
                </a:solidFill>
              </a:rPr>
              <a:t> 计算题</a:t>
            </a:r>
            <a:br>
              <a:rPr lang="en-US" altLang="zh-CN" sz="1800" dirty="0">
                <a:solidFill>
                  <a:schemeClr val="bg1">
                    <a:lumMod val="50000"/>
                  </a:schemeClr>
                </a:solidFill>
              </a:rPr>
            </a:br>
            <a:r>
              <a:rPr lang="zh-CN" altLang="en-US" sz="1800" dirty="0">
                <a:solidFill>
                  <a:srgbClr val="0070C0"/>
                </a:solidFill>
                <a:latin typeface="Pristina" panose="020F0502020204030204" pitchFamily="34" charset="0"/>
              </a:rPr>
              <a:t>混淆矩阵</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基本</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正确率、错误率、查全率</a:t>
            </a:r>
            <a:r>
              <a:rPr lang="en-US" altLang="zh-CN" sz="1600" dirty="0">
                <a:solidFill>
                  <a:schemeClr val="bg2">
                    <a:lumMod val="25000"/>
                  </a:schemeClr>
                </a:solidFill>
              </a:rPr>
              <a:t>/</a:t>
            </a:r>
            <a:r>
              <a:rPr lang="zh-CN" altLang="en-US" sz="1600" dirty="0">
                <a:solidFill>
                  <a:schemeClr val="bg2">
                    <a:lumMod val="25000"/>
                  </a:schemeClr>
                </a:solidFill>
              </a:rPr>
              <a:t>查准率、召回率</a:t>
            </a:r>
            <a:endParaRPr lang="en-US" altLang="zh-CN" sz="1600" dirty="0">
              <a:solidFill>
                <a:schemeClr val="bg2">
                  <a:lumMod val="25000"/>
                </a:schemeClr>
              </a:solidFill>
            </a:endParaRPr>
          </a:p>
          <a:p>
            <a:pPr lvl="1">
              <a:lnSpc>
                <a:spcPct val="150000"/>
              </a:lnSpc>
            </a:pPr>
            <a:r>
              <a:rPr lang="en-US" altLang="zh-CN" sz="1600" dirty="0">
                <a:solidFill>
                  <a:schemeClr val="bg2">
                    <a:lumMod val="25000"/>
                  </a:schemeClr>
                </a:solidFill>
              </a:rPr>
              <a:t>F-</a:t>
            </a:r>
            <a:r>
              <a:rPr lang="zh-CN" altLang="en-US" sz="1600" dirty="0">
                <a:solidFill>
                  <a:schemeClr val="bg2">
                    <a:lumMod val="25000"/>
                  </a:schemeClr>
                </a:solidFill>
              </a:rPr>
              <a:t>指标、灵敏度、特异性</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技巧</a:t>
            </a:r>
            <a:endParaRPr lang="en-US" altLang="zh-CN" sz="20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重要：注意题目混淆矩阵的方向，方向不要搞错</a:t>
            </a:r>
            <a:endParaRPr lang="en-US" altLang="zh-CN" sz="1600" dirty="0">
              <a:solidFill>
                <a:schemeClr val="accent2">
                  <a:lumMod val="7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牢记</a:t>
            </a:r>
            <a:r>
              <a:rPr lang="en-US" altLang="zh-CN" sz="1600" dirty="0">
                <a:solidFill>
                  <a:schemeClr val="accent2">
                    <a:lumMod val="75000"/>
                  </a:schemeClr>
                </a:solidFill>
              </a:rPr>
              <a:t>ROC</a:t>
            </a:r>
            <a:r>
              <a:rPr lang="zh-CN" altLang="en-US" sz="1600" dirty="0">
                <a:solidFill>
                  <a:schemeClr val="accent2">
                    <a:lumMod val="75000"/>
                  </a:schemeClr>
                </a:solidFill>
              </a:rPr>
              <a:t>曲线所需的几个核心参数</a:t>
            </a:r>
            <a:endParaRPr lang="en-US" altLang="zh-CN" sz="1600" dirty="0">
              <a:solidFill>
                <a:schemeClr val="accent2">
                  <a:lumMod val="7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针对不同基本概念中的参数，知道如何根据混淆矩阵计算</a:t>
            </a:r>
            <a:endParaRPr lang="en-US" altLang="zh-CN" sz="1600" dirty="0">
              <a:solidFill>
                <a:schemeClr val="accent2">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454970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核心知识点 </a:t>
            </a:r>
            <a:r>
              <a:rPr lang="en-US" altLang="zh-CN" sz="1800" dirty="0">
                <a:solidFill>
                  <a:schemeClr val="bg1">
                    <a:lumMod val="50000"/>
                  </a:schemeClr>
                </a:solidFill>
              </a:rPr>
              <a:t>/</a:t>
            </a:r>
            <a:r>
              <a:rPr lang="zh-CN" altLang="en-US" sz="1800" dirty="0">
                <a:solidFill>
                  <a:schemeClr val="bg1">
                    <a:lumMod val="50000"/>
                  </a:schemeClr>
                </a:solidFill>
              </a:rPr>
              <a:t> 计算题</a:t>
            </a:r>
            <a:br>
              <a:rPr lang="en-US" altLang="zh-CN" sz="1800" dirty="0">
                <a:solidFill>
                  <a:schemeClr val="bg1">
                    <a:lumMod val="50000"/>
                  </a:schemeClr>
                </a:solidFill>
              </a:rPr>
            </a:br>
            <a:r>
              <a:rPr lang="zh-CN" altLang="en-US" sz="1800" dirty="0">
                <a:solidFill>
                  <a:srgbClr val="0070C0"/>
                </a:solidFill>
                <a:latin typeface="Pristina" panose="020F0502020204030204" pitchFamily="34" charset="0"/>
              </a:rPr>
              <a:t>多分类</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基本</a:t>
            </a:r>
            <a:endParaRPr lang="en-US" altLang="zh-CN" sz="2000" dirty="0">
              <a:solidFill>
                <a:schemeClr val="bg2">
                  <a:lumMod val="25000"/>
                </a:schemeClr>
              </a:solidFill>
            </a:endParaRPr>
          </a:p>
          <a:p>
            <a:pPr lvl="1">
              <a:lnSpc>
                <a:spcPct val="150000"/>
              </a:lnSpc>
            </a:pPr>
            <a:r>
              <a:rPr lang="en-US" altLang="zh-CN" sz="1600" dirty="0">
                <a:solidFill>
                  <a:schemeClr val="bg2">
                    <a:lumMod val="25000"/>
                  </a:schemeClr>
                </a:solidFill>
              </a:rPr>
              <a:t>F-</a:t>
            </a:r>
            <a:r>
              <a:rPr lang="zh-CN" altLang="en-US" sz="1600" dirty="0">
                <a:solidFill>
                  <a:schemeClr val="bg2">
                    <a:lumMod val="25000"/>
                  </a:schemeClr>
                </a:solidFill>
              </a:rPr>
              <a:t>指标的通用计算公式、</a:t>
            </a:r>
            <a:r>
              <a:rPr lang="en-US" altLang="zh-CN" sz="1600" dirty="0">
                <a:solidFill>
                  <a:schemeClr val="bg2">
                    <a:lumMod val="25000"/>
                  </a:schemeClr>
                </a:solidFill>
              </a:rPr>
              <a:t>F1</a:t>
            </a:r>
            <a:r>
              <a:rPr lang="zh-CN" altLang="en-US" sz="1600" dirty="0">
                <a:solidFill>
                  <a:schemeClr val="bg2">
                    <a:lumMod val="25000"/>
                  </a:schemeClr>
                </a:solidFill>
              </a:rPr>
              <a:t>的计算公式</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方法：</a:t>
            </a:r>
            <a:r>
              <a:rPr lang="en-US" altLang="zh-CN" sz="1600" dirty="0">
                <a:solidFill>
                  <a:schemeClr val="bg2">
                    <a:lumMod val="25000"/>
                  </a:schemeClr>
                </a:solidFill>
              </a:rPr>
              <a:t>Macro</a:t>
            </a:r>
            <a:r>
              <a:rPr lang="zh-CN" altLang="en-US" sz="1600" dirty="0">
                <a:solidFill>
                  <a:schemeClr val="bg2">
                    <a:lumMod val="25000"/>
                  </a:schemeClr>
                </a:solidFill>
              </a:rPr>
              <a:t> </a:t>
            </a:r>
            <a:r>
              <a:rPr lang="en-US" altLang="zh-CN" sz="1600" dirty="0">
                <a:solidFill>
                  <a:schemeClr val="bg2">
                    <a:lumMod val="25000"/>
                  </a:schemeClr>
                </a:solidFill>
              </a:rPr>
              <a:t>F1</a:t>
            </a:r>
            <a:r>
              <a:rPr lang="zh-CN" altLang="en-US" sz="1600" dirty="0">
                <a:solidFill>
                  <a:schemeClr val="bg2">
                    <a:lumMod val="25000"/>
                  </a:schemeClr>
                </a:solidFill>
              </a:rPr>
              <a:t>、</a:t>
            </a:r>
            <a:r>
              <a:rPr lang="en-US" altLang="zh-CN" sz="1600" dirty="0">
                <a:solidFill>
                  <a:schemeClr val="bg2">
                    <a:lumMod val="25000"/>
                  </a:schemeClr>
                </a:solidFill>
              </a:rPr>
              <a:t>Weighted</a:t>
            </a:r>
            <a:r>
              <a:rPr lang="zh-CN" altLang="en-US" sz="1600" dirty="0">
                <a:solidFill>
                  <a:schemeClr val="bg2">
                    <a:lumMod val="25000"/>
                  </a:schemeClr>
                </a:solidFill>
              </a:rPr>
              <a:t> </a:t>
            </a:r>
            <a:r>
              <a:rPr lang="en-US" altLang="zh-CN" sz="1600" dirty="0">
                <a:solidFill>
                  <a:schemeClr val="bg2">
                    <a:lumMod val="25000"/>
                  </a:schemeClr>
                </a:solidFill>
              </a:rPr>
              <a:t>F1</a:t>
            </a:r>
            <a:r>
              <a:rPr lang="zh-CN" altLang="en-US" sz="1600" dirty="0">
                <a:solidFill>
                  <a:schemeClr val="bg2">
                    <a:lumMod val="25000"/>
                  </a:schemeClr>
                </a:solidFill>
              </a:rPr>
              <a:t>、</a:t>
            </a:r>
            <a:r>
              <a:rPr lang="en-US" altLang="zh-CN" sz="1600" dirty="0">
                <a:solidFill>
                  <a:schemeClr val="bg2">
                    <a:lumMod val="25000"/>
                  </a:schemeClr>
                </a:solidFill>
              </a:rPr>
              <a:t>Micro</a:t>
            </a:r>
            <a:r>
              <a:rPr lang="zh-CN" altLang="en-US" sz="1600" dirty="0">
                <a:solidFill>
                  <a:schemeClr val="bg2">
                    <a:lumMod val="25000"/>
                  </a:schemeClr>
                </a:solidFill>
              </a:rPr>
              <a:t> </a:t>
            </a:r>
            <a:r>
              <a:rPr lang="en-US" altLang="zh-CN" sz="1600" dirty="0">
                <a:solidFill>
                  <a:schemeClr val="bg2">
                    <a:lumMod val="25000"/>
                  </a:schemeClr>
                </a:solidFill>
              </a:rPr>
              <a:t>F1</a:t>
            </a:r>
          </a:p>
          <a:p>
            <a:pPr>
              <a:lnSpc>
                <a:spcPct val="150000"/>
              </a:lnSpc>
            </a:pPr>
            <a:r>
              <a:rPr lang="zh-CN" altLang="en-US" sz="2000" dirty="0">
                <a:solidFill>
                  <a:schemeClr val="bg2">
                    <a:lumMod val="25000"/>
                  </a:schemeClr>
                </a:solidFill>
              </a:rPr>
              <a:t>技巧</a:t>
            </a:r>
            <a:endParaRPr lang="en-US" altLang="zh-CN" sz="20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多分类的计算，网校没有直接题目，但老师上课</a:t>
            </a:r>
            <a:r>
              <a:rPr lang="en-US" altLang="zh-CN" sz="1600" dirty="0">
                <a:solidFill>
                  <a:schemeClr val="accent2">
                    <a:lumMod val="75000"/>
                  </a:schemeClr>
                </a:solidFill>
              </a:rPr>
              <a:t>PPT</a:t>
            </a:r>
            <a:r>
              <a:rPr lang="zh-CN" altLang="en-US" sz="1600" dirty="0">
                <a:solidFill>
                  <a:schemeClr val="accent2">
                    <a:lumMod val="75000"/>
                  </a:schemeClr>
                </a:solidFill>
              </a:rPr>
              <a:t>应该会有，反复演练最少过三次，考试拿到题后记得审题，根据题目计算。</a:t>
            </a:r>
            <a:endParaRPr lang="en-US" altLang="zh-CN" sz="1600" dirty="0">
              <a:solidFill>
                <a:schemeClr val="accent2">
                  <a:lumMod val="75000"/>
                </a:schemeClr>
              </a:solidFill>
            </a:endParaRPr>
          </a:p>
          <a:p>
            <a:pPr marL="800100" lvl="1" indent="-342900">
              <a:lnSpc>
                <a:spcPct val="150000"/>
              </a:lnSpc>
              <a:buFont typeface="+mj-lt"/>
              <a:buAutoNum type="arabicPeriod"/>
            </a:pPr>
            <a:r>
              <a:rPr lang="zh-CN" altLang="en-US" sz="1600" dirty="0">
                <a:solidFill>
                  <a:schemeClr val="accent2">
                    <a:lumMod val="75000"/>
                  </a:schemeClr>
                </a:solidFill>
              </a:rPr>
              <a:t>重点关注：查准率、查全率，针对</a:t>
            </a:r>
            <a:r>
              <a:rPr lang="en-US" altLang="zh-CN" sz="1600" dirty="0">
                <a:solidFill>
                  <a:schemeClr val="accent2">
                    <a:lumMod val="75000"/>
                  </a:schemeClr>
                </a:solidFill>
              </a:rPr>
              <a:t>F1</a:t>
            </a:r>
            <a:r>
              <a:rPr lang="zh-CN" altLang="en-US" sz="1600" dirty="0">
                <a:solidFill>
                  <a:schemeClr val="accent2">
                    <a:lumMod val="75000"/>
                  </a:schemeClr>
                </a:solidFill>
              </a:rPr>
              <a:t>计算的部分</a:t>
            </a:r>
            <a:endParaRPr lang="en-US" altLang="zh-CN" sz="1600" dirty="0">
              <a:solidFill>
                <a:schemeClr val="accent2">
                  <a:lumMod val="75000"/>
                </a:schemeClr>
              </a:solidFill>
            </a:endParaRPr>
          </a:p>
          <a:p>
            <a:pPr marL="457200" lvl="1" indent="0">
              <a:lnSpc>
                <a:spcPct val="150000"/>
              </a:lnSpc>
              <a:buNone/>
            </a:pPr>
            <a:endParaRPr lang="en-US" altLang="zh-CN" sz="1600" dirty="0">
              <a:solidFill>
                <a:schemeClr val="accent2">
                  <a:lumMod val="75000"/>
                </a:schemeClr>
              </a:solidFill>
            </a:endParaRPr>
          </a:p>
          <a:p>
            <a:pPr marL="0" indent="0">
              <a:lnSpc>
                <a:spcPct val="150000"/>
              </a:lnSpc>
              <a:buNone/>
            </a:pPr>
            <a:r>
              <a:rPr lang="zh-CN" altLang="en-US" sz="1800" dirty="0"/>
              <a:t>剩余计算题参考：</a:t>
            </a:r>
            <a:r>
              <a:rPr lang="en-US" altLang="zh-CN" sz="1800" dirty="0">
                <a:hlinkClick r:id="rId2">
                  <a:extLst>
                    <a:ext uri="{A12FA001-AC4F-418D-AE19-62706E023703}">
                      <ahyp:hlinkClr xmlns:ahyp="http://schemas.microsoft.com/office/drawing/2018/hyperlinkcolor" val="tx"/>
                    </a:ext>
                  </a:extLst>
                </a:hlinkClick>
              </a:rPr>
              <a:t>https://lang-yu.gitbook.io/mi-ai</a:t>
            </a:r>
            <a:r>
              <a:rPr lang="zh-CN" altLang="en-US" sz="1800" dirty="0"/>
              <a:t> 中</a:t>
            </a:r>
            <a:r>
              <a:rPr lang="en-US" altLang="zh-CN" sz="1800" dirty="0"/>
              <a:t>CDA</a:t>
            </a:r>
            <a:r>
              <a:rPr lang="zh-CN" altLang="en-US" sz="1800" dirty="0"/>
              <a:t> </a:t>
            </a:r>
            <a:r>
              <a:rPr lang="en-US" altLang="zh-CN" sz="1800" dirty="0"/>
              <a:t>III</a:t>
            </a:r>
            <a:r>
              <a:rPr lang="zh-CN" altLang="en-US" sz="1800" dirty="0"/>
              <a:t>的最后两章节</a:t>
            </a:r>
            <a:endParaRPr lang="en-US" altLang="zh-CN" sz="1800" dirty="0"/>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3131833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en-US" altLang="zh-CN" dirty="0">
                <a:latin typeface="Chalkboard" charset="0"/>
                <a:ea typeface="Chalkboard" charset="0"/>
                <a:cs typeface="Chalkboard" charset="0"/>
              </a:rPr>
              <a:t>CDA</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III</a:t>
            </a:r>
            <a:r>
              <a:rPr lang="zh-CN" altLang="en-US" dirty="0">
                <a:latin typeface="Chalkboard" charset="0"/>
                <a:ea typeface="Chalkboard" charset="0"/>
                <a:cs typeface="Chalkboard" charset="0"/>
              </a:rPr>
              <a:t>提纲</a:t>
            </a:r>
            <a:endParaRPr lang="en-US" altLang="zh-CN" dirty="0">
              <a:latin typeface="Chalkboard" charset="0"/>
              <a:ea typeface="Chalkboard" charset="0"/>
              <a:cs typeface="Chalkboard" charset="0"/>
            </a:endParaRPr>
          </a:p>
          <a:p>
            <a:r>
              <a:rPr lang="zh-CN" altLang="en-US" dirty="0">
                <a:solidFill>
                  <a:schemeClr val="bg2">
                    <a:lumMod val="25000"/>
                  </a:schemeClr>
                </a:solidFill>
                <a:latin typeface="Chalkboard" charset="0"/>
                <a:ea typeface="Chalkboard" charset="0"/>
                <a:cs typeface="Chalkboard" charset="0"/>
              </a:rPr>
              <a:t>核心知识点</a:t>
            </a:r>
            <a:endParaRPr lang="en-US" altLang="zh-CN" dirty="0">
              <a:solidFill>
                <a:schemeClr val="bg2">
                  <a:lumMod val="25000"/>
                </a:schemeClr>
              </a:solidFill>
              <a:latin typeface="Chalkboard" charset="0"/>
              <a:ea typeface="Chalkboard" charset="0"/>
              <a:cs typeface="Chalkboard" charset="0"/>
            </a:endParaRPr>
          </a:p>
          <a:p>
            <a:r>
              <a:rPr lang="zh-CN" altLang="en-US" b="1" dirty="0">
                <a:solidFill>
                  <a:schemeClr val="accent2">
                    <a:lumMod val="75000"/>
                  </a:schemeClr>
                </a:solidFill>
                <a:latin typeface="Chalkboard" charset="0"/>
                <a:ea typeface="Chalkboard" charset="0"/>
                <a:cs typeface="Chalkboard" charset="0"/>
              </a:rPr>
              <a:t>实战准备</a:t>
            </a:r>
            <a:endParaRPr lang="en-US" altLang="zh-CN" b="1" dirty="0">
              <a:solidFill>
                <a:schemeClr val="accent2">
                  <a:lumMod val="75000"/>
                </a:schemeClr>
              </a:solidFill>
              <a:latin typeface="Chalkboard" charset="0"/>
              <a:ea typeface="Chalkboard" charset="0"/>
              <a:cs typeface="Chalkboard" charset="0"/>
            </a:endParaRPr>
          </a:p>
          <a:p>
            <a:r>
              <a:rPr lang="zh-CN" altLang="en-US" b="1" dirty="0">
                <a:solidFill>
                  <a:schemeClr val="bg1"/>
                </a:solidFill>
                <a:latin typeface="Chalkboard" charset="0"/>
                <a:ea typeface="Chalkboard" charset="0"/>
                <a:cs typeface="Chalkboard" charset="0"/>
              </a:rPr>
              <a:t>异视界</a:t>
            </a:r>
            <a:endParaRPr lang="en-US" altLang="zh-CN" b="1"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3673497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实战准备 </a:t>
            </a:r>
            <a:r>
              <a:rPr lang="en-US" altLang="zh-CN" sz="1800" dirty="0">
                <a:solidFill>
                  <a:schemeClr val="bg1">
                    <a:lumMod val="50000"/>
                  </a:schemeClr>
                </a:solidFill>
              </a:rPr>
              <a:t>/</a:t>
            </a:r>
            <a:r>
              <a:rPr lang="zh-CN" altLang="en-US" sz="1800" dirty="0">
                <a:solidFill>
                  <a:schemeClr val="bg1">
                    <a:lumMod val="50000"/>
                  </a:schemeClr>
                </a:solidFill>
              </a:rPr>
              <a:t> 上机</a:t>
            </a:r>
            <a:br>
              <a:rPr lang="en-US" altLang="zh-CN" sz="1800" dirty="0">
                <a:solidFill>
                  <a:schemeClr val="bg1">
                    <a:lumMod val="50000"/>
                  </a:schemeClr>
                </a:solidFill>
              </a:rPr>
            </a:br>
            <a:r>
              <a:rPr lang="zh-CN" altLang="en-US" sz="1800" dirty="0">
                <a:solidFill>
                  <a:srgbClr val="0070C0"/>
                </a:solidFill>
                <a:latin typeface="Pristina" panose="020F0502020204030204" pitchFamily="34" charset="0"/>
              </a:rPr>
              <a:t>基本准备</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技巧</a:t>
            </a:r>
            <a:endParaRPr lang="en-US" altLang="zh-CN" sz="2000" dirty="0">
              <a:solidFill>
                <a:schemeClr val="bg2">
                  <a:lumMod val="25000"/>
                </a:schemeClr>
              </a:solidFill>
            </a:endParaRPr>
          </a:p>
          <a:p>
            <a:pPr marL="800100" lvl="1" indent="-342900">
              <a:lnSpc>
                <a:spcPct val="150000"/>
              </a:lnSpc>
              <a:buFont typeface="+mj-lt"/>
              <a:buAutoNum type="arabicPeriod"/>
            </a:pPr>
            <a:r>
              <a:rPr lang="zh-CN" altLang="en-US" sz="1600" dirty="0"/>
              <a:t>选择一个方便调试的</a:t>
            </a:r>
            <a:r>
              <a:rPr lang="en-US" altLang="zh-CN" sz="1600" dirty="0"/>
              <a:t>IDE</a:t>
            </a:r>
            <a:r>
              <a:rPr lang="zh-CN" altLang="en-US" sz="1600" dirty="0"/>
              <a:t>，个人推荐</a:t>
            </a:r>
            <a:r>
              <a:rPr lang="en-US" altLang="zh-CN" sz="1600" dirty="0" err="1"/>
              <a:t>Jetbrain</a:t>
            </a:r>
            <a:r>
              <a:rPr lang="zh-CN" altLang="en-US" sz="1600" dirty="0"/>
              <a:t> 的 </a:t>
            </a:r>
            <a:r>
              <a:rPr lang="en-US" altLang="zh-CN" sz="1600" dirty="0" err="1"/>
              <a:t>DataSpell</a:t>
            </a:r>
            <a:r>
              <a:rPr lang="zh-CN" altLang="en-US" sz="1600" dirty="0"/>
              <a:t>（专用于数据分析），容易打断点。</a:t>
            </a:r>
            <a:endParaRPr lang="en-US" altLang="zh-CN" sz="1600" dirty="0"/>
          </a:p>
          <a:p>
            <a:pPr marL="800100" lvl="1" indent="-342900">
              <a:lnSpc>
                <a:spcPct val="150000"/>
              </a:lnSpc>
              <a:buFont typeface="+mj-lt"/>
              <a:buAutoNum type="arabicPeriod"/>
            </a:pPr>
            <a:r>
              <a:rPr lang="zh-CN" altLang="en-US" sz="1600" dirty="0"/>
              <a:t>搭建好基础实战环境，依赖安装、所需的库提前准备。</a:t>
            </a:r>
            <a:endParaRPr lang="en-US" altLang="zh-CN" sz="1600" dirty="0"/>
          </a:p>
          <a:p>
            <a:pPr marL="800100" lvl="1" indent="-342900">
              <a:lnSpc>
                <a:spcPct val="150000"/>
              </a:lnSpc>
              <a:buFont typeface="+mj-lt"/>
              <a:buAutoNum type="arabicPeriod"/>
            </a:pPr>
            <a:r>
              <a:rPr lang="zh-CN" altLang="en-US" sz="1600" dirty="0"/>
              <a:t>把整个数据分析过程分成：数据读取、预处理（特征处理）、建模、预测、评分五个阶段，将拿到的数据按训练集、测试集、验证集分开。</a:t>
            </a:r>
            <a:endParaRPr lang="en-US" altLang="zh-CN" sz="1600" dirty="0"/>
          </a:p>
          <a:p>
            <a:pPr marL="800100" lvl="1" indent="-342900">
              <a:lnSpc>
                <a:spcPct val="150000"/>
              </a:lnSpc>
              <a:buFont typeface="+mj-lt"/>
              <a:buAutoNum type="arabicPeriod"/>
            </a:pPr>
            <a:r>
              <a:rPr lang="zh-CN" altLang="en-US" sz="1600" dirty="0"/>
              <a:t>在考场选出当前这次考试评分最高的模型。</a:t>
            </a:r>
            <a:endParaRPr lang="en-US" altLang="zh-CN" sz="1600" dirty="0"/>
          </a:p>
          <a:p>
            <a:pPr marL="800100" lvl="1" indent="-342900">
              <a:lnSpc>
                <a:spcPct val="150000"/>
              </a:lnSpc>
              <a:buFont typeface="+mj-lt"/>
              <a:buAutoNum type="arabicPeriod"/>
            </a:pPr>
            <a:r>
              <a:rPr lang="zh-CN" altLang="en-US" sz="1600" dirty="0"/>
              <a:t>针对原始数据集直接运行得到结果。</a:t>
            </a:r>
            <a:endParaRPr lang="en-US" altLang="zh-CN" sz="1600" dirty="0"/>
          </a:p>
          <a:p>
            <a:pPr marL="457200" lvl="1" indent="0">
              <a:lnSpc>
                <a:spcPct val="150000"/>
              </a:lnSpc>
              <a:buNone/>
            </a:pPr>
            <a:endParaRPr lang="en-US" altLang="zh-CN" sz="1600" dirty="0">
              <a:solidFill>
                <a:schemeClr val="accent2">
                  <a:lumMod val="75000"/>
                </a:schemeClr>
              </a:solidFill>
            </a:endParaRPr>
          </a:p>
          <a:p>
            <a:pPr marL="457200" lvl="1" indent="0">
              <a:lnSpc>
                <a:spcPct val="150000"/>
              </a:lnSpc>
              <a:buNone/>
            </a:pPr>
            <a:r>
              <a:rPr lang="zh-CN" altLang="en-US" sz="1600" dirty="0">
                <a:solidFill>
                  <a:srgbClr val="C00000"/>
                </a:solidFill>
              </a:rPr>
              <a:t>不要从</a:t>
            </a:r>
            <a:r>
              <a:rPr lang="en-US" altLang="zh-CN" sz="1600" dirty="0">
                <a:solidFill>
                  <a:srgbClr val="C00000"/>
                </a:solidFill>
              </a:rPr>
              <a:t>0</a:t>
            </a:r>
            <a:r>
              <a:rPr lang="zh-CN" altLang="en-US" sz="1600" dirty="0">
                <a:solidFill>
                  <a:srgbClr val="C00000"/>
                </a:solidFill>
              </a:rPr>
              <a:t>开始，到时候是用的自己的电脑，可以在机器上把各种情况的考试库准备好，上考场之后直接判断用什么工具来运行，考试不能用网，所有要使用的本地文档准备一份，如</a:t>
            </a:r>
            <a:r>
              <a:rPr lang="en-US" altLang="zh-CN" sz="1600" dirty="0">
                <a:solidFill>
                  <a:srgbClr val="C00000"/>
                </a:solidFill>
              </a:rPr>
              <a:t>SK</a:t>
            </a:r>
            <a:r>
              <a:rPr lang="zh-CN" altLang="en-US" sz="1600" dirty="0">
                <a:solidFill>
                  <a:srgbClr val="C00000"/>
                </a:solidFill>
              </a:rPr>
              <a:t>官方文档、</a:t>
            </a:r>
            <a:r>
              <a:rPr lang="en-US" altLang="zh-CN" sz="1600" dirty="0" err="1">
                <a:solidFill>
                  <a:srgbClr val="C00000"/>
                </a:solidFill>
              </a:rPr>
              <a:t>LightGBM</a:t>
            </a:r>
            <a:r>
              <a:rPr lang="zh-CN" altLang="en-US" sz="1600" dirty="0">
                <a:solidFill>
                  <a:srgbClr val="C00000"/>
                </a:solidFill>
              </a:rPr>
              <a:t>相关文档等。</a:t>
            </a:r>
            <a:endParaRPr lang="en-US" altLang="zh-CN" sz="1600" dirty="0">
              <a:solidFill>
                <a:srgbClr val="C0000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080187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实战准备 </a:t>
            </a:r>
            <a:r>
              <a:rPr lang="en-US" altLang="zh-CN" sz="1800" dirty="0">
                <a:solidFill>
                  <a:schemeClr val="bg1">
                    <a:lumMod val="50000"/>
                  </a:schemeClr>
                </a:solidFill>
              </a:rPr>
              <a:t>/</a:t>
            </a:r>
            <a:r>
              <a:rPr lang="zh-CN" altLang="en-US" sz="1800" dirty="0">
                <a:solidFill>
                  <a:schemeClr val="bg1">
                    <a:lumMod val="50000"/>
                  </a:schemeClr>
                </a:solidFill>
              </a:rPr>
              <a:t> 上机</a:t>
            </a:r>
            <a:br>
              <a:rPr lang="en-US" altLang="zh-CN" sz="1800" dirty="0">
                <a:solidFill>
                  <a:schemeClr val="bg1">
                    <a:lumMod val="50000"/>
                  </a:schemeClr>
                </a:solidFill>
              </a:rPr>
            </a:br>
            <a:r>
              <a:rPr lang="zh-CN" altLang="en-US" sz="1800" dirty="0">
                <a:solidFill>
                  <a:srgbClr val="0070C0"/>
                </a:solidFill>
                <a:latin typeface="Pristina" panose="020F0502020204030204" pitchFamily="34" charset="0"/>
              </a:rPr>
              <a:t>函数准备</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基本功能函数</a:t>
            </a:r>
            <a:endParaRPr lang="en-US" altLang="zh-CN" sz="2000" dirty="0">
              <a:solidFill>
                <a:schemeClr val="bg2">
                  <a:lumMod val="25000"/>
                </a:schemeClr>
              </a:solidFill>
            </a:endParaRPr>
          </a:p>
          <a:p>
            <a:pPr marL="800100" lvl="1" indent="-342900">
              <a:lnSpc>
                <a:spcPct val="150000"/>
              </a:lnSpc>
              <a:buFont typeface="+mj-lt"/>
              <a:buAutoNum type="arabicPeriod"/>
            </a:pPr>
            <a:r>
              <a:rPr lang="en-US" altLang="zh-CN" sz="1600" dirty="0">
                <a:solidFill>
                  <a:schemeClr val="bg2">
                    <a:lumMod val="25000"/>
                  </a:schemeClr>
                </a:solidFill>
              </a:rPr>
              <a:t>Excel</a:t>
            </a:r>
            <a:r>
              <a:rPr lang="zh-CN" altLang="en-US" sz="1600" dirty="0">
                <a:solidFill>
                  <a:schemeClr val="bg2">
                    <a:lumMod val="25000"/>
                  </a:schemeClr>
                </a:solidFill>
              </a:rPr>
              <a:t>的各种读取函数，若你机器很差，快速读取也需要一份。</a:t>
            </a:r>
            <a:endParaRPr lang="en-US" altLang="zh-CN" sz="16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bg2">
                    <a:lumMod val="25000"/>
                  </a:schemeClr>
                </a:solidFill>
              </a:rPr>
              <a:t>数据预处理函数：独热编码、</a:t>
            </a:r>
            <a:r>
              <a:rPr lang="en-US" altLang="zh-CN" sz="1600" dirty="0">
                <a:solidFill>
                  <a:schemeClr val="bg2">
                    <a:lumMod val="25000"/>
                  </a:schemeClr>
                </a:solidFill>
              </a:rPr>
              <a:t>10</a:t>
            </a:r>
            <a:r>
              <a:rPr lang="zh-CN" altLang="en-US" sz="1600" dirty="0">
                <a:solidFill>
                  <a:schemeClr val="bg2">
                    <a:lumMod val="25000"/>
                  </a:schemeClr>
                </a:solidFill>
              </a:rPr>
              <a:t>编码、离群值、错误值，填充。</a:t>
            </a:r>
            <a:endParaRPr lang="en-US" altLang="zh-CN" sz="16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bg2">
                    <a:lumMod val="25000"/>
                  </a:schemeClr>
                </a:solidFill>
              </a:rPr>
              <a:t>建模专用，越多越好，最少准备 </a:t>
            </a:r>
            <a:r>
              <a:rPr lang="en-US" altLang="zh-CN" sz="1600" dirty="0" err="1">
                <a:solidFill>
                  <a:schemeClr val="bg2">
                    <a:lumMod val="25000"/>
                  </a:schemeClr>
                </a:solidFill>
              </a:rPr>
              <a:t>LightBGM</a:t>
            </a:r>
            <a:r>
              <a:rPr lang="zh-CN" altLang="en-US" sz="1600" dirty="0">
                <a:solidFill>
                  <a:schemeClr val="bg2">
                    <a:lumMod val="25000"/>
                  </a:schemeClr>
                </a:solidFill>
              </a:rPr>
              <a:t>的，超快速，精准率和</a:t>
            </a:r>
            <a:r>
              <a:rPr lang="en-US" altLang="zh-CN" sz="1600" dirty="0" err="1">
                <a:solidFill>
                  <a:schemeClr val="bg2">
                    <a:lumMod val="25000"/>
                  </a:schemeClr>
                </a:solidFill>
              </a:rPr>
              <a:t>XGBoost</a:t>
            </a:r>
            <a:r>
              <a:rPr lang="zh-CN" altLang="en-US" sz="1600" dirty="0">
                <a:solidFill>
                  <a:schemeClr val="bg2">
                    <a:lumMod val="25000"/>
                  </a:schemeClr>
                </a:solidFill>
              </a:rPr>
              <a:t>差不太多，分类还可以推荐</a:t>
            </a:r>
            <a:r>
              <a:rPr lang="en-US" altLang="zh-CN" sz="1600" dirty="0" err="1">
                <a:solidFill>
                  <a:schemeClr val="bg2">
                    <a:lumMod val="25000"/>
                  </a:schemeClr>
                </a:solidFill>
              </a:rPr>
              <a:t>Catboost</a:t>
            </a:r>
            <a:endParaRPr lang="en-US" altLang="zh-CN" sz="16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bg2">
                    <a:lumMod val="25000"/>
                  </a:schemeClr>
                </a:solidFill>
              </a:rPr>
              <a:t>针对不同品种单独准备模型，考前不要怕繁琐，多分类、多标签、回归，越多越不会慌张</a:t>
            </a:r>
            <a:endParaRPr lang="en-US" altLang="zh-CN" sz="16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bg2">
                    <a:lumMod val="25000"/>
                  </a:schemeClr>
                </a:solidFill>
              </a:rPr>
              <a:t>文本分析过程中使用</a:t>
            </a:r>
            <a:r>
              <a:rPr lang="en-US" altLang="zh-CN" sz="1600" dirty="0">
                <a:solidFill>
                  <a:schemeClr val="bg2">
                    <a:lumMod val="25000"/>
                  </a:schemeClr>
                </a:solidFill>
              </a:rPr>
              <a:t>Word2Vec</a:t>
            </a:r>
            <a:r>
              <a:rPr lang="zh-CN" altLang="en-US" sz="1600" dirty="0">
                <a:solidFill>
                  <a:schemeClr val="bg2">
                    <a:lumMod val="25000"/>
                  </a:schemeClr>
                </a:solidFill>
              </a:rPr>
              <a:t>的函数要准备好，包括普通的文本处理，最终目的是拿到内容可以直接执行开始建模。</a:t>
            </a:r>
            <a:endParaRPr lang="en-US" altLang="zh-CN" sz="1600" dirty="0">
              <a:solidFill>
                <a:schemeClr val="bg2">
                  <a:lumMod val="25000"/>
                </a:schemeClr>
              </a:solidFill>
            </a:endParaRPr>
          </a:p>
          <a:p>
            <a:pPr marL="800100" lvl="1" indent="-342900">
              <a:lnSpc>
                <a:spcPct val="150000"/>
              </a:lnSpc>
              <a:buFont typeface="+mj-lt"/>
              <a:buAutoNum type="arabicPeriod"/>
            </a:pPr>
            <a:r>
              <a:rPr lang="zh-CN" altLang="en-US" sz="1600" dirty="0">
                <a:solidFill>
                  <a:schemeClr val="bg2">
                    <a:lumMod val="25000"/>
                  </a:schemeClr>
                </a:solidFill>
              </a:rPr>
              <a:t>评分系统准备好，</a:t>
            </a:r>
            <a:r>
              <a:rPr lang="en-US" altLang="zh-CN" sz="1600" dirty="0">
                <a:solidFill>
                  <a:schemeClr val="bg2">
                    <a:lumMod val="25000"/>
                  </a:schemeClr>
                </a:solidFill>
              </a:rPr>
              <a:t>F1</a:t>
            </a:r>
            <a:r>
              <a:rPr lang="zh-CN" altLang="en-US" sz="1600" dirty="0">
                <a:solidFill>
                  <a:schemeClr val="bg2">
                    <a:lumMod val="25000"/>
                  </a:schemeClr>
                </a:solidFill>
              </a:rPr>
              <a:t>这些，包括可以出一个矩阵打印不同算法的评分，最终选择评分最高的算法。</a:t>
            </a:r>
            <a:endParaRPr lang="en-US" altLang="zh-CN" sz="1600" dirty="0">
              <a:solidFill>
                <a:schemeClr val="bg2">
                  <a:lumMod val="25000"/>
                </a:schemeClr>
              </a:solidFill>
            </a:endParaRPr>
          </a:p>
          <a:p>
            <a:pPr marL="457200" lvl="1" indent="0">
              <a:lnSpc>
                <a:spcPct val="150000"/>
              </a:lnSpc>
              <a:buNone/>
            </a:pPr>
            <a:r>
              <a:rPr lang="zh-CN" altLang="en-US" sz="1600" dirty="0">
                <a:solidFill>
                  <a:srgbClr val="C00000"/>
                </a:solidFill>
              </a:rPr>
              <a:t>不知道怎么写直接去 </a:t>
            </a:r>
            <a:r>
              <a:rPr lang="en-US" altLang="zh-CN" sz="1600" dirty="0" err="1">
                <a:solidFill>
                  <a:srgbClr val="C00000"/>
                </a:solidFill>
              </a:rPr>
              <a:t>sk</a:t>
            </a:r>
            <a:r>
              <a:rPr lang="en-US" altLang="zh-CN" sz="1600" dirty="0">
                <a:solidFill>
                  <a:srgbClr val="C00000"/>
                </a:solidFill>
              </a:rPr>
              <a:t>-learn</a:t>
            </a:r>
            <a:r>
              <a:rPr lang="zh-CN" altLang="en-US" sz="1600" dirty="0">
                <a:solidFill>
                  <a:srgbClr val="C00000"/>
                </a:solidFill>
              </a:rPr>
              <a:t> 官方站点或者搜索 </a:t>
            </a:r>
            <a:r>
              <a:rPr lang="en-US" altLang="zh-CN" sz="1600" dirty="0" err="1">
                <a:solidFill>
                  <a:srgbClr val="C00000"/>
                </a:solidFill>
              </a:rPr>
              <a:t>sk</a:t>
            </a:r>
            <a:r>
              <a:rPr lang="en-US" altLang="zh-CN" sz="1600" dirty="0">
                <a:solidFill>
                  <a:srgbClr val="C00000"/>
                </a:solidFill>
              </a:rPr>
              <a:t>-learn</a:t>
            </a:r>
            <a:r>
              <a:rPr lang="zh-CN" altLang="en-US" sz="1600" dirty="0">
                <a:solidFill>
                  <a:srgbClr val="C00000"/>
                </a:solidFill>
              </a:rPr>
              <a:t> 中文文档</a:t>
            </a:r>
            <a:endParaRPr lang="en-US" altLang="zh-CN" sz="1600" dirty="0">
              <a:solidFill>
                <a:srgbClr val="C00000"/>
              </a:solidFill>
            </a:endParaRPr>
          </a:p>
          <a:p>
            <a:pPr marL="800100" lvl="1" indent="-342900">
              <a:lnSpc>
                <a:spcPct val="150000"/>
              </a:lnSpc>
              <a:buFont typeface="+mj-lt"/>
              <a:buAutoNum type="arabicPeriod"/>
            </a:pPr>
            <a:endParaRPr lang="en-US" altLang="zh-CN" sz="1600" dirty="0">
              <a:solidFill>
                <a:schemeClr val="bg2">
                  <a:lumMod val="25000"/>
                </a:schemeClr>
              </a:solidFill>
            </a:endParaRPr>
          </a:p>
          <a:p>
            <a:pPr marL="800100" lvl="1" indent="-342900">
              <a:lnSpc>
                <a:spcPct val="150000"/>
              </a:lnSpc>
              <a:buFont typeface="+mj-lt"/>
              <a:buAutoNum type="arabicPeriod"/>
            </a:pPr>
            <a:endParaRPr lang="en-US" altLang="zh-CN" sz="1600" dirty="0">
              <a:solidFill>
                <a:schemeClr val="bg2">
                  <a:lumMod val="25000"/>
                </a:schemeClr>
              </a:solidFill>
            </a:endParaRPr>
          </a:p>
          <a:p>
            <a:pPr lvl="1">
              <a:lnSpc>
                <a:spcPct val="150000"/>
              </a:lnSpc>
            </a:pPr>
            <a:endParaRPr lang="en-US" altLang="zh-CN" sz="1200" dirty="0">
              <a:solidFill>
                <a:schemeClr val="bg2">
                  <a:lumMod val="25000"/>
                </a:schemeClr>
              </a:solidFill>
            </a:endParaRPr>
          </a:p>
          <a:p>
            <a:pPr marL="800100" lvl="1" indent="-342900">
              <a:lnSpc>
                <a:spcPct val="150000"/>
              </a:lnSpc>
              <a:buFont typeface="+mj-lt"/>
              <a:buAutoNum type="arabicPeriod"/>
            </a:pPr>
            <a:endParaRPr lang="en-US" altLang="zh-CN" sz="1600" dirty="0">
              <a:solidFill>
                <a:srgbClr val="C0000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529178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实战准备 </a:t>
            </a:r>
            <a:r>
              <a:rPr lang="en-US" altLang="zh-CN" sz="1800" dirty="0">
                <a:solidFill>
                  <a:schemeClr val="bg1">
                    <a:lumMod val="50000"/>
                  </a:schemeClr>
                </a:solidFill>
              </a:rPr>
              <a:t>/</a:t>
            </a:r>
            <a:r>
              <a:rPr lang="zh-CN" altLang="en-US" sz="1800" dirty="0">
                <a:solidFill>
                  <a:schemeClr val="bg1">
                    <a:lumMod val="50000"/>
                  </a:schemeClr>
                </a:solidFill>
              </a:rPr>
              <a:t> 上机</a:t>
            </a:r>
            <a:br>
              <a:rPr lang="en-US" altLang="zh-CN" sz="1800" dirty="0">
                <a:solidFill>
                  <a:schemeClr val="bg1">
                    <a:lumMod val="50000"/>
                  </a:schemeClr>
                </a:solidFill>
              </a:rPr>
            </a:br>
            <a:r>
              <a:rPr lang="zh-CN" altLang="en-US" sz="1800" dirty="0">
                <a:solidFill>
                  <a:srgbClr val="0070C0"/>
                </a:solidFill>
                <a:latin typeface="Pristina" panose="020F0502020204030204" pitchFamily="34" charset="0"/>
              </a:rPr>
              <a:t>题型</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回归预测：</a:t>
            </a:r>
            <a:r>
              <a:rPr lang="zh-CN" altLang="en-US" sz="1600" dirty="0">
                <a:solidFill>
                  <a:schemeClr val="bg2">
                    <a:lumMod val="25000"/>
                  </a:schemeClr>
                </a:solidFill>
              </a:rPr>
              <a:t>最少准备一个全流程</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二分类：</a:t>
            </a:r>
            <a:r>
              <a:rPr lang="en-US" altLang="zh-CN" sz="1600" dirty="0">
                <a:solidFill>
                  <a:schemeClr val="bg2">
                    <a:lumMod val="25000"/>
                  </a:schemeClr>
                </a:solidFill>
              </a:rPr>
              <a:t>Excel</a:t>
            </a:r>
            <a:r>
              <a:rPr lang="zh-CN" altLang="en-US" sz="1600" dirty="0">
                <a:solidFill>
                  <a:schemeClr val="bg2">
                    <a:lumMod val="25000"/>
                  </a:schemeClr>
                </a:solidFill>
              </a:rPr>
              <a:t>源准备一个、文本源准备一个</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多分类：</a:t>
            </a:r>
            <a:r>
              <a:rPr lang="en-US" altLang="zh-CN" sz="1600" dirty="0">
                <a:solidFill>
                  <a:schemeClr val="bg2">
                    <a:lumMod val="25000"/>
                  </a:schemeClr>
                </a:solidFill>
              </a:rPr>
              <a:t>Excel</a:t>
            </a:r>
            <a:r>
              <a:rPr lang="zh-CN" altLang="en-US" sz="1600" dirty="0">
                <a:solidFill>
                  <a:schemeClr val="bg2">
                    <a:lumMod val="25000"/>
                  </a:schemeClr>
                </a:solidFill>
              </a:rPr>
              <a:t>源准备一个、文本源准备一个</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多标签：</a:t>
            </a:r>
            <a:r>
              <a:rPr lang="en-US" altLang="zh-CN" sz="1600" dirty="0">
                <a:solidFill>
                  <a:schemeClr val="bg2">
                    <a:lumMod val="25000"/>
                  </a:schemeClr>
                </a:solidFill>
              </a:rPr>
              <a:t>Excel</a:t>
            </a:r>
            <a:r>
              <a:rPr lang="zh-CN" altLang="en-US" sz="1600" dirty="0">
                <a:solidFill>
                  <a:schemeClr val="bg2">
                    <a:lumMod val="25000"/>
                  </a:schemeClr>
                </a:solidFill>
              </a:rPr>
              <a:t>源准备一个、文本源准备一个</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混合型：</a:t>
            </a:r>
            <a:r>
              <a:rPr lang="en-US" altLang="zh-CN" sz="1600" dirty="0">
                <a:solidFill>
                  <a:schemeClr val="bg2">
                    <a:lumMod val="25000"/>
                  </a:schemeClr>
                </a:solidFill>
              </a:rPr>
              <a:t>One</a:t>
            </a:r>
            <a:r>
              <a:rPr lang="zh-CN" altLang="en-US" sz="1600" dirty="0">
                <a:solidFill>
                  <a:schemeClr val="bg2">
                    <a:lumMod val="25000"/>
                  </a:schemeClr>
                </a:solidFill>
              </a:rPr>
              <a:t> </a:t>
            </a:r>
            <a:r>
              <a:rPr lang="en-US" altLang="zh-CN" sz="1600" dirty="0">
                <a:solidFill>
                  <a:schemeClr val="bg2">
                    <a:lumMod val="25000"/>
                  </a:schemeClr>
                </a:solidFill>
              </a:rPr>
              <a:t>Vs</a:t>
            </a:r>
            <a:r>
              <a:rPr lang="zh-CN" altLang="en-US" sz="1600" dirty="0">
                <a:solidFill>
                  <a:schemeClr val="bg2">
                    <a:lumMod val="25000"/>
                  </a:schemeClr>
                </a:solidFill>
              </a:rPr>
              <a:t> </a:t>
            </a:r>
            <a:r>
              <a:rPr lang="en-US" altLang="zh-CN" sz="1600" dirty="0">
                <a:solidFill>
                  <a:schemeClr val="bg2">
                    <a:lumMod val="25000"/>
                  </a:schemeClr>
                </a:solidFill>
              </a:rPr>
              <a:t>One,</a:t>
            </a:r>
            <a:r>
              <a:rPr lang="zh-CN" altLang="en-US" sz="1600" dirty="0">
                <a:solidFill>
                  <a:schemeClr val="bg2">
                    <a:lumMod val="25000"/>
                  </a:schemeClr>
                </a:solidFill>
              </a:rPr>
              <a:t> </a:t>
            </a:r>
            <a:r>
              <a:rPr lang="en-US" altLang="zh-CN" sz="1600" dirty="0">
                <a:solidFill>
                  <a:schemeClr val="bg2">
                    <a:lumMod val="25000"/>
                  </a:schemeClr>
                </a:solidFill>
              </a:rPr>
              <a:t>One</a:t>
            </a:r>
            <a:r>
              <a:rPr lang="zh-CN" altLang="en-US" sz="1600" dirty="0">
                <a:solidFill>
                  <a:schemeClr val="bg2">
                    <a:lumMod val="25000"/>
                  </a:schemeClr>
                </a:solidFill>
              </a:rPr>
              <a:t> </a:t>
            </a:r>
            <a:r>
              <a:rPr lang="en-US" altLang="zh-CN" sz="1600" dirty="0">
                <a:solidFill>
                  <a:schemeClr val="bg2">
                    <a:lumMod val="25000"/>
                  </a:schemeClr>
                </a:solidFill>
              </a:rPr>
              <a:t>Vs</a:t>
            </a:r>
            <a:r>
              <a:rPr lang="zh-CN" altLang="en-US" sz="1600" dirty="0">
                <a:solidFill>
                  <a:schemeClr val="bg2">
                    <a:lumMod val="25000"/>
                  </a:schemeClr>
                </a:solidFill>
              </a:rPr>
              <a:t> </a:t>
            </a:r>
            <a:r>
              <a:rPr lang="en-US" altLang="zh-CN" sz="1600" dirty="0">
                <a:solidFill>
                  <a:schemeClr val="bg2">
                    <a:lumMod val="25000"/>
                  </a:schemeClr>
                </a:solidFill>
              </a:rPr>
              <a:t>Rest</a:t>
            </a:r>
            <a:r>
              <a:rPr lang="zh-CN" altLang="en-US" sz="1600" dirty="0">
                <a:solidFill>
                  <a:schemeClr val="bg2">
                    <a:lumMod val="25000"/>
                  </a:schemeClr>
                </a:solidFill>
              </a:rPr>
              <a:t>，多输出要留意，同时输出多列最复杂</a:t>
            </a:r>
            <a:endParaRPr lang="en-US" altLang="zh-CN" sz="1600" dirty="0">
              <a:solidFill>
                <a:schemeClr val="bg2">
                  <a:lumMod val="25000"/>
                </a:schemeClr>
              </a:solidFill>
            </a:endParaRPr>
          </a:p>
          <a:p>
            <a:pPr marL="0" indent="0">
              <a:lnSpc>
                <a:spcPct val="150000"/>
              </a:lnSpc>
              <a:buNone/>
            </a:pPr>
            <a:endParaRPr lang="en-US" altLang="zh-CN" sz="1600" dirty="0">
              <a:solidFill>
                <a:schemeClr val="bg2">
                  <a:lumMod val="25000"/>
                </a:schemeClr>
              </a:solidFill>
            </a:endParaRPr>
          </a:p>
          <a:p>
            <a:pPr marL="0" indent="0">
              <a:lnSpc>
                <a:spcPct val="150000"/>
              </a:lnSpc>
              <a:buNone/>
            </a:pPr>
            <a:r>
              <a:rPr lang="zh-CN" altLang="en-US" sz="1600" dirty="0">
                <a:solidFill>
                  <a:srgbClr val="C00000"/>
                </a:solidFill>
              </a:rPr>
              <a:t>最后：保证对数据分析判断不要错，运气最好就是个二分类，但估计最新版一旦都会带有文本分析，运气最差和我当时一样：多标签、多输出、文本、多编码、降维，最终使用 </a:t>
            </a:r>
            <a:r>
              <a:rPr lang="en-US" altLang="zh-CN" sz="1600" dirty="0">
                <a:solidFill>
                  <a:srgbClr val="C00000"/>
                </a:solidFill>
              </a:rPr>
              <a:t>One</a:t>
            </a:r>
            <a:r>
              <a:rPr lang="zh-CN" altLang="en-US" sz="1600" dirty="0">
                <a:solidFill>
                  <a:srgbClr val="C00000"/>
                </a:solidFill>
              </a:rPr>
              <a:t> </a:t>
            </a:r>
            <a:r>
              <a:rPr lang="en-US" altLang="zh-CN" sz="1600" dirty="0">
                <a:solidFill>
                  <a:srgbClr val="C00000"/>
                </a:solidFill>
              </a:rPr>
              <a:t>Vs</a:t>
            </a:r>
            <a:r>
              <a:rPr lang="zh-CN" altLang="en-US" sz="1600" dirty="0">
                <a:solidFill>
                  <a:srgbClr val="C00000"/>
                </a:solidFill>
              </a:rPr>
              <a:t> </a:t>
            </a:r>
            <a:r>
              <a:rPr lang="en-US" altLang="zh-CN" sz="1600" dirty="0">
                <a:solidFill>
                  <a:srgbClr val="C00000"/>
                </a:solidFill>
              </a:rPr>
              <a:t>Rest</a:t>
            </a:r>
            <a:r>
              <a:rPr lang="zh-CN" altLang="en-US" sz="1600" dirty="0">
                <a:solidFill>
                  <a:srgbClr val="C00000"/>
                </a:solidFill>
              </a:rPr>
              <a:t> 模式输出，推荐</a:t>
            </a:r>
            <a:r>
              <a:rPr lang="en-US" altLang="zh-CN" sz="1600" dirty="0" err="1">
                <a:solidFill>
                  <a:srgbClr val="C00000"/>
                </a:solidFill>
              </a:rPr>
              <a:t>LightGBM</a:t>
            </a:r>
            <a:r>
              <a:rPr lang="zh-CN" altLang="en-US" sz="1600" dirty="0">
                <a:solidFill>
                  <a:srgbClr val="C00000"/>
                </a:solidFill>
              </a:rPr>
              <a:t>，目测下来很快的算法，特别适合考试，</a:t>
            </a:r>
            <a:r>
              <a:rPr lang="en-US" altLang="zh-CN" sz="1600" dirty="0" err="1">
                <a:solidFill>
                  <a:srgbClr val="C00000"/>
                </a:solidFill>
              </a:rPr>
              <a:t>XGBoost</a:t>
            </a:r>
            <a:r>
              <a:rPr lang="zh-CN" altLang="en-US" sz="1600" dirty="0">
                <a:solidFill>
                  <a:srgbClr val="C00000"/>
                </a:solidFill>
              </a:rPr>
              <a:t>在考场会把你跑哭</a:t>
            </a:r>
            <a:r>
              <a:rPr lang="zh-CN" altLang="en-US" sz="1600" dirty="0">
                <a:solidFill>
                  <a:schemeClr val="bg2">
                    <a:lumMod val="25000"/>
                  </a:schemeClr>
                </a:solidFill>
              </a:rPr>
              <a:t>。</a:t>
            </a:r>
            <a:endParaRPr lang="en-US" altLang="zh-CN" sz="1600" dirty="0">
              <a:solidFill>
                <a:schemeClr val="bg2">
                  <a:lumMod val="25000"/>
                </a:schemeClr>
              </a:solidFill>
            </a:endParaRPr>
          </a:p>
          <a:p>
            <a:pPr marL="0" indent="0">
              <a:lnSpc>
                <a:spcPct val="150000"/>
              </a:lnSpc>
              <a:buNone/>
            </a:pPr>
            <a:endParaRPr lang="en-US" altLang="zh-CN" sz="1600" dirty="0">
              <a:solidFill>
                <a:schemeClr val="bg2">
                  <a:lumMod val="25000"/>
                </a:schemeClr>
              </a:solidFill>
            </a:endParaRPr>
          </a:p>
          <a:p>
            <a:pPr lvl="1">
              <a:lnSpc>
                <a:spcPct val="150000"/>
              </a:lnSpc>
            </a:pPr>
            <a:endParaRPr lang="en-US" altLang="zh-CN" sz="1200" dirty="0">
              <a:solidFill>
                <a:schemeClr val="bg2">
                  <a:lumMod val="25000"/>
                </a:schemeClr>
              </a:solidFill>
            </a:endParaRPr>
          </a:p>
          <a:p>
            <a:pPr marL="800100" lvl="1" indent="-342900">
              <a:lnSpc>
                <a:spcPct val="150000"/>
              </a:lnSpc>
              <a:buFont typeface="+mj-lt"/>
              <a:buAutoNum type="arabicPeriod"/>
            </a:pPr>
            <a:endParaRPr lang="en-US" altLang="zh-CN" sz="1600" dirty="0">
              <a:solidFill>
                <a:srgbClr val="C0000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073466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考试寄语 </a:t>
            </a:r>
            <a:r>
              <a:rPr lang="en-US" altLang="zh-CN" sz="1800" dirty="0">
                <a:solidFill>
                  <a:schemeClr val="bg1">
                    <a:lumMod val="50000"/>
                  </a:schemeClr>
                </a:solidFill>
              </a:rPr>
              <a:t>/</a:t>
            </a:r>
            <a:r>
              <a:rPr lang="zh-CN" altLang="en-US" sz="1800" dirty="0">
                <a:solidFill>
                  <a:schemeClr val="bg1">
                    <a:lumMod val="50000"/>
                  </a:schemeClr>
                </a:solidFill>
              </a:rPr>
              <a:t> 新征程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CDA</a:t>
            </a:r>
            <a:r>
              <a:rPr lang="zh-CN" altLang="en-US" sz="1800" dirty="0">
                <a:solidFill>
                  <a:srgbClr val="0070C0"/>
                </a:solidFill>
                <a:latin typeface="Pristina" panose="020F0502020204030204" pitchFamily="34" charset="0"/>
              </a:rPr>
              <a:t>只是一个起点</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1800" dirty="0">
                <a:solidFill>
                  <a:schemeClr val="bg2">
                    <a:lumMod val="25000"/>
                  </a:schemeClr>
                </a:solidFill>
                <a:latin typeface="Kaiti TC" panose="02010600040101010101" pitchFamily="2" charset="-120"/>
                <a:ea typeface="Kaiti TC" panose="02010600040101010101" pitchFamily="2" charset="-120"/>
              </a:rPr>
              <a:t>　　数据分析的工程简单说就是你将显示生活中的数据翻译成机器可理解的数据，让它和你配合针对数据做出合理的预测和关键的决策，也是数字化服务转型的关键，牢记几个思维陷阱，对你以后工作有益：</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marL="342900" indent="-342900">
              <a:lnSpc>
                <a:spcPct val="150000"/>
              </a:lnSpc>
              <a:buFont typeface="+mj-lt"/>
              <a:buAutoNum type="arabicPeriod"/>
            </a:pPr>
            <a:r>
              <a:rPr lang="zh-CN" altLang="en-US" sz="1800" dirty="0">
                <a:solidFill>
                  <a:schemeClr val="bg2">
                    <a:lumMod val="25000"/>
                  </a:schemeClr>
                </a:solidFill>
                <a:latin typeface="Kaiti TC" panose="02010600040101010101" pitchFamily="2" charset="-120"/>
                <a:ea typeface="Kaiti TC" panose="02010600040101010101" pitchFamily="2" charset="-120"/>
              </a:rPr>
              <a:t>线上化不等于数字化，集制度、规范、流程、工具、战略于一体的数字化转型绝非使用了数据工具就可以搞定，数字化转型是一整套理论，软件开发、数据分析都只是其中某个步骤。</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marL="342900" indent="-342900">
              <a:lnSpc>
                <a:spcPct val="150000"/>
              </a:lnSpc>
              <a:buFont typeface="+mj-lt"/>
              <a:buAutoNum type="arabicPeriod"/>
            </a:pPr>
            <a:r>
              <a:rPr lang="en-US" altLang="zh-CN" sz="1800" dirty="0">
                <a:solidFill>
                  <a:schemeClr val="bg2">
                    <a:lumMod val="25000"/>
                  </a:schemeClr>
                </a:solidFill>
                <a:latin typeface="Kaiti TC" panose="02010600040101010101" pitchFamily="2" charset="-120"/>
                <a:ea typeface="Kaiti TC" panose="02010600040101010101" pitchFamily="2" charset="-120"/>
              </a:rPr>
              <a:t>Python</a:t>
            </a:r>
            <a:r>
              <a:rPr lang="zh-CN" altLang="en-US" sz="1800" dirty="0">
                <a:solidFill>
                  <a:schemeClr val="bg2">
                    <a:lumMod val="25000"/>
                  </a:schemeClr>
                </a:solidFill>
                <a:latin typeface="Kaiti TC" panose="02010600040101010101" pitchFamily="2" charset="-120"/>
                <a:ea typeface="Kaiti TC" panose="02010600040101010101" pitchFamily="2" charset="-120"/>
              </a:rPr>
              <a:t>不等于人工智能，</a:t>
            </a:r>
            <a:r>
              <a:rPr lang="en-US" altLang="zh-CN" sz="1800" dirty="0">
                <a:solidFill>
                  <a:schemeClr val="bg2">
                    <a:lumMod val="25000"/>
                  </a:schemeClr>
                </a:solidFill>
                <a:latin typeface="Kaiti TC" panose="02010600040101010101" pitchFamily="2" charset="-120"/>
                <a:ea typeface="Kaiti TC" panose="02010600040101010101" pitchFamily="2" charset="-120"/>
              </a:rPr>
              <a:t>Python</a:t>
            </a:r>
            <a:r>
              <a:rPr lang="zh-CN" altLang="en-US" sz="1800" dirty="0">
                <a:solidFill>
                  <a:schemeClr val="bg2">
                    <a:lumMod val="25000"/>
                  </a:schemeClr>
                </a:solidFill>
                <a:latin typeface="Kaiti TC" panose="02010600040101010101" pitchFamily="2" charset="-120"/>
                <a:ea typeface="Kaiti TC" panose="02010600040101010101" pitchFamily="2" charset="-120"/>
              </a:rPr>
              <a:t>只是语言工具，也并非是数据分析和人工智能领域的银弹，在工业化进程和工程化规范中，没有银弹。</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marL="342900" indent="-342900">
              <a:lnSpc>
                <a:spcPct val="150000"/>
              </a:lnSpc>
              <a:buFont typeface="+mj-lt"/>
              <a:buAutoNum type="arabicPeriod"/>
            </a:pPr>
            <a:r>
              <a:rPr lang="zh-CN" altLang="en-US" sz="1800" dirty="0">
                <a:solidFill>
                  <a:schemeClr val="bg2">
                    <a:lumMod val="25000"/>
                  </a:schemeClr>
                </a:solidFill>
                <a:latin typeface="Kaiti TC" panose="02010600040101010101" pitchFamily="2" charset="-120"/>
                <a:ea typeface="Kaiti TC" panose="02010600040101010101" pitchFamily="2" charset="-120"/>
              </a:rPr>
              <a:t>软件的尽头是数学、数据的尽头是科学，数学和科学最核心的本质是</a:t>
            </a:r>
            <a:r>
              <a:rPr lang="zh-CN" altLang="en-US" sz="1800">
                <a:solidFill>
                  <a:schemeClr val="bg2">
                    <a:lumMod val="25000"/>
                  </a:schemeClr>
                </a:solidFill>
                <a:latin typeface="Kaiti TC" panose="02010600040101010101" pitchFamily="2" charset="-120"/>
                <a:ea typeface="Kaiti TC" panose="02010600040101010101" pitchFamily="2" charset="-120"/>
              </a:rPr>
              <a:t>自然法则。</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marL="342900" indent="-342900">
              <a:lnSpc>
                <a:spcPct val="150000"/>
              </a:lnSpc>
              <a:buFont typeface="+mj-lt"/>
              <a:buAutoNum type="arabicPeriod"/>
            </a:pPr>
            <a:r>
              <a:rPr lang="zh-CN" altLang="en-US" sz="1800" dirty="0">
                <a:solidFill>
                  <a:schemeClr val="bg2">
                    <a:lumMod val="25000"/>
                  </a:schemeClr>
                </a:solidFill>
                <a:latin typeface="Kaiti TC" panose="02010600040101010101" pitchFamily="2" charset="-120"/>
                <a:ea typeface="Kaiti TC" panose="02010600040101010101" pitchFamily="2" charset="-120"/>
              </a:rPr>
              <a:t>想想</a:t>
            </a:r>
            <a:r>
              <a:rPr lang="en-US" altLang="zh-CN" sz="1800" dirty="0" err="1">
                <a:solidFill>
                  <a:schemeClr val="bg2">
                    <a:lumMod val="25000"/>
                  </a:schemeClr>
                </a:solidFill>
                <a:latin typeface="Kaiti TC" panose="02010600040101010101" pitchFamily="2" charset="-120"/>
                <a:ea typeface="Kaiti TC" panose="02010600040101010101" pitchFamily="2" charset="-120"/>
              </a:rPr>
              <a:t>ChatGPT</a:t>
            </a:r>
            <a:r>
              <a:rPr lang="zh-CN" altLang="en-US" sz="1800" dirty="0">
                <a:solidFill>
                  <a:schemeClr val="bg2">
                    <a:lumMod val="25000"/>
                  </a:schemeClr>
                </a:solidFill>
                <a:latin typeface="Kaiti TC" panose="02010600040101010101" pitchFamily="2" charset="-120"/>
                <a:ea typeface="Kaiti TC" panose="02010600040101010101" pitchFamily="2" charset="-120"/>
              </a:rPr>
              <a:t>，未来必定是一个人机结合的时代，借用</a:t>
            </a:r>
            <a:r>
              <a:rPr lang="en-US" altLang="zh-CN" sz="18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三体</a:t>
            </a:r>
            <a:r>
              <a:rPr lang="en-US" altLang="zh-CN" sz="18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那句话： 弱小和无知，不是生命的障碍，傲慢才是。</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lvl="1">
              <a:lnSpc>
                <a:spcPct val="150000"/>
              </a:lnSpc>
            </a:pPr>
            <a:endParaRPr lang="en-US" altLang="zh-CN" sz="1200" dirty="0">
              <a:solidFill>
                <a:schemeClr val="bg2">
                  <a:lumMod val="25000"/>
                </a:schemeClr>
              </a:solidFill>
            </a:endParaRPr>
          </a:p>
          <a:p>
            <a:pPr marL="800100" lvl="1" indent="-342900">
              <a:lnSpc>
                <a:spcPct val="150000"/>
              </a:lnSpc>
              <a:buFont typeface="+mj-lt"/>
              <a:buAutoNum type="arabicPeriod"/>
            </a:pPr>
            <a:endParaRPr lang="en-US" altLang="zh-CN" sz="1600" dirty="0">
              <a:solidFill>
                <a:srgbClr val="C0000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731548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en-US" altLang="zh-CN" dirty="0">
                <a:latin typeface="Chalkboard" charset="0"/>
                <a:ea typeface="Chalkboard" charset="0"/>
                <a:cs typeface="Chalkboard" charset="0"/>
              </a:rPr>
              <a:t>CDA</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III</a:t>
            </a:r>
            <a:r>
              <a:rPr lang="zh-CN" altLang="en-US" dirty="0">
                <a:latin typeface="Chalkboard" charset="0"/>
                <a:ea typeface="Chalkboard" charset="0"/>
                <a:cs typeface="Chalkboard" charset="0"/>
              </a:rPr>
              <a:t>提纲</a:t>
            </a:r>
            <a:endParaRPr lang="en-US" altLang="zh-CN" dirty="0">
              <a:latin typeface="Chalkboard" charset="0"/>
              <a:ea typeface="Chalkboard" charset="0"/>
              <a:cs typeface="Chalkboard" charset="0"/>
            </a:endParaRPr>
          </a:p>
          <a:p>
            <a:r>
              <a:rPr lang="zh-CN" altLang="en-US" dirty="0">
                <a:solidFill>
                  <a:schemeClr val="bg2">
                    <a:lumMod val="25000"/>
                  </a:schemeClr>
                </a:solidFill>
                <a:latin typeface="Chalkboard" charset="0"/>
                <a:ea typeface="Chalkboard" charset="0"/>
                <a:cs typeface="Chalkboard" charset="0"/>
              </a:rPr>
              <a:t>核心知识点</a:t>
            </a:r>
            <a:endParaRPr lang="en-US" altLang="zh-CN" dirty="0">
              <a:solidFill>
                <a:schemeClr val="bg2">
                  <a:lumMod val="25000"/>
                </a:schemeClr>
              </a:solidFill>
              <a:latin typeface="Chalkboard" charset="0"/>
              <a:ea typeface="Chalkboard" charset="0"/>
              <a:cs typeface="Chalkboard" charset="0"/>
            </a:endParaRPr>
          </a:p>
          <a:p>
            <a:r>
              <a:rPr lang="zh-CN" altLang="en-US" b="1" dirty="0">
                <a:latin typeface="Chalkboard" charset="0"/>
                <a:ea typeface="Chalkboard" charset="0"/>
                <a:cs typeface="Chalkboard" charset="0"/>
              </a:rPr>
              <a:t>实战准备</a:t>
            </a:r>
            <a:endParaRPr lang="en-US" altLang="zh-CN" b="1" dirty="0">
              <a:latin typeface="Chalkboard" charset="0"/>
              <a:ea typeface="Chalkboard" charset="0"/>
              <a:cs typeface="Chalkboard" charset="0"/>
            </a:endParaRPr>
          </a:p>
          <a:p>
            <a:r>
              <a:rPr lang="zh-CN" altLang="en-US" b="1" dirty="0">
                <a:solidFill>
                  <a:schemeClr val="accent2">
                    <a:lumMod val="75000"/>
                  </a:schemeClr>
                </a:solidFill>
                <a:latin typeface="Chalkboard" charset="0"/>
                <a:ea typeface="Chalkboard" charset="0"/>
                <a:cs typeface="Chalkboard" charset="0"/>
              </a:rPr>
              <a:t>异视界</a:t>
            </a:r>
            <a:endParaRPr lang="en-US" altLang="zh-CN" b="1" dirty="0">
              <a:solidFill>
                <a:schemeClr val="accent2">
                  <a:lumMod val="75000"/>
                </a:schemeClr>
              </a:solidFill>
              <a:latin typeface="Chalkboard" charset="0"/>
              <a:ea typeface="Chalkboard" charset="0"/>
              <a:cs typeface="Chalkboard" charset="0"/>
            </a:endParaRPr>
          </a:p>
        </p:txBody>
      </p:sp>
    </p:spTree>
    <p:extLst>
      <p:ext uri="{BB962C8B-B14F-4D97-AF65-F5344CB8AC3E}">
        <p14:creationId xmlns:p14="http://schemas.microsoft.com/office/powerpoint/2010/main" val="3617349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异视界 </a:t>
            </a:r>
            <a:r>
              <a:rPr lang="en-US" altLang="zh-CN" sz="1800" dirty="0">
                <a:solidFill>
                  <a:schemeClr val="bg1">
                    <a:lumMod val="50000"/>
                  </a:schemeClr>
                </a:solidFill>
              </a:rPr>
              <a:t>/</a:t>
            </a:r>
            <a:r>
              <a:rPr lang="zh-CN" altLang="en-US" sz="1800" dirty="0">
                <a:solidFill>
                  <a:schemeClr val="bg1">
                    <a:lumMod val="50000"/>
                  </a:schemeClr>
                </a:solidFill>
              </a:rPr>
              <a:t> 金融数字化</a:t>
            </a:r>
            <a:br>
              <a:rPr lang="en-US" altLang="zh-CN" sz="1800" dirty="0">
                <a:solidFill>
                  <a:schemeClr val="bg1">
                    <a:lumMod val="50000"/>
                  </a:schemeClr>
                </a:solidFill>
              </a:rPr>
            </a:br>
            <a:r>
              <a:rPr lang="zh-CN" altLang="en-US" sz="1800" dirty="0">
                <a:solidFill>
                  <a:srgbClr val="0070C0"/>
                </a:solidFill>
              </a:rPr>
              <a:t>招为科技：提供科技规划、管理咨询、工具落地于一体的数字化解决方案 </a:t>
            </a:r>
            <a:r>
              <a:rPr lang="zh-CN" altLang="en-US" sz="1800" dirty="0">
                <a:solidFill>
                  <a:srgbClr val="0070C0"/>
                </a:solidFill>
                <a:latin typeface="Pristina" panose="020F0502020204030204" pitchFamily="34" charset="0"/>
              </a:rPr>
              <a:t>。</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333182"/>
            <a:ext cx="10515600" cy="4704298"/>
          </a:xfrm>
        </p:spPr>
        <p:txBody>
          <a:bodyPr>
            <a:normAutofit/>
          </a:bodyPr>
          <a:lstStyle/>
          <a:p>
            <a:pPr marL="0" indent="0">
              <a:lnSpc>
                <a:spcPct val="150000"/>
              </a:lnSpc>
              <a:buNone/>
            </a:pPr>
            <a:r>
              <a:rPr lang="zh-CN" altLang="en-US" sz="2000" b="1" dirty="0">
                <a:solidFill>
                  <a:schemeClr val="accent2">
                    <a:lumMod val="75000"/>
                  </a:schemeClr>
                </a:solidFill>
                <a:latin typeface="Kaiti TC" panose="02010600040101010101" pitchFamily="2" charset="-120"/>
                <a:ea typeface="Kaiti TC" panose="02010600040101010101" pitchFamily="2" charset="-120"/>
              </a:rPr>
              <a:t>招为科技</a:t>
            </a:r>
            <a:r>
              <a:rPr lang="zh-CN" altLang="en-US" sz="1800" dirty="0">
                <a:solidFill>
                  <a:schemeClr val="bg2">
                    <a:lumMod val="25000"/>
                  </a:schemeClr>
                </a:solidFill>
                <a:latin typeface="Kaiti TC" panose="02010600040101010101" pitchFamily="2" charset="-120"/>
                <a:ea typeface="Kaiti TC" panose="02010600040101010101" pitchFamily="2" charset="-120"/>
              </a:rPr>
              <a:t>团队拥有证券基金及银行业</a:t>
            </a:r>
            <a:r>
              <a:rPr lang="en-US" altLang="zh-CN" sz="1800" dirty="0">
                <a:solidFill>
                  <a:schemeClr val="bg2">
                    <a:lumMod val="25000"/>
                  </a:schemeClr>
                </a:solidFill>
                <a:latin typeface="Kaiti TC" panose="02010600040101010101" pitchFamily="2" charset="-120"/>
                <a:ea typeface="Kaiti TC" panose="02010600040101010101" pitchFamily="2" charset="-120"/>
              </a:rPr>
              <a:t>30 </a:t>
            </a:r>
            <a:r>
              <a:rPr lang="zh-CN" altLang="en-US" sz="1800" dirty="0">
                <a:solidFill>
                  <a:schemeClr val="bg2">
                    <a:lumMod val="25000"/>
                  </a:schemeClr>
                </a:solidFill>
                <a:latin typeface="Kaiti TC" panose="02010600040101010101" pitchFamily="2" charset="-120"/>
                <a:ea typeface="Kaiti TC" panose="02010600040101010101" pitchFamily="2" charset="-120"/>
              </a:rPr>
              <a:t>年先进的</a:t>
            </a:r>
            <a:r>
              <a:rPr lang="en-US" altLang="zh-CN" sz="1800" dirty="0">
                <a:solidFill>
                  <a:schemeClr val="bg2">
                    <a:lumMod val="25000"/>
                  </a:schemeClr>
                </a:solidFill>
                <a:latin typeface="Kaiti TC" panose="02010600040101010101" pitchFamily="2" charset="-120"/>
                <a:ea typeface="Kaiti TC" panose="02010600040101010101" pitchFamily="2" charset="-120"/>
              </a:rPr>
              <a:t>IT</a:t>
            </a:r>
            <a:r>
              <a:rPr lang="zh-CN" altLang="en-US" sz="1800" dirty="0">
                <a:solidFill>
                  <a:schemeClr val="bg2">
                    <a:lumMod val="25000"/>
                  </a:schemeClr>
                </a:solidFill>
                <a:latin typeface="Kaiti TC" panose="02010600040101010101" pitchFamily="2" charset="-120"/>
                <a:ea typeface="Kaiti TC" panose="02010600040101010101" pitchFamily="2" charset="-120"/>
              </a:rPr>
              <a:t>运营及服务管理经验，核心成员具备服务管理体系、数字化运营建设及运维管理经验，不仅仅是建流程、建体系，更重要的是建立适合客户特色，能真正起到实效的运营模式。可以给用户提供更高的起点与平台，合作共赢，共同发展。</a:t>
            </a:r>
          </a:p>
          <a:p>
            <a:pPr>
              <a:lnSpc>
                <a:spcPct val="150000"/>
              </a:lnSpc>
            </a:pPr>
            <a:r>
              <a:rPr lang="en-US" altLang="zh-CN" sz="1800" dirty="0">
                <a:solidFill>
                  <a:schemeClr val="bg2">
                    <a:lumMod val="25000"/>
                  </a:schemeClr>
                </a:solidFill>
                <a:latin typeface="Kaiti TC" panose="02010600040101010101" pitchFamily="2" charset="-120"/>
                <a:ea typeface="Kaiti TC" panose="02010600040101010101" pitchFamily="2" charset="-120"/>
              </a:rPr>
              <a:t>ISO20000</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ISO27001</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ISO9001</a:t>
            </a:r>
          </a:p>
          <a:p>
            <a:pPr>
              <a:lnSpc>
                <a:spcPct val="150000"/>
              </a:lnSpc>
            </a:pPr>
            <a:r>
              <a:rPr lang="en-US" altLang="zh-CN" sz="1800" dirty="0">
                <a:solidFill>
                  <a:schemeClr val="bg2">
                    <a:lumMod val="25000"/>
                  </a:schemeClr>
                </a:solidFill>
                <a:latin typeface="Kaiti TC" panose="02010600040101010101" pitchFamily="2" charset="-120"/>
                <a:ea typeface="Kaiti TC" panose="02010600040101010101" pitchFamily="2" charset="-120"/>
              </a:rPr>
              <a:t>GB/T33135-2016,</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GB/T37741-2019,</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GB/T37726-2019</a:t>
            </a: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自研产品：</a:t>
            </a:r>
            <a:r>
              <a:rPr lang="en-US" altLang="zh-CN" sz="1800" dirty="0">
                <a:solidFill>
                  <a:schemeClr val="bg2">
                    <a:lumMod val="25000"/>
                  </a:schemeClr>
                </a:solidFill>
                <a:latin typeface="Kaiti TC" panose="02010600040101010101" pitchFamily="2" charset="-120"/>
                <a:ea typeface="Kaiti TC" panose="02010600040101010101" pitchFamily="2" charset="-120"/>
              </a:rPr>
              <a:t>ITSM</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CMDB</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 流程引擎</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en-US" altLang="zh-CN" sz="1800" dirty="0">
                <a:solidFill>
                  <a:schemeClr val="bg2">
                    <a:lumMod val="25000"/>
                  </a:schemeClr>
                </a:solidFill>
                <a:latin typeface="Kaiti TC" panose="02010600040101010101" pitchFamily="2" charset="-120"/>
                <a:ea typeface="Kaiti TC" panose="02010600040101010101" pitchFamily="2" charset="-120"/>
              </a:rPr>
              <a:t>ITSS</a:t>
            </a:r>
            <a:r>
              <a:rPr lang="zh-CN" altLang="en-US" sz="1800" dirty="0">
                <a:solidFill>
                  <a:schemeClr val="bg2">
                    <a:lumMod val="25000"/>
                  </a:schemeClr>
                </a:solidFill>
                <a:latin typeface="Kaiti TC" panose="02010600040101010101" pitchFamily="2" charset="-120"/>
                <a:ea typeface="Kaiti TC" panose="02010600040101010101" pitchFamily="2" charset="-120"/>
              </a:rPr>
              <a:t>成员、国标编写、</a:t>
            </a:r>
            <a:r>
              <a:rPr lang="en-US" altLang="zh-CN" sz="1800" dirty="0">
                <a:solidFill>
                  <a:schemeClr val="bg2">
                    <a:lumMod val="25000"/>
                  </a:schemeClr>
                </a:solidFill>
                <a:latin typeface="Kaiti TC" panose="02010600040101010101" pitchFamily="2" charset="-120"/>
                <a:ea typeface="Kaiti TC" panose="02010600040101010101" pitchFamily="2" charset="-120"/>
              </a:rPr>
              <a:t>ISCCC</a:t>
            </a:r>
            <a:r>
              <a:rPr lang="zh-CN" altLang="en-US" sz="1800" dirty="0">
                <a:solidFill>
                  <a:schemeClr val="bg2">
                    <a:lumMod val="25000"/>
                  </a:schemeClr>
                </a:solidFill>
                <a:latin typeface="Kaiti TC" panose="02010600040101010101" pitchFamily="2" charset="-120"/>
                <a:ea typeface="Kaiti TC" panose="02010600040101010101" pitchFamily="2" charset="-120"/>
              </a:rPr>
              <a:t>授权认证</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en-US" altLang="zh-CN" sz="1800" dirty="0">
                <a:solidFill>
                  <a:schemeClr val="bg2">
                    <a:lumMod val="25000"/>
                  </a:schemeClr>
                </a:solidFill>
                <a:latin typeface="Kaiti TC" panose="02010600040101010101" pitchFamily="2" charset="-120"/>
                <a:ea typeface="Kaiti TC" panose="02010600040101010101" pitchFamily="2" charset="-120"/>
              </a:rPr>
              <a:t>GB/T33136</a:t>
            </a:r>
            <a:r>
              <a:rPr lang="zh-CN" altLang="en-US" sz="1800" dirty="0">
                <a:solidFill>
                  <a:schemeClr val="bg2">
                    <a:lumMod val="25000"/>
                  </a:schemeClr>
                </a:solidFill>
                <a:latin typeface="Kaiti TC" panose="02010600040101010101" pitchFamily="2" charset="-120"/>
                <a:ea typeface="Kaiti TC" panose="02010600040101010101" pitchFamily="2" charset="-120"/>
              </a:rPr>
              <a:t>主导者</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国家高新技术企业、</a:t>
            </a:r>
            <a:r>
              <a:rPr lang="en-US" altLang="zh-CN" sz="1800" dirty="0">
                <a:solidFill>
                  <a:schemeClr val="bg2">
                    <a:lumMod val="25000"/>
                  </a:schemeClr>
                </a:solidFill>
                <a:latin typeface="Kaiti TC" panose="02010600040101010101" pitchFamily="2" charset="-120"/>
                <a:ea typeface="Kaiti TC" panose="02010600040101010101" pitchFamily="2" charset="-120"/>
              </a:rPr>
              <a:t>IT</a:t>
            </a:r>
            <a:r>
              <a:rPr lang="zh-CN" altLang="en-US" sz="1800" dirty="0">
                <a:solidFill>
                  <a:schemeClr val="bg2">
                    <a:lumMod val="25000"/>
                  </a:schemeClr>
                </a:solidFill>
                <a:latin typeface="Kaiti TC" panose="02010600040101010101" pitchFamily="2" charset="-120"/>
                <a:ea typeface="Kaiti TC" panose="02010600040101010101" pitchFamily="2" charset="-120"/>
              </a:rPr>
              <a:t>管理数字化转型解决方案</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marL="0" indent="0">
              <a:lnSpc>
                <a:spcPct val="150000"/>
              </a:lnSpc>
              <a:buNone/>
            </a:pPr>
            <a:endParaRPr lang="en-US" altLang="zh-CN" sz="1600" dirty="0">
              <a:solidFill>
                <a:schemeClr val="bg2">
                  <a:lumMod val="25000"/>
                </a:schemeClr>
              </a:solidFill>
              <a:latin typeface="Kaiti TC" panose="02010600040101010101" pitchFamily="2" charset="-120"/>
              <a:ea typeface="Kaiti TC" panose="02010600040101010101" pitchFamily="2" charset="-120"/>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3" name="Picture 2">
            <a:extLst>
              <a:ext uri="{FF2B5EF4-FFF2-40B4-BE49-F238E27FC236}">
                <a16:creationId xmlns:a16="http://schemas.microsoft.com/office/drawing/2014/main" id="{89F2454B-61FB-2D68-C6DA-8FE6CB3E046A}"/>
              </a:ext>
            </a:extLst>
          </p:cNvPr>
          <p:cNvPicPr>
            <a:picLocks noChangeAspect="1"/>
          </p:cNvPicPr>
          <p:nvPr/>
        </p:nvPicPr>
        <p:blipFill>
          <a:blip r:embed="rId2"/>
          <a:stretch>
            <a:fillRect/>
          </a:stretch>
        </p:blipFill>
        <p:spPr>
          <a:xfrm>
            <a:off x="9082007" y="-360626"/>
            <a:ext cx="2155556" cy="2155556"/>
          </a:xfrm>
          <a:prstGeom prst="rect">
            <a:avLst/>
          </a:prstGeom>
        </p:spPr>
      </p:pic>
      <p:pic>
        <p:nvPicPr>
          <p:cNvPr id="4" name="Picture 3">
            <a:extLst>
              <a:ext uri="{FF2B5EF4-FFF2-40B4-BE49-F238E27FC236}">
                <a16:creationId xmlns:a16="http://schemas.microsoft.com/office/drawing/2014/main" id="{BBBF1E78-404C-D3AC-5ED5-13CA6ABBCCCD}"/>
              </a:ext>
            </a:extLst>
          </p:cNvPr>
          <p:cNvPicPr>
            <a:picLocks noChangeAspect="1"/>
          </p:cNvPicPr>
          <p:nvPr/>
        </p:nvPicPr>
        <p:blipFill>
          <a:blip r:embed="rId3"/>
          <a:stretch>
            <a:fillRect/>
          </a:stretch>
        </p:blipFill>
        <p:spPr>
          <a:xfrm>
            <a:off x="7022466" y="2678835"/>
            <a:ext cx="4304654" cy="3358645"/>
          </a:xfrm>
          <a:prstGeom prst="rect">
            <a:avLst/>
          </a:prstGeom>
        </p:spPr>
      </p:pic>
    </p:spTree>
    <p:extLst>
      <p:ext uri="{BB962C8B-B14F-4D97-AF65-F5344CB8AC3E}">
        <p14:creationId xmlns:p14="http://schemas.microsoft.com/office/powerpoint/2010/main" val="396063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数据挖掘</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Data</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Mining</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基本概念、发展历程（</a:t>
            </a:r>
            <a:r>
              <a:rPr lang="en-US" altLang="zh-CN" sz="2000" dirty="0"/>
              <a:t>KDD</a:t>
            </a:r>
            <a:r>
              <a:rPr lang="zh-CN" altLang="en-US" sz="2000" dirty="0"/>
              <a:t>步骤</a:t>
            </a:r>
            <a:r>
              <a:rPr lang="zh-CN" altLang="en-US" sz="2000" dirty="0">
                <a:solidFill>
                  <a:schemeClr val="bg2">
                    <a:lumMod val="25000"/>
                  </a:schemeClr>
                </a:solidFill>
              </a:rPr>
              <a:t>）</a:t>
            </a:r>
            <a:endParaRPr lang="en-US" altLang="zh-CN" sz="2000" dirty="0">
              <a:solidFill>
                <a:schemeClr val="bg2">
                  <a:lumMod val="25000"/>
                </a:schemeClr>
              </a:solidFill>
            </a:endParaRPr>
          </a:p>
          <a:p>
            <a:pPr>
              <a:lnSpc>
                <a:spcPct val="150000"/>
              </a:lnSpc>
            </a:pPr>
            <a:r>
              <a:rPr lang="zh-CN" altLang="en-US" sz="2000" dirty="0">
                <a:solidFill>
                  <a:schemeClr val="bg2">
                    <a:lumMod val="25000"/>
                  </a:schemeClr>
                </a:solidFill>
              </a:rPr>
              <a:t>产业标准：</a:t>
            </a:r>
            <a:r>
              <a:rPr lang="en-US" altLang="zh-CN" sz="2000" dirty="0">
                <a:solidFill>
                  <a:schemeClr val="bg2">
                    <a:lumMod val="25000"/>
                  </a:schemeClr>
                </a:solidFill>
              </a:rPr>
              <a:t>CRISP-DM</a:t>
            </a:r>
            <a:r>
              <a:rPr lang="zh-CN" altLang="en-US" sz="2000" dirty="0">
                <a:solidFill>
                  <a:schemeClr val="bg2">
                    <a:lumMod val="25000"/>
                  </a:schemeClr>
                </a:solidFill>
              </a:rPr>
              <a:t> </a:t>
            </a:r>
            <a:r>
              <a:rPr lang="en-US" altLang="zh-CN" sz="2000" dirty="0">
                <a:solidFill>
                  <a:schemeClr val="bg2">
                    <a:lumMod val="25000"/>
                  </a:schemeClr>
                </a:solidFill>
              </a:rPr>
              <a:t>/</a:t>
            </a:r>
            <a:r>
              <a:rPr lang="zh-CN" altLang="en-US" sz="2000" dirty="0">
                <a:solidFill>
                  <a:schemeClr val="bg2">
                    <a:lumMod val="25000"/>
                  </a:schemeClr>
                </a:solidFill>
              </a:rPr>
              <a:t> </a:t>
            </a:r>
            <a:r>
              <a:rPr lang="en-US" altLang="zh-CN" sz="2000" dirty="0">
                <a:solidFill>
                  <a:schemeClr val="bg2">
                    <a:lumMod val="25000"/>
                  </a:schemeClr>
                </a:solidFill>
              </a:rPr>
              <a:t>SEMMA</a:t>
            </a:r>
          </a:p>
          <a:p>
            <a:pPr>
              <a:lnSpc>
                <a:spcPct val="150000"/>
              </a:lnSpc>
            </a:pPr>
            <a:r>
              <a:rPr lang="zh-CN" altLang="en-US" sz="2000" dirty="0">
                <a:solidFill>
                  <a:schemeClr val="bg2">
                    <a:lumMod val="25000"/>
                  </a:schemeClr>
                </a:solidFill>
              </a:rPr>
              <a:t>挖掘技术：描述型统计、可视化、基于案例的学习</a:t>
            </a:r>
            <a:endParaRPr lang="en-US" altLang="zh-CN" sz="2000" dirty="0">
              <a:solidFill>
                <a:schemeClr val="bg2">
                  <a:lumMod val="25000"/>
                </a:schemeClr>
              </a:solidFill>
            </a:endParaRPr>
          </a:p>
          <a:p>
            <a:pPr>
              <a:lnSpc>
                <a:spcPct val="150000"/>
              </a:lnSpc>
            </a:pPr>
            <a:r>
              <a:rPr lang="zh-CN" altLang="en-US" sz="2000" dirty="0">
                <a:solidFill>
                  <a:schemeClr val="bg2">
                    <a:lumMod val="25000"/>
                  </a:schemeClr>
                </a:solidFill>
              </a:rPr>
              <a:t>挖掘模型：</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描述性数据挖掘（非监督）：关联规则、序列模式、聚类分析</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预测型数据挖掘（监督）：分类、预测</a:t>
            </a:r>
            <a:endParaRPr lang="en-US" altLang="zh-CN" sz="1600" dirty="0">
              <a:solidFill>
                <a:schemeClr val="bg2">
                  <a:lumMod val="25000"/>
                </a:schemeClr>
              </a:solidFill>
            </a:endParaRPr>
          </a:p>
          <a:p>
            <a:pPr>
              <a:lnSpc>
                <a:spcPct val="150000"/>
              </a:lnSpc>
            </a:pP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196955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54140"/>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异视界 </a:t>
            </a:r>
            <a:r>
              <a:rPr lang="en-US" altLang="zh-CN" sz="1800" dirty="0">
                <a:solidFill>
                  <a:schemeClr val="bg1">
                    <a:lumMod val="50000"/>
                  </a:schemeClr>
                </a:solidFill>
              </a:rPr>
              <a:t>/</a:t>
            </a:r>
            <a:r>
              <a:rPr lang="zh-CN" altLang="en-US" sz="1800" dirty="0">
                <a:solidFill>
                  <a:schemeClr val="bg1">
                    <a:lumMod val="50000"/>
                  </a:schemeClr>
                </a:solidFill>
              </a:rPr>
              <a:t> 工业数字化</a:t>
            </a:r>
            <a:br>
              <a:rPr lang="en-US" altLang="zh-CN" sz="1800" dirty="0">
                <a:solidFill>
                  <a:schemeClr val="bg1">
                    <a:lumMod val="50000"/>
                  </a:schemeClr>
                </a:solidFill>
              </a:rPr>
            </a:br>
            <a:r>
              <a:rPr lang="zh-CN" altLang="en-US" sz="1800" dirty="0">
                <a:solidFill>
                  <a:srgbClr val="0070C0"/>
                </a:solidFill>
              </a:rPr>
              <a:t>丰蕾科技：专注于数字模型技术的工业软硬件技术公司</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endParaRPr lang="en-US" altLang="zh-CN" sz="1200" dirty="0">
              <a:solidFill>
                <a:schemeClr val="bg2">
                  <a:lumMod val="25000"/>
                </a:schemeClr>
              </a:solidFill>
            </a:endParaRPr>
          </a:p>
          <a:p>
            <a:pPr marL="800100" lvl="1" indent="-342900">
              <a:lnSpc>
                <a:spcPct val="150000"/>
              </a:lnSpc>
              <a:buFont typeface="+mj-lt"/>
              <a:buAutoNum type="arabicPeriod"/>
            </a:pPr>
            <a:endParaRPr lang="en-US" altLang="zh-CN" sz="1600" dirty="0">
              <a:solidFill>
                <a:srgbClr val="C0000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
        <p:nvSpPr>
          <p:cNvPr id="8" name="Content Placeholder 6">
            <a:extLst>
              <a:ext uri="{FF2B5EF4-FFF2-40B4-BE49-F238E27FC236}">
                <a16:creationId xmlns:a16="http://schemas.microsoft.com/office/drawing/2014/main" id="{C0613214-4BDC-B949-AFE0-4C5D1E16CB56}"/>
              </a:ext>
            </a:extLst>
          </p:cNvPr>
          <p:cNvSpPr txBox="1">
            <a:spLocks/>
          </p:cNvSpPr>
          <p:nvPr/>
        </p:nvSpPr>
        <p:spPr>
          <a:xfrm>
            <a:off x="838200" y="1333182"/>
            <a:ext cx="10515600" cy="47042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zh-CN" altLang="en-US" sz="2000" b="1" dirty="0">
                <a:solidFill>
                  <a:schemeClr val="accent2">
                    <a:lumMod val="75000"/>
                  </a:schemeClr>
                </a:solidFill>
                <a:latin typeface="Kaiti TC" panose="02010600040101010101" pitchFamily="2" charset="-120"/>
                <a:ea typeface="Kaiti TC" panose="02010600040101010101" pitchFamily="2" charset="-120"/>
              </a:rPr>
              <a:t>丰蕾科技</a:t>
            </a:r>
            <a:r>
              <a:rPr lang="zh-CN" altLang="en-US" sz="1800" dirty="0">
                <a:solidFill>
                  <a:schemeClr val="bg2">
                    <a:lumMod val="25000"/>
                  </a:schemeClr>
                </a:solidFill>
                <a:latin typeface="Kaiti TC" panose="02010600040101010101" pitchFamily="2" charset="-120"/>
                <a:ea typeface="Kaiti TC" panose="02010600040101010101" pitchFamily="2" charset="-120"/>
              </a:rPr>
              <a:t>国家可信嵌入式软件工程技术研究中心（国家科技部）重点孵化的高新技术企业，推出</a:t>
            </a:r>
            <a:r>
              <a:rPr lang="en-US" sz="1800" dirty="0">
                <a:solidFill>
                  <a:schemeClr val="bg2">
                    <a:lumMod val="25000"/>
                  </a:schemeClr>
                </a:solidFill>
                <a:latin typeface="Kaiti TC" panose="02010600040101010101" pitchFamily="2" charset="-120"/>
                <a:ea typeface="Kaiti TC" panose="02010600040101010101" pitchFamily="2" charset="-120"/>
              </a:rPr>
              <a:t>SMAVE</a:t>
            </a:r>
            <a:r>
              <a:rPr lang="zh-CN" altLang="en-US" sz="1800" dirty="0">
                <a:solidFill>
                  <a:schemeClr val="bg2">
                    <a:lumMod val="25000"/>
                  </a:schemeClr>
                </a:solidFill>
                <a:latin typeface="Kaiti TC" panose="02010600040101010101" pitchFamily="2" charset="-120"/>
                <a:ea typeface="Kaiti TC" panose="02010600040101010101" pitchFamily="2" charset="-120"/>
              </a:rPr>
              <a:t>系列</a:t>
            </a:r>
            <a:r>
              <a:rPr lang="zh-CN" altLang="en-US" sz="1800" b="1" dirty="0">
                <a:solidFill>
                  <a:schemeClr val="bg2">
                    <a:lumMod val="25000"/>
                  </a:schemeClr>
                </a:solidFill>
                <a:latin typeface="Kaiti TC" panose="02010600040101010101" pitchFamily="2" charset="-120"/>
                <a:ea typeface="Kaiti TC" panose="02010600040101010101" pitchFamily="2" charset="-120"/>
              </a:rPr>
              <a:t>模型驱动（</a:t>
            </a:r>
            <a:r>
              <a:rPr lang="en-US" altLang="zh-CN" sz="1800" b="1" dirty="0">
                <a:solidFill>
                  <a:schemeClr val="bg2">
                    <a:lumMod val="25000"/>
                  </a:schemeClr>
                </a:solidFill>
                <a:latin typeface="Kaiti TC" panose="02010600040101010101" pitchFamily="2" charset="-120"/>
                <a:ea typeface="Kaiti TC" panose="02010600040101010101" pitchFamily="2" charset="-120"/>
              </a:rPr>
              <a:t>MBSE</a:t>
            </a:r>
            <a:r>
              <a:rPr lang="zh-CN" altLang="en-US" sz="1800" b="1"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的安全攸关控制系统工业软件研发平台</a:t>
            </a:r>
            <a:r>
              <a:rPr lang="en-US" sz="1800" dirty="0">
                <a:solidFill>
                  <a:schemeClr val="bg2">
                    <a:lumMod val="25000"/>
                  </a:schemeClr>
                </a:solidFill>
                <a:latin typeface="Kaiti TC" panose="02010600040101010101" pitchFamily="2" charset="-120"/>
                <a:ea typeface="Kaiti TC" panose="02010600040101010101" pitchFamily="2" charset="-120"/>
              </a:rPr>
              <a:t> (</a:t>
            </a:r>
            <a:r>
              <a:rPr lang="zh-CN" altLang="en-US" sz="1800" dirty="0">
                <a:solidFill>
                  <a:schemeClr val="bg2">
                    <a:lumMod val="25000"/>
                  </a:schemeClr>
                </a:solidFill>
                <a:latin typeface="Kaiti TC" panose="02010600040101010101" pitchFamily="2" charset="-120"/>
                <a:ea typeface="Kaiti TC" panose="02010600040101010101" pitchFamily="2" charset="-120"/>
              </a:rPr>
              <a:t>工具集</a:t>
            </a:r>
            <a:r>
              <a:rPr lang="en-US" sz="18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与基于国际标准</a:t>
            </a:r>
            <a:r>
              <a:rPr lang="en-US" altLang="zh-CN" sz="1800" dirty="0">
                <a:solidFill>
                  <a:schemeClr val="bg2">
                    <a:lumMod val="25000"/>
                  </a:schemeClr>
                </a:solidFill>
                <a:latin typeface="Kaiti TC" panose="02010600040101010101" pitchFamily="2" charset="-120"/>
                <a:ea typeface="Kaiti TC" panose="02010600040101010101" pitchFamily="2" charset="-120"/>
              </a:rPr>
              <a:t>IEC61131-3</a:t>
            </a:r>
            <a:r>
              <a:rPr lang="zh-CN" altLang="en-US" sz="1800" dirty="0">
                <a:solidFill>
                  <a:schemeClr val="bg2">
                    <a:lumMod val="25000"/>
                  </a:schemeClr>
                </a:solidFill>
                <a:latin typeface="Kaiti TC" panose="02010600040101010101" pitchFamily="2" charset="-120"/>
                <a:ea typeface="Kaiti TC" panose="02010600040101010101" pitchFamily="2" charset="-120"/>
              </a:rPr>
              <a:t>的</a:t>
            </a:r>
            <a:r>
              <a:rPr lang="en-US" altLang="zh-CN" sz="1800" dirty="0">
                <a:solidFill>
                  <a:schemeClr val="bg2">
                    <a:lumMod val="25000"/>
                  </a:schemeClr>
                </a:solidFill>
                <a:latin typeface="Kaiti TC" panose="02010600040101010101" pitchFamily="2" charset="-120"/>
                <a:ea typeface="Kaiti TC" panose="02010600040101010101" pitchFamily="2" charset="-120"/>
              </a:rPr>
              <a:t>ACEPHERE</a:t>
            </a:r>
            <a:r>
              <a:rPr lang="zh-CN" altLang="en-US" sz="1800" dirty="0">
                <a:solidFill>
                  <a:schemeClr val="bg2">
                    <a:lumMod val="25000"/>
                  </a:schemeClr>
                </a:solidFill>
                <a:latin typeface="Kaiti TC" panose="02010600040101010101" pitchFamily="2" charset="-120"/>
                <a:ea typeface="Kaiti TC" panose="02010600040101010101" pitchFamily="2" charset="-120"/>
              </a:rPr>
              <a:t>软件开发平台与配套硬件产品，为航空航天、工业控制、轨道交通等行业提供了自主可控的嵌入式软件开发全生命周期解决方案。</a:t>
            </a:r>
            <a:r>
              <a:rPr lang="en-US" sz="1800" dirty="0">
                <a:solidFill>
                  <a:schemeClr val="bg2">
                    <a:lumMod val="25000"/>
                  </a:schemeClr>
                </a:solidFill>
                <a:latin typeface="Kaiti TC" panose="02010600040101010101" pitchFamily="2" charset="-120"/>
                <a:ea typeface="Kaiti TC" panose="02010600040101010101" pitchFamily="2" charset="-120"/>
              </a:rPr>
              <a:t> </a:t>
            </a:r>
            <a:endParaRPr lang="zh-CN" altLang="en-US"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国家“高新技术”企业、上海市科技进步特等奖</a:t>
            </a: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上海市“专精特新”、“科技小巨人”企业</a:t>
            </a: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上海区级“科技创新型小巨人”企业</a:t>
            </a: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上海市软件与信息服务高成长百家企业</a:t>
            </a:r>
          </a:p>
          <a:p>
            <a:pPr>
              <a:lnSpc>
                <a:spcPct val="150000"/>
              </a:lnSpc>
            </a:pPr>
            <a:r>
              <a:rPr lang="en-US" altLang="zh-CN" sz="1800" dirty="0">
                <a:solidFill>
                  <a:schemeClr val="bg2">
                    <a:lumMod val="25000"/>
                  </a:schemeClr>
                </a:solidFill>
                <a:latin typeface="Kaiti TC" panose="02010600040101010101" pitchFamily="2" charset="-120"/>
                <a:ea typeface="Kaiti TC" panose="02010600040101010101" pitchFamily="2" charset="-120"/>
              </a:rPr>
              <a:t>CMMI3</a:t>
            </a:r>
            <a:r>
              <a:rPr lang="zh-CN" altLang="en-US" sz="1800" dirty="0">
                <a:solidFill>
                  <a:schemeClr val="bg2">
                    <a:lumMod val="25000"/>
                  </a:schemeClr>
                </a:solidFill>
                <a:latin typeface="Kaiti TC" panose="02010600040101010101" pitchFamily="2" charset="-120"/>
                <a:ea typeface="Kaiti TC" panose="02010600040101010101" pitchFamily="2" charset="-120"/>
              </a:rPr>
              <a:t>、</a:t>
            </a:r>
            <a:r>
              <a:rPr lang="en-US" altLang="zh-CN" sz="1800" dirty="0">
                <a:solidFill>
                  <a:schemeClr val="bg2">
                    <a:lumMod val="25000"/>
                  </a:schemeClr>
                </a:solidFill>
                <a:latin typeface="Kaiti TC" panose="02010600040101010101" pitchFamily="2" charset="-120"/>
                <a:ea typeface="Kaiti TC" panose="02010600040101010101" pitchFamily="2" charset="-120"/>
              </a:rPr>
              <a:t>ISO9001</a:t>
            </a:r>
            <a:r>
              <a:rPr lang="zh-CN" altLang="en-US" sz="1800" dirty="0">
                <a:solidFill>
                  <a:schemeClr val="bg2">
                    <a:lumMod val="25000"/>
                  </a:schemeClr>
                </a:solidFill>
                <a:latin typeface="Kaiti TC" panose="02010600040101010101" pitchFamily="2" charset="-120"/>
                <a:ea typeface="Kaiti TC" panose="02010600040101010101" pitchFamily="2" charset="-120"/>
              </a:rPr>
              <a:t>、工信部两化融合贯标企业</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授权发明专利</a:t>
            </a:r>
            <a:r>
              <a:rPr lang="en-US" altLang="zh-CN" sz="1800" dirty="0">
                <a:solidFill>
                  <a:schemeClr val="bg2">
                    <a:lumMod val="25000"/>
                  </a:schemeClr>
                </a:solidFill>
                <a:latin typeface="Kaiti TC" panose="02010600040101010101" pitchFamily="2" charset="-120"/>
                <a:ea typeface="Kaiti TC" panose="02010600040101010101" pitchFamily="2" charset="-120"/>
              </a:rPr>
              <a:t>40</a:t>
            </a:r>
            <a:r>
              <a:rPr lang="en-US" altLang="zh-CN" sz="1800" baseline="300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、软件著作权登记</a:t>
            </a:r>
            <a:r>
              <a:rPr lang="en-US" altLang="zh-CN" sz="1800" dirty="0">
                <a:solidFill>
                  <a:schemeClr val="bg2">
                    <a:lumMod val="25000"/>
                  </a:schemeClr>
                </a:solidFill>
                <a:latin typeface="Kaiti TC" panose="02010600040101010101" pitchFamily="2" charset="-120"/>
                <a:ea typeface="Kaiti TC" panose="02010600040101010101" pitchFamily="2" charset="-120"/>
              </a:rPr>
              <a:t>90</a:t>
            </a:r>
            <a:r>
              <a:rPr lang="en-US" altLang="zh-CN" sz="1800" baseline="30000" dirty="0">
                <a:solidFill>
                  <a:schemeClr val="bg2">
                    <a:lumMod val="25000"/>
                  </a:schemeClr>
                </a:solidFill>
                <a:latin typeface="Kaiti TC" panose="02010600040101010101" pitchFamily="2" charset="-120"/>
                <a:ea typeface="Kaiti TC" panose="02010600040101010101" pitchFamily="2" charset="-120"/>
              </a:rPr>
              <a:t>+</a:t>
            </a:r>
            <a:endParaRPr lang="zh-CN" altLang="en-US" sz="1800" baseline="300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endParaRPr lang="zh-CN" altLang="en-US"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endParaRPr lang="zh-CN" altLang="en-US" sz="1800" dirty="0">
              <a:solidFill>
                <a:schemeClr val="bg2">
                  <a:lumMod val="25000"/>
                </a:schemeClr>
              </a:solidFill>
              <a:latin typeface="Kaiti TC" panose="02010600040101010101" pitchFamily="2" charset="-120"/>
              <a:ea typeface="Kaiti TC" panose="02010600040101010101" pitchFamily="2" charset="-120"/>
            </a:endParaRPr>
          </a:p>
        </p:txBody>
      </p:sp>
      <p:pic>
        <p:nvPicPr>
          <p:cNvPr id="10" name="Picture 9">
            <a:extLst>
              <a:ext uri="{FF2B5EF4-FFF2-40B4-BE49-F238E27FC236}">
                <a16:creationId xmlns:a16="http://schemas.microsoft.com/office/drawing/2014/main" id="{F3A60227-43BC-FB4B-8A59-DA436D44C972}"/>
              </a:ext>
            </a:extLst>
          </p:cNvPr>
          <p:cNvPicPr>
            <a:picLocks noChangeAspect="1"/>
          </p:cNvPicPr>
          <p:nvPr/>
        </p:nvPicPr>
        <p:blipFill>
          <a:blip r:embed="rId3"/>
          <a:srcRect/>
          <a:stretch/>
        </p:blipFill>
        <p:spPr>
          <a:xfrm>
            <a:off x="5646037" y="2629990"/>
            <a:ext cx="5860163" cy="3524236"/>
          </a:xfrm>
          <a:prstGeom prst="rect">
            <a:avLst/>
          </a:prstGeom>
        </p:spPr>
      </p:pic>
      <p:sp>
        <p:nvSpPr>
          <p:cNvPr id="11" name="TextBox 10">
            <a:extLst>
              <a:ext uri="{FF2B5EF4-FFF2-40B4-BE49-F238E27FC236}">
                <a16:creationId xmlns:a16="http://schemas.microsoft.com/office/drawing/2014/main" id="{44A0E892-1AB4-A348-8722-D54C4AD31B2E}"/>
              </a:ext>
            </a:extLst>
          </p:cNvPr>
          <p:cNvSpPr txBox="1"/>
          <p:nvPr/>
        </p:nvSpPr>
        <p:spPr>
          <a:xfrm>
            <a:off x="-349321" y="286649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710483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异视界 </a:t>
            </a:r>
            <a:r>
              <a:rPr lang="en-US" altLang="zh-CN" sz="1800" dirty="0">
                <a:solidFill>
                  <a:schemeClr val="bg1">
                    <a:lumMod val="50000"/>
                  </a:schemeClr>
                </a:solidFill>
              </a:rPr>
              <a:t>/</a:t>
            </a:r>
            <a:r>
              <a:rPr lang="zh-CN" altLang="en-US" sz="1800" dirty="0">
                <a:solidFill>
                  <a:schemeClr val="bg1">
                    <a:lumMod val="50000"/>
                  </a:schemeClr>
                </a:solidFill>
              </a:rPr>
              <a:t> 管理数字化</a:t>
            </a:r>
            <a:br>
              <a:rPr lang="en-US" altLang="zh-CN" sz="1800" dirty="0">
                <a:solidFill>
                  <a:schemeClr val="bg1">
                    <a:lumMod val="50000"/>
                  </a:schemeClr>
                </a:solidFill>
              </a:rPr>
            </a:br>
            <a:r>
              <a:rPr lang="zh-CN" altLang="en-US" sz="1800" dirty="0">
                <a:solidFill>
                  <a:srgbClr val="0070C0"/>
                </a:solidFill>
              </a:rPr>
              <a:t>零点科技：传统管理软件开发、销售、服务、维护于一体的科技公司。</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347538"/>
            <a:ext cx="10515600" cy="4704298"/>
          </a:xfrm>
        </p:spPr>
        <p:txBody>
          <a:bodyPr>
            <a:normAutofit/>
          </a:bodyPr>
          <a:lstStyle/>
          <a:p>
            <a:pPr marL="0" indent="0">
              <a:lnSpc>
                <a:spcPct val="150000"/>
              </a:lnSpc>
              <a:buNone/>
            </a:pPr>
            <a:r>
              <a:rPr lang="zh-CN" altLang="en-US" sz="2000" b="1" dirty="0">
                <a:solidFill>
                  <a:schemeClr val="accent2">
                    <a:lumMod val="75000"/>
                  </a:schemeClr>
                </a:solidFill>
                <a:latin typeface="Kaiti TC" panose="02010600040101010101" pitchFamily="2" charset="-120"/>
                <a:ea typeface="Kaiti TC" panose="02010600040101010101" pitchFamily="2" charset="-120"/>
              </a:rPr>
              <a:t>零点科技</a:t>
            </a:r>
            <a:r>
              <a:rPr lang="zh-CN" altLang="en-US" sz="1800" dirty="0">
                <a:solidFill>
                  <a:schemeClr val="bg2">
                    <a:lumMod val="25000"/>
                  </a:schemeClr>
                </a:solidFill>
                <a:latin typeface="Kaiti TC" panose="02010600040101010101" pitchFamily="2" charset="-120"/>
                <a:ea typeface="Kaiti TC" panose="02010600040101010101" pitchFamily="2" charset="-120"/>
              </a:rPr>
              <a:t>有限责任公司成立于</a:t>
            </a:r>
            <a:r>
              <a:rPr lang="en-US" altLang="zh-CN" sz="1800" dirty="0">
                <a:solidFill>
                  <a:schemeClr val="bg2">
                    <a:lumMod val="25000"/>
                  </a:schemeClr>
                </a:solidFill>
                <a:latin typeface="Kaiti TC" panose="02010600040101010101" pitchFamily="2" charset="-120"/>
                <a:ea typeface="Kaiti TC" panose="02010600040101010101" pitchFamily="2" charset="-120"/>
              </a:rPr>
              <a:t>2002</a:t>
            </a:r>
            <a:r>
              <a:rPr lang="zh-CN" altLang="en-US" sz="1800" dirty="0">
                <a:solidFill>
                  <a:schemeClr val="bg2">
                    <a:lumMod val="25000"/>
                  </a:schemeClr>
                </a:solidFill>
                <a:latin typeface="Kaiti TC" panose="02010600040101010101" pitchFamily="2" charset="-120"/>
                <a:ea typeface="Kaiti TC" panose="02010600040101010101" pitchFamily="2" charset="-120"/>
              </a:rPr>
              <a:t>年， 是重庆市中小企业局聘请的专家成员单位，以科技为核心， 提供管理信息化的开发、咨询和实施服务，行业覆盖面广，其中在图书发行、机械制造、行政机构、商业分销等领域有比较深入全面的客户。</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已为</a:t>
            </a:r>
            <a:r>
              <a:rPr lang="en-US" altLang="zh-CN" sz="1800" dirty="0">
                <a:solidFill>
                  <a:schemeClr val="bg2">
                    <a:lumMod val="25000"/>
                  </a:schemeClr>
                </a:solidFill>
                <a:latin typeface="Kaiti TC" panose="02010600040101010101" pitchFamily="2" charset="-120"/>
                <a:ea typeface="Kaiti TC" panose="02010600040101010101" pitchFamily="2" charset="-120"/>
              </a:rPr>
              <a:t>1000+</a:t>
            </a:r>
            <a:r>
              <a:rPr lang="zh-CN" altLang="en-US" sz="1800" dirty="0">
                <a:solidFill>
                  <a:schemeClr val="bg2">
                    <a:lumMod val="25000"/>
                  </a:schemeClr>
                </a:solidFill>
                <a:latin typeface="Kaiti TC" panose="02010600040101010101" pitchFamily="2" charset="-120"/>
                <a:ea typeface="Kaiti TC" panose="02010600040101010101" pitchFamily="2" charset="-120"/>
              </a:rPr>
              <a:t>家企事业单位提供服务</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重庆市中小型企业专家委员会成员</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金蝶合作伙伴</a:t>
            </a:r>
            <a:r>
              <a:rPr lang="en-US" altLang="zh-CN" sz="1800" dirty="0">
                <a:solidFill>
                  <a:schemeClr val="bg2">
                    <a:lumMod val="25000"/>
                  </a:schemeClr>
                </a:solidFill>
                <a:latin typeface="Kaiti TC" panose="02010600040101010101" pitchFamily="2" charset="-120"/>
                <a:ea typeface="Kaiti TC" panose="02010600040101010101" pitchFamily="2" charset="-120"/>
              </a:rPr>
              <a:t>TOP</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50</a:t>
            </a:r>
            <a:r>
              <a:rPr lang="zh-CN" altLang="en-US" sz="1800" dirty="0">
                <a:solidFill>
                  <a:schemeClr val="bg2">
                    <a:lumMod val="25000"/>
                  </a:schemeClr>
                </a:solidFill>
                <a:latin typeface="Kaiti TC" panose="02010600040101010101" pitchFamily="2" charset="-120"/>
                <a:ea typeface="Kaiti TC" panose="02010600040101010101" pitchFamily="2" charset="-120"/>
              </a:rPr>
              <a:t>强</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en-US" altLang="zh-CN" sz="1800" dirty="0">
                <a:solidFill>
                  <a:schemeClr val="bg2">
                    <a:lumMod val="25000"/>
                  </a:schemeClr>
                </a:solidFill>
                <a:latin typeface="Kaiti TC" panose="02010600040101010101" pitchFamily="2" charset="-120"/>
                <a:ea typeface="Kaiti TC" panose="02010600040101010101" pitchFamily="2" charset="-120"/>
              </a:rPr>
              <a:t>2015</a:t>
            </a:r>
            <a:r>
              <a:rPr lang="zh-CN" altLang="en-US" sz="1800" dirty="0">
                <a:solidFill>
                  <a:schemeClr val="bg2">
                    <a:lumMod val="25000"/>
                  </a:schemeClr>
                </a:solidFill>
                <a:latin typeface="Kaiti TC" panose="02010600040101010101" pitchFamily="2" charset="-120"/>
                <a:ea typeface="Kaiti TC" panose="02010600040101010101" pitchFamily="2" charset="-120"/>
              </a:rPr>
              <a:t>年数字化转型，自主研发自有知识产</a:t>
            </a:r>
            <a:br>
              <a:rPr lang="en-US" altLang="zh-CN" sz="1800" dirty="0">
                <a:solidFill>
                  <a:schemeClr val="bg2">
                    <a:lumMod val="25000"/>
                  </a:schemeClr>
                </a:solidFill>
                <a:latin typeface="Kaiti TC" panose="02010600040101010101" pitchFamily="2" charset="-120"/>
                <a:ea typeface="Kaiti TC" panose="02010600040101010101" pitchFamily="2" charset="-120"/>
              </a:rPr>
            </a:br>
            <a:r>
              <a:rPr lang="zh-CN" altLang="en-US" sz="1800" dirty="0">
                <a:solidFill>
                  <a:schemeClr val="bg2">
                    <a:lumMod val="25000"/>
                  </a:schemeClr>
                </a:solidFill>
                <a:latin typeface="Kaiti TC" panose="02010600040101010101" pitchFamily="2" charset="-120"/>
                <a:ea typeface="Kaiti TC" panose="02010600040101010101" pitchFamily="2" charset="-120"/>
              </a:rPr>
              <a:t>权的企业管理套件</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自主研发打造开放式数据智能酒店生态</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endParaRPr lang="zh-CN" altLang="en-US" sz="1800" dirty="0">
              <a:solidFill>
                <a:schemeClr val="bg2">
                  <a:lumMod val="25000"/>
                </a:schemeClr>
              </a:solidFill>
              <a:latin typeface="Kaiti TC" panose="02010600040101010101" pitchFamily="2" charset="-120"/>
              <a:ea typeface="Kaiti TC" panose="02010600040101010101" pitchFamily="2" charset="-120"/>
            </a:endParaRPr>
          </a:p>
          <a:p>
            <a:pPr marL="0" indent="0">
              <a:lnSpc>
                <a:spcPct val="150000"/>
              </a:lnSpc>
              <a:buNone/>
            </a:pPr>
            <a:endParaRPr lang="en-US" altLang="zh-CN" sz="12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
        <p:nvSpPr>
          <p:cNvPr id="3" name="AutoShape 2">
            <a:extLst>
              <a:ext uri="{FF2B5EF4-FFF2-40B4-BE49-F238E27FC236}">
                <a16:creationId xmlns:a16="http://schemas.microsoft.com/office/drawing/2014/main" id="{763E3044-7F49-4294-2DA2-25FE1F5531C5}"/>
              </a:ext>
            </a:extLst>
          </p:cNvPr>
          <p:cNvSpPr>
            <a:spLocks noChangeAspect="1" noChangeArrowheads="1"/>
          </p:cNvSpPr>
          <p:nvPr/>
        </p:nvSpPr>
        <p:spPr bwMode="auto">
          <a:xfrm>
            <a:off x="352425" y="193964"/>
            <a:ext cx="11487150" cy="64700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pic>
        <p:nvPicPr>
          <p:cNvPr id="8" name="图片 2">
            <a:extLst>
              <a:ext uri="{FF2B5EF4-FFF2-40B4-BE49-F238E27FC236}">
                <a16:creationId xmlns:a16="http://schemas.microsoft.com/office/drawing/2014/main" id="{9D31D3D4-7370-27F4-F184-880A4F9F16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3611" y="2234533"/>
            <a:ext cx="6465063" cy="3863459"/>
          </a:xfrm>
          <a:prstGeom prst="rect">
            <a:avLst/>
          </a:prstGeom>
          <a:noFill/>
          <a:ln>
            <a:noFill/>
          </a:ln>
        </p:spPr>
      </p:pic>
      <p:pic>
        <p:nvPicPr>
          <p:cNvPr id="9" name="Picture 8">
            <a:extLst>
              <a:ext uri="{FF2B5EF4-FFF2-40B4-BE49-F238E27FC236}">
                <a16:creationId xmlns:a16="http://schemas.microsoft.com/office/drawing/2014/main" id="{2925CFB2-BF0E-AD8E-EA63-30CD02DFAC70}"/>
              </a:ext>
            </a:extLst>
          </p:cNvPr>
          <p:cNvPicPr>
            <a:picLocks noChangeAspect="1"/>
          </p:cNvPicPr>
          <p:nvPr/>
        </p:nvPicPr>
        <p:blipFill>
          <a:blip r:embed="rId3"/>
          <a:stretch>
            <a:fillRect/>
          </a:stretch>
        </p:blipFill>
        <p:spPr>
          <a:xfrm>
            <a:off x="9058758" y="388013"/>
            <a:ext cx="2295041" cy="692946"/>
          </a:xfrm>
          <a:prstGeom prst="rect">
            <a:avLst/>
          </a:prstGeom>
        </p:spPr>
      </p:pic>
    </p:spTree>
    <p:extLst>
      <p:ext uri="{BB962C8B-B14F-4D97-AF65-F5344CB8AC3E}">
        <p14:creationId xmlns:p14="http://schemas.microsoft.com/office/powerpoint/2010/main" val="661930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异视界 </a:t>
            </a:r>
            <a:r>
              <a:rPr lang="en-US" altLang="zh-CN" sz="1800" dirty="0">
                <a:solidFill>
                  <a:schemeClr val="bg1">
                    <a:lumMod val="50000"/>
                  </a:schemeClr>
                </a:solidFill>
              </a:rPr>
              <a:t>/</a:t>
            </a:r>
            <a:r>
              <a:rPr lang="zh-CN" altLang="en-US" sz="1800" dirty="0">
                <a:solidFill>
                  <a:schemeClr val="bg1">
                    <a:lumMod val="50000"/>
                  </a:schemeClr>
                </a:solidFill>
              </a:rPr>
              <a:t> 时空数字化</a:t>
            </a:r>
            <a:br>
              <a:rPr lang="en-US" altLang="zh-CN" sz="1800" dirty="0">
                <a:solidFill>
                  <a:schemeClr val="bg1">
                    <a:lumMod val="50000"/>
                  </a:schemeClr>
                </a:solidFill>
              </a:rPr>
            </a:br>
            <a:r>
              <a:rPr lang="zh-CN" altLang="en-US" sz="1800" dirty="0">
                <a:solidFill>
                  <a:srgbClr val="0070C0"/>
                </a:solidFill>
              </a:rPr>
              <a:t>智网易联：基于北斗的时空中台和时空协同的工业数字化方案。</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341338"/>
            <a:ext cx="10515600" cy="4704298"/>
          </a:xfrm>
        </p:spPr>
        <p:txBody>
          <a:bodyPr>
            <a:normAutofit/>
          </a:bodyPr>
          <a:lstStyle/>
          <a:p>
            <a:pPr marL="0" indent="0">
              <a:lnSpc>
                <a:spcPct val="150000"/>
              </a:lnSpc>
              <a:buNone/>
            </a:pPr>
            <a:r>
              <a:rPr lang="zh-CN" altLang="en-US" sz="2000" dirty="0">
                <a:solidFill>
                  <a:schemeClr val="accent2">
                    <a:lumMod val="75000"/>
                  </a:schemeClr>
                </a:solidFill>
                <a:latin typeface="Kaiti TC" panose="02010600040101010101" pitchFamily="2" charset="-120"/>
                <a:ea typeface="Kaiti TC" panose="02010600040101010101" pitchFamily="2" charset="-120"/>
              </a:rPr>
              <a:t>智网易联</a:t>
            </a:r>
            <a:r>
              <a:rPr lang="zh-CN" altLang="en-US" sz="1800" dirty="0">
                <a:solidFill>
                  <a:schemeClr val="bg2">
                    <a:lumMod val="25000"/>
                  </a:schemeClr>
                </a:solidFill>
                <a:latin typeface="Kaiti TC" panose="02010600040101010101" pitchFamily="2" charset="-120"/>
                <a:ea typeface="Kaiti TC" panose="02010600040101010101" pitchFamily="2" charset="-120"/>
              </a:rPr>
              <a:t>总部地处北京中关村，获清华大学、创客总部、政府投资平台等专业机构投资。与北京大学联合开发基于北斗网格位置码的时空中台和时空协同的工业大数据中台，推进政府和企业的数字化转型，推动面向工业企业的云网端产品和服务。</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en-US" altLang="zh-CN" sz="1800" dirty="0">
                <a:solidFill>
                  <a:schemeClr val="bg2">
                    <a:lumMod val="25000"/>
                  </a:schemeClr>
                </a:solidFill>
                <a:latin typeface="Kaiti TC" panose="02010600040101010101" pitchFamily="2" charset="-120"/>
                <a:ea typeface="Kaiti TC" panose="02010600040101010101" pitchFamily="2" charset="-120"/>
              </a:rPr>
              <a:t>CMMI</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5</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ITSS</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3</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CS</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2</a:t>
            </a:r>
          </a:p>
          <a:p>
            <a:pPr>
              <a:lnSpc>
                <a:spcPct val="150000"/>
              </a:lnSpc>
            </a:pPr>
            <a:r>
              <a:rPr lang="en-US" altLang="zh-CN" sz="1800" dirty="0">
                <a:solidFill>
                  <a:schemeClr val="bg2">
                    <a:lumMod val="25000"/>
                  </a:schemeClr>
                </a:solidFill>
                <a:latin typeface="Kaiti TC" panose="02010600040101010101" pitchFamily="2" charset="-120"/>
                <a:ea typeface="Kaiti TC" panose="02010600040101010101" pitchFamily="2" charset="-120"/>
              </a:rPr>
              <a:t>ISO</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9000</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ISO</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27001</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ISO</a:t>
            </a:r>
            <a:r>
              <a:rPr lang="zh-CN" altLang="en-US" sz="1800" dirty="0">
                <a:solidFill>
                  <a:schemeClr val="bg2">
                    <a:lumMod val="25000"/>
                  </a:schemeClr>
                </a:solidFill>
                <a:latin typeface="Kaiti TC" panose="02010600040101010101" pitchFamily="2" charset="-120"/>
                <a:ea typeface="Kaiti TC" panose="02010600040101010101" pitchFamily="2" charset="-120"/>
              </a:rPr>
              <a:t> </a:t>
            </a:r>
            <a:r>
              <a:rPr lang="en-US" altLang="zh-CN" sz="1800" dirty="0">
                <a:solidFill>
                  <a:schemeClr val="bg2">
                    <a:lumMod val="25000"/>
                  </a:schemeClr>
                </a:solidFill>
                <a:latin typeface="Kaiti TC" panose="02010600040101010101" pitchFamily="2" charset="-120"/>
                <a:ea typeface="Kaiti TC" panose="02010600040101010101" pitchFamily="2" charset="-120"/>
              </a:rPr>
              <a:t>27000</a:t>
            </a:r>
          </a:p>
          <a:p>
            <a:pPr>
              <a:lnSpc>
                <a:spcPct val="150000"/>
              </a:lnSpc>
            </a:pPr>
            <a:r>
              <a:rPr lang="en-US" altLang="zh-CN" sz="1800" dirty="0">
                <a:solidFill>
                  <a:schemeClr val="bg2">
                    <a:lumMod val="25000"/>
                  </a:schemeClr>
                </a:solidFill>
                <a:latin typeface="Kaiti TC" panose="02010600040101010101" pitchFamily="2" charset="-120"/>
                <a:ea typeface="Kaiti TC" panose="02010600040101010101" pitchFamily="2" charset="-120"/>
              </a:rPr>
              <a:t>6</a:t>
            </a:r>
            <a:r>
              <a:rPr lang="zh-CN" altLang="en-US" sz="1800" dirty="0">
                <a:solidFill>
                  <a:schemeClr val="bg2">
                    <a:lumMod val="25000"/>
                  </a:schemeClr>
                </a:solidFill>
                <a:latin typeface="Kaiti TC" panose="02010600040101010101" pitchFamily="2" charset="-120"/>
                <a:ea typeface="Kaiti TC" panose="02010600040101010101" pitchFamily="2" charset="-120"/>
              </a:rPr>
              <a:t>项国家发明专利</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en-US" altLang="zh-CN" sz="1800" dirty="0">
                <a:solidFill>
                  <a:schemeClr val="bg2">
                    <a:lumMod val="25000"/>
                  </a:schemeClr>
                </a:solidFill>
                <a:latin typeface="Kaiti TC" panose="02010600040101010101" pitchFamily="2" charset="-120"/>
                <a:ea typeface="Kaiti TC" panose="02010600040101010101" pitchFamily="2" charset="-120"/>
              </a:rPr>
              <a:t>100+</a:t>
            </a:r>
            <a:r>
              <a:rPr lang="zh-CN" altLang="en-US" sz="1800" dirty="0">
                <a:solidFill>
                  <a:schemeClr val="bg2">
                    <a:lumMod val="25000"/>
                  </a:schemeClr>
                </a:solidFill>
                <a:latin typeface="Kaiti TC" panose="02010600040101010101" pitchFamily="2" charset="-120"/>
                <a:ea typeface="Kaiti TC" panose="02010600040101010101" pitchFamily="2" charset="-120"/>
              </a:rPr>
              <a:t>项软件著作权</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国家高新技术企业，</a:t>
            </a:r>
            <a:r>
              <a:rPr lang="en-US" altLang="zh-CN" sz="1800" dirty="0">
                <a:solidFill>
                  <a:schemeClr val="bg2">
                    <a:lumMod val="25000"/>
                  </a:schemeClr>
                </a:solidFill>
                <a:latin typeface="Kaiti TC" panose="02010600040101010101" pitchFamily="2" charset="-120"/>
                <a:ea typeface="Kaiti TC" panose="02010600040101010101" pitchFamily="2" charset="-120"/>
              </a:rPr>
              <a:t>AAA</a:t>
            </a:r>
            <a:r>
              <a:rPr lang="zh-CN" altLang="en-US" sz="1800" dirty="0">
                <a:solidFill>
                  <a:schemeClr val="bg2">
                    <a:lumMod val="25000"/>
                  </a:schemeClr>
                </a:solidFill>
                <a:latin typeface="Kaiti TC" panose="02010600040101010101" pitchFamily="2" charset="-120"/>
                <a:ea typeface="Kaiti TC" panose="02010600040101010101" pitchFamily="2" charset="-120"/>
              </a:rPr>
              <a:t>级信用等级</a:t>
            </a:r>
          </a:p>
          <a:p>
            <a:pPr>
              <a:lnSpc>
                <a:spcPct val="150000"/>
              </a:lnSpc>
            </a:pPr>
            <a:r>
              <a:rPr lang="zh-CN" altLang="en-US" sz="1800" dirty="0">
                <a:solidFill>
                  <a:schemeClr val="bg2">
                    <a:lumMod val="25000"/>
                  </a:schemeClr>
                </a:solidFill>
                <a:latin typeface="Kaiti TC" panose="02010600040101010101" pitchFamily="2" charset="-120"/>
                <a:ea typeface="Kaiti TC" panose="02010600040101010101" pitchFamily="2" charset="-120"/>
              </a:rPr>
              <a:t>工信部国家级专精特新“小巨人”企业</a:t>
            </a:r>
            <a:endParaRPr lang="en-US" altLang="zh-CN" sz="1800" dirty="0">
              <a:solidFill>
                <a:schemeClr val="bg2">
                  <a:lumMod val="25000"/>
                </a:schemeClr>
              </a:solidFill>
              <a:latin typeface="Kaiti TC" panose="02010600040101010101" pitchFamily="2" charset="-120"/>
              <a:ea typeface="Kaiti TC" panose="02010600040101010101" pitchFamily="2" charset="-120"/>
            </a:endParaRPr>
          </a:p>
          <a:p>
            <a:pPr>
              <a:lnSpc>
                <a:spcPct val="150000"/>
              </a:lnSpc>
            </a:pPr>
            <a:endParaRPr lang="en-US" altLang="zh-CN" sz="1800" dirty="0">
              <a:solidFill>
                <a:schemeClr val="bg2">
                  <a:lumMod val="25000"/>
                </a:schemeClr>
              </a:solidFill>
              <a:latin typeface="Kaiti TC" panose="02010600040101010101" pitchFamily="2" charset="-120"/>
              <a:ea typeface="Kaiti TC" panose="02010600040101010101" pitchFamily="2" charset="-120"/>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1D3C089A-2694-68C9-F181-55A7F0B9A430}"/>
              </a:ext>
            </a:extLst>
          </p:cNvPr>
          <p:cNvPicPr>
            <a:picLocks noChangeAspect="1"/>
          </p:cNvPicPr>
          <p:nvPr/>
        </p:nvPicPr>
        <p:blipFill>
          <a:blip r:embed="rId2"/>
          <a:stretch>
            <a:fillRect/>
          </a:stretch>
        </p:blipFill>
        <p:spPr>
          <a:xfrm>
            <a:off x="5292671" y="2850827"/>
            <a:ext cx="6061129" cy="3151997"/>
          </a:xfrm>
          <a:prstGeom prst="rect">
            <a:avLst/>
          </a:prstGeom>
        </p:spPr>
      </p:pic>
      <p:pic>
        <p:nvPicPr>
          <p:cNvPr id="3" name="Picture 2">
            <a:extLst>
              <a:ext uri="{FF2B5EF4-FFF2-40B4-BE49-F238E27FC236}">
                <a16:creationId xmlns:a16="http://schemas.microsoft.com/office/drawing/2014/main" id="{35196E87-69ED-B1F2-33B2-4DB5C3CAFDA1}"/>
              </a:ext>
            </a:extLst>
          </p:cNvPr>
          <p:cNvPicPr>
            <a:picLocks noChangeAspect="1"/>
          </p:cNvPicPr>
          <p:nvPr/>
        </p:nvPicPr>
        <p:blipFill>
          <a:blip r:embed="rId3"/>
          <a:stretch>
            <a:fillRect/>
          </a:stretch>
        </p:blipFill>
        <p:spPr>
          <a:xfrm>
            <a:off x="8981267" y="522156"/>
            <a:ext cx="2310539" cy="490990"/>
          </a:xfrm>
          <a:prstGeom prst="rect">
            <a:avLst/>
          </a:prstGeom>
        </p:spPr>
      </p:pic>
    </p:spTree>
    <p:extLst>
      <p:ext uri="{BB962C8B-B14F-4D97-AF65-F5344CB8AC3E}">
        <p14:creationId xmlns:p14="http://schemas.microsoft.com/office/powerpoint/2010/main" val="1216832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89760"/>
            <a:ext cx="10515600" cy="1325563"/>
          </a:xfrm>
        </p:spPr>
        <p:txBody>
          <a:bodyPr>
            <a:normAutofit/>
          </a:bodyPr>
          <a:lstStyle/>
          <a:p>
            <a:pPr algn="ctr"/>
            <a:r>
              <a:rPr lang="en-US" altLang="zh-CN" sz="8000" dirty="0">
                <a:latin typeface="Chalkboard" charset="0"/>
                <a:ea typeface="Chalkboard" charset="0"/>
                <a:cs typeface="Chalkboard" charset="0"/>
              </a:rPr>
              <a:t>Q</a:t>
            </a:r>
            <a:r>
              <a:rPr lang="zh-CN" altLang="en-US" sz="8000" dirty="0">
                <a:latin typeface="Chalkboard" charset="0"/>
                <a:ea typeface="Chalkboard" charset="0"/>
                <a:cs typeface="Chalkboard" charset="0"/>
              </a:rPr>
              <a:t> </a:t>
            </a:r>
            <a:r>
              <a:rPr lang="en-US" altLang="zh-CN" sz="8000" dirty="0">
                <a:latin typeface="Chalkboard" charset="0"/>
                <a:ea typeface="Chalkboard" charset="0"/>
                <a:cs typeface="Chalkboard" charset="0"/>
              </a:rPr>
              <a:t>&amp;</a:t>
            </a:r>
            <a:r>
              <a:rPr lang="zh-CN" altLang="en-US" sz="8000" dirty="0">
                <a:latin typeface="Chalkboard" charset="0"/>
                <a:ea typeface="Chalkboard" charset="0"/>
                <a:cs typeface="Chalkboard" charset="0"/>
              </a:rPr>
              <a:t> </a:t>
            </a:r>
            <a:r>
              <a:rPr lang="en-US" altLang="zh-CN" sz="8000" dirty="0">
                <a:latin typeface="Chalkboard" charset="0"/>
                <a:ea typeface="Chalkboard" charset="0"/>
                <a:cs typeface="Chalkboard" charset="0"/>
              </a:rPr>
              <a:t>A</a:t>
            </a:r>
            <a:endParaRPr lang="en-US" sz="8000" dirty="0">
              <a:latin typeface="Chalkboard" charset="0"/>
              <a:ea typeface="Chalkboard" charset="0"/>
              <a:cs typeface="Chalkboard" charset="0"/>
            </a:endParaRPr>
          </a:p>
        </p:txBody>
      </p:sp>
    </p:spTree>
    <p:extLst>
      <p:ext uri="{BB962C8B-B14F-4D97-AF65-F5344CB8AC3E}">
        <p14:creationId xmlns:p14="http://schemas.microsoft.com/office/powerpoint/2010/main" val="66255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数据预处理</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Data</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Pre-Processing</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预处理</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数据过滤（训练、测试、验证比例）</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缺失值填补（忽略、人工、自动填补）</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初级转换</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类别字段编码：</a:t>
            </a:r>
            <a:r>
              <a:rPr lang="en-US" altLang="zh-CN" sz="1600" dirty="0">
                <a:solidFill>
                  <a:schemeClr val="bg2">
                    <a:lumMod val="25000"/>
                  </a:schemeClr>
                </a:solidFill>
              </a:rPr>
              <a:t>One-Hot</a:t>
            </a:r>
            <a:r>
              <a:rPr lang="zh-CN" altLang="en-US" sz="1600" dirty="0">
                <a:solidFill>
                  <a:schemeClr val="bg2">
                    <a:lumMod val="25000"/>
                  </a:schemeClr>
                </a:solidFill>
              </a:rPr>
              <a:t> </a:t>
            </a:r>
            <a:r>
              <a:rPr lang="en-US" altLang="zh-CN" sz="1600" dirty="0">
                <a:solidFill>
                  <a:schemeClr val="bg2">
                    <a:lumMod val="25000"/>
                  </a:schemeClr>
                </a:solidFill>
              </a:rPr>
              <a:t>Encoding</a:t>
            </a:r>
            <a:r>
              <a:rPr lang="zh-CN" altLang="en-US" sz="1600" dirty="0">
                <a:solidFill>
                  <a:schemeClr val="bg2">
                    <a:lumMod val="25000"/>
                  </a:schemeClr>
                </a:solidFill>
              </a:rPr>
              <a:t>（</a:t>
            </a:r>
            <a:r>
              <a:rPr lang="en-US" altLang="zh-CN" sz="1600" dirty="0">
                <a:solidFill>
                  <a:schemeClr val="bg2">
                    <a:lumMod val="25000"/>
                  </a:schemeClr>
                </a:solidFill>
              </a:rPr>
              <a:t>Dummying</a:t>
            </a:r>
            <a:r>
              <a:rPr lang="zh-CN" altLang="en-US" sz="1600" dirty="0">
                <a:solidFill>
                  <a:schemeClr val="bg2">
                    <a:lumMod val="25000"/>
                  </a:schemeClr>
                </a:solidFill>
              </a:rPr>
              <a:t>）</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多标签编码</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顺序字段编码</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高级转换</a:t>
            </a:r>
            <a:endParaRPr lang="en-US" altLang="zh-CN" sz="1400" dirty="0">
              <a:solidFill>
                <a:schemeClr val="accent1">
                  <a:lumMod val="75000"/>
                </a:schemeClr>
              </a:solidFill>
            </a:endParaRPr>
          </a:p>
          <a:p>
            <a:pPr lvl="1">
              <a:lnSpc>
                <a:spcPct val="150000"/>
              </a:lnSpc>
            </a:pPr>
            <a:r>
              <a:rPr lang="zh-CN" altLang="en-US" sz="1600" dirty="0"/>
              <a:t>一般化 </a:t>
            </a:r>
            <a:r>
              <a:rPr lang="en-US" altLang="zh-CN" sz="1600" dirty="0"/>
              <a:t>Data</a:t>
            </a:r>
            <a:r>
              <a:rPr lang="zh-CN" altLang="en-US" sz="1600" dirty="0"/>
              <a:t> </a:t>
            </a:r>
            <a:r>
              <a:rPr lang="en-US" altLang="zh-CN" sz="1600" dirty="0"/>
              <a:t>Generalization</a:t>
            </a:r>
          </a:p>
          <a:p>
            <a:pPr lvl="1">
              <a:lnSpc>
                <a:spcPct val="150000"/>
              </a:lnSpc>
            </a:pPr>
            <a:r>
              <a:rPr lang="zh-CN" altLang="en-US" sz="1600" dirty="0"/>
              <a:t>离散化 </a:t>
            </a:r>
            <a:r>
              <a:rPr lang="en-US" altLang="zh-CN" sz="1600" dirty="0"/>
              <a:t>Data</a:t>
            </a:r>
            <a:r>
              <a:rPr lang="zh-CN" altLang="en-US" sz="1600" dirty="0"/>
              <a:t> </a:t>
            </a:r>
            <a:r>
              <a:rPr lang="en-US" altLang="zh-CN" sz="1600" dirty="0"/>
              <a:t>Discretization</a:t>
            </a: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65446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特征工程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Feature</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Engineering</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特征构建：</a:t>
            </a:r>
            <a:r>
              <a:rPr lang="en-US" altLang="zh-CN" sz="2000" dirty="0">
                <a:solidFill>
                  <a:schemeClr val="bg2">
                    <a:lumMod val="25000"/>
                  </a:schemeClr>
                </a:solidFill>
              </a:rPr>
              <a:t>Feature</a:t>
            </a:r>
            <a:r>
              <a:rPr lang="zh-CN" altLang="en-US" sz="2000" dirty="0">
                <a:solidFill>
                  <a:schemeClr val="bg2">
                    <a:lumMod val="25000"/>
                  </a:schemeClr>
                </a:solidFill>
              </a:rPr>
              <a:t> </a:t>
            </a:r>
            <a:r>
              <a:rPr lang="en-US" altLang="zh-CN" sz="2000" dirty="0">
                <a:solidFill>
                  <a:schemeClr val="bg2">
                    <a:lumMod val="25000"/>
                  </a:schemeClr>
                </a:solidFill>
              </a:rPr>
              <a:t>Construction</a:t>
            </a:r>
          </a:p>
          <a:p>
            <a:pPr>
              <a:lnSpc>
                <a:spcPct val="150000"/>
              </a:lnSpc>
            </a:pPr>
            <a:r>
              <a:rPr lang="zh-CN" altLang="en-US" sz="2000" dirty="0">
                <a:solidFill>
                  <a:schemeClr val="bg2">
                    <a:lumMod val="25000"/>
                  </a:schemeClr>
                </a:solidFill>
              </a:rPr>
              <a:t>特征选择：</a:t>
            </a:r>
            <a:r>
              <a:rPr lang="en-US" altLang="zh-CN" sz="2000" dirty="0">
                <a:solidFill>
                  <a:schemeClr val="bg2">
                    <a:lumMod val="25000"/>
                  </a:schemeClr>
                </a:solidFill>
              </a:rPr>
              <a:t>Feature</a:t>
            </a:r>
            <a:r>
              <a:rPr lang="zh-CN" altLang="en-US" sz="2000" dirty="0">
                <a:solidFill>
                  <a:schemeClr val="bg2">
                    <a:lumMod val="25000"/>
                  </a:schemeClr>
                </a:solidFill>
              </a:rPr>
              <a:t> </a:t>
            </a:r>
            <a:r>
              <a:rPr lang="en-US" altLang="zh-CN" sz="2000" dirty="0">
                <a:solidFill>
                  <a:schemeClr val="bg2">
                    <a:lumMod val="25000"/>
                  </a:schemeClr>
                </a:solidFill>
              </a:rPr>
              <a:t>Selection</a:t>
            </a:r>
          </a:p>
          <a:p>
            <a:pPr lvl="1">
              <a:lnSpc>
                <a:spcPct val="150000"/>
              </a:lnSpc>
            </a:pPr>
            <a:r>
              <a:rPr lang="zh-CN" altLang="en-US" sz="1600" dirty="0">
                <a:solidFill>
                  <a:schemeClr val="bg2">
                    <a:lumMod val="25000"/>
                  </a:schemeClr>
                </a:solidFill>
              </a:rPr>
              <a:t>统计方式：卡方、</a:t>
            </a:r>
            <a:r>
              <a:rPr lang="en-US" altLang="zh-CN" sz="1600" dirty="0">
                <a:solidFill>
                  <a:schemeClr val="bg2">
                    <a:lumMod val="25000"/>
                  </a:schemeClr>
                </a:solidFill>
              </a:rPr>
              <a:t>T/ANOVA</a:t>
            </a:r>
          </a:p>
          <a:p>
            <a:pPr lvl="1">
              <a:lnSpc>
                <a:spcPct val="150000"/>
              </a:lnSpc>
            </a:pPr>
            <a:r>
              <a:rPr lang="zh-CN" altLang="en-US" sz="1600" dirty="0">
                <a:solidFill>
                  <a:schemeClr val="bg2">
                    <a:lumMod val="25000"/>
                  </a:schemeClr>
                </a:solidFill>
              </a:rPr>
              <a:t>模型方式：决策树、随机森林、</a:t>
            </a:r>
            <a:r>
              <a:rPr lang="en-US" altLang="zh-CN" sz="1600" dirty="0" err="1">
                <a:solidFill>
                  <a:schemeClr val="bg2">
                    <a:lumMod val="25000"/>
                  </a:schemeClr>
                </a:solidFill>
              </a:rPr>
              <a:t>XGBoost</a:t>
            </a:r>
            <a:r>
              <a:rPr lang="zh-CN" altLang="en-US" sz="1600" dirty="0">
                <a:solidFill>
                  <a:schemeClr val="bg2">
                    <a:lumMod val="25000"/>
                  </a:schemeClr>
                </a:solidFill>
              </a:rPr>
              <a:t>、逐步回归</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递归方式：向前、向后、双向</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特征转换：</a:t>
            </a:r>
            <a:r>
              <a:rPr lang="en-US" altLang="zh-CN" sz="2000" dirty="0">
                <a:solidFill>
                  <a:schemeClr val="bg2">
                    <a:lumMod val="25000"/>
                  </a:schemeClr>
                </a:solidFill>
              </a:rPr>
              <a:t>Feature</a:t>
            </a:r>
            <a:r>
              <a:rPr lang="zh-CN" altLang="en-US" sz="2000" dirty="0">
                <a:solidFill>
                  <a:schemeClr val="bg2">
                    <a:lumMod val="25000"/>
                  </a:schemeClr>
                </a:solidFill>
              </a:rPr>
              <a:t> </a:t>
            </a:r>
            <a:r>
              <a:rPr lang="en-US" altLang="zh-CN" sz="2000" dirty="0">
                <a:solidFill>
                  <a:schemeClr val="bg2">
                    <a:lumMod val="25000"/>
                  </a:schemeClr>
                </a:solidFill>
              </a:rPr>
              <a:t>Transformation</a:t>
            </a:r>
          </a:p>
          <a:p>
            <a:pPr lvl="1">
              <a:lnSpc>
                <a:spcPct val="150000"/>
              </a:lnSpc>
            </a:pPr>
            <a:r>
              <a:rPr lang="zh-CN" altLang="en-US" sz="1600" dirty="0">
                <a:solidFill>
                  <a:schemeClr val="bg2">
                    <a:lumMod val="25000"/>
                  </a:schemeClr>
                </a:solidFill>
              </a:rPr>
              <a:t>线性：目标相关 </a:t>
            </a:r>
            <a:r>
              <a:rPr lang="en-US" altLang="zh-CN" sz="1600" dirty="0">
                <a:solidFill>
                  <a:schemeClr val="bg2">
                    <a:lumMod val="25000"/>
                  </a:schemeClr>
                </a:solidFill>
              </a:rPr>
              <a:t>-</a:t>
            </a:r>
            <a:r>
              <a:rPr lang="zh-CN" altLang="en-US" sz="1600" dirty="0">
                <a:solidFill>
                  <a:schemeClr val="bg2">
                    <a:lumMod val="25000"/>
                  </a:schemeClr>
                </a:solidFill>
              </a:rPr>
              <a:t> </a:t>
            </a:r>
            <a:r>
              <a:rPr lang="en-US" altLang="zh-CN" sz="1600" dirty="0">
                <a:solidFill>
                  <a:schemeClr val="bg2">
                    <a:lumMod val="25000"/>
                  </a:schemeClr>
                </a:solidFill>
              </a:rPr>
              <a:t>PCA</a:t>
            </a:r>
            <a:r>
              <a:rPr lang="zh-CN" altLang="en-US" sz="1600" dirty="0">
                <a:solidFill>
                  <a:schemeClr val="bg2">
                    <a:lumMod val="25000"/>
                  </a:schemeClr>
                </a:solidFill>
              </a:rPr>
              <a:t>、</a:t>
            </a:r>
            <a:r>
              <a:rPr lang="en-US" altLang="zh-CN" sz="1600" dirty="0">
                <a:solidFill>
                  <a:schemeClr val="bg2">
                    <a:lumMod val="25000"/>
                  </a:schemeClr>
                </a:solidFill>
              </a:rPr>
              <a:t>NMF</a:t>
            </a:r>
            <a:r>
              <a:rPr lang="zh-CN" altLang="en-US" sz="1600" dirty="0">
                <a:solidFill>
                  <a:schemeClr val="bg2">
                    <a:lumMod val="25000"/>
                  </a:schemeClr>
                </a:solidFill>
              </a:rPr>
              <a:t>、</a:t>
            </a:r>
            <a:r>
              <a:rPr lang="en-US" altLang="zh-CN" sz="1600" dirty="0">
                <a:solidFill>
                  <a:schemeClr val="bg2">
                    <a:lumMod val="25000"/>
                  </a:schemeClr>
                </a:solidFill>
              </a:rPr>
              <a:t>SVD</a:t>
            </a:r>
            <a:r>
              <a:rPr lang="zh-CN" altLang="en-US" sz="1600" dirty="0">
                <a:solidFill>
                  <a:schemeClr val="bg2">
                    <a:lumMod val="25000"/>
                  </a:schemeClr>
                </a:solidFill>
              </a:rPr>
              <a:t>、</a:t>
            </a:r>
            <a:r>
              <a:rPr lang="en-US" altLang="zh-CN" sz="1600" dirty="0">
                <a:solidFill>
                  <a:schemeClr val="bg2">
                    <a:lumMod val="25000"/>
                  </a:schemeClr>
                </a:solidFill>
              </a:rPr>
              <a:t>TSVD</a:t>
            </a:r>
            <a:r>
              <a:rPr lang="zh-CN" altLang="en-US" sz="1600" dirty="0">
                <a:solidFill>
                  <a:schemeClr val="bg2">
                    <a:lumMod val="25000"/>
                  </a:schemeClr>
                </a:solidFill>
              </a:rPr>
              <a:t>；目标有关 </a:t>
            </a:r>
            <a:r>
              <a:rPr lang="en-US" altLang="zh-CN" sz="1600" dirty="0">
                <a:solidFill>
                  <a:schemeClr val="bg2">
                    <a:lumMod val="25000"/>
                  </a:schemeClr>
                </a:solidFill>
              </a:rPr>
              <a:t>–</a:t>
            </a:r>
            <a:r>
              <a:rPr lang="zh-CN" altLang="en-US" sz="1600" dirty="0">
                <a:solidFill>
                  <a:schemeClr val="bg2">
                    <a:lumMod val="25000"/>
                  </a:schemeClr>
                </a:solidFill>
              </a:rPr>
              <a:t> </a:t>
            </a:r>
            <a:r>
              <a:rPr lang="en-US" altLang="zh-CN" sz="1600" dirty="0">
                <a:solidFill>
                  <a:schemeClr val="bg2">
                    <a:lumMod val="25000"/>
                  </a:schemeClr>
                </a:solidFill>
              </a:rPr>
              <a:t>LDA</a:t>
            </a:r>
          </a:p>
          <a:p>
            <a:pPr lvl="1">
              <a:lnSpc>
                <a:spcPct val="150000"/>
              </a:lnSpc>
            </a:pPr>
            <a:r>
              <a:rPr lang="zh-CN" altLang="en-US" sz="1600" dirty="0">
                <a:solidFill>
                  <a:schemeClr val="bg2">
                    <a:lumMod val="25000"/>
                  </a:schemeClr>
                </a:solidFill>
              </a:rPr>
              <a:t>非线性：目标相关 </a:t>
            </a:r>
            <a:r>
              <a:rPr lang="en-US" altLang="zh-CN" sz="1600" dirty="0">
                <a:solidFill>
                  <a:schemeClr val="bg2">
                    <a:lumMod val="25000"/>
                  </a:schemeClr>
                </a:solidFill>
              </a:rPr>
              <a:t>–</a:t>
            </a:r>
            <a:r>
              <a:rPr lang="zh-CN" altLang="en-US" sz="1600" dirty="0">
                <a:solidFill>
                  <a:schemeClr val="bg2">
                    <a:lumMod val="25000"/>
                  </a:schemeClr>
                </a:solidFill>
              </a:rPr>
              <a:t> </a:t>
            </a:r>
            <a:r>
              <a:rPr lang="en-US" altLang="zh-CN" sz="1600" dirty="0">
                <a:solidFill>
                  <a:schemeClr val="bg2">
                    <a:lumMod val="25000"/>
                  </a:schemeClr>
                </a:solidFill>
              </a:rPr>
              <a:t>Kernel</a:t>
            </a:r>
            <a:r>
              <a:rPr lang="zh-CN" altLang="en-US" sz="1600" dirty="0">
                <a:solidFill>
                  <a:schemeClr val="bg2">
                    <a:lumMod val="25000"/>
                  </a:schemeClr>
                </a:solidFill>
              </a:rPr>
              <a:t> </a:t>
            </a:r>
            <a:r>
              <a:rPr lang="en-US" altLang="zh-CN" sz="1600" dirty="0">
                <a:solidFill>
                  <a:schemeClr val="bg2">
                    <a:lumMod val="25000"/>
                  </a:schemeClr>
                </a:solidFill>
              </a:rPr>
              <a:t>PCA</a:t>
            </a:r>
            <a:r>
              <a:rPr lang="zh-CN" altLang="en-US" sz="1600" dirty="0">
                <a:solidFill>
                  <a:schemeClr val="bg2">
                    <a:lumMod val="25000"/>
                  </a:schemeClr>
                </a:solidFill>
              </a:rPr>
              <a:t>、</a:t>
            </a:r>
            <a:r>
              <a:rPr lang="en-US" altLang="zh-CN" sz="1600" dirty="0">
                <a:solidFill>
                  <a:schemeClr val="bg2">
                    <a:lumMod val="25000"/>
                  </a:schemeClr>
                </a:solidFill>
              </a:rPr>
              <a:t>t-SNE</a:t>
            </a:r>
            <a:r>
              <a:rPr lang="zh-CN" altLang="en-US" sz="1600" dirty="0">
                <a:solidFill>
                  <a:schemeClr val="bg2">
                    <a:lumMod val="25000"/>
                  </a:schemeClr>
                </a:solidFill>
              </a:rPr>
              <a:t>；目标相关 </a:t>
            </a:r>
            <a:r>
              <a:rPr lang="en-US" altLang="zh-CN" sz="1600" dirty="0">
                <a:solidFill>
                  <a:schemeClr val="bg2">
                    <a:lumMod val="25000"/>
                  </a:schemeClr>
                </a:solidFill>
              </a:rPr>
              <a:t>–</a:t>
            </a:r>
            <a:r>
              <a:rPr lang="zh-CN" altLang="en-US" sz="1600" dirty="0">
                <a:solidFill>
                  <a:schemeClr val="bg2">
                    <a:lumMod val="25000"/>
                  </a:schemeClr>
                </a:solidFill>
              </a:rPr>
              <a:t> 神经网络</a:t>
            </a:r>
            <a:endParaRPr lang="en-US" altLang="zh-CN" sz="16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417878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a:t>
            </a:r>
            <a:r>
              <a:rPr lang="zh-CN" altLang="en-US" sz="1800">
                <a:solidFill>
                  <a:schemeClr val="bg1">
                    <a:lumMod val="50000"/>
                  </a:schemeClr>
                </a:solidFill>
              </a:rPr>
              <a:t>特征工程*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Feature</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Engineering</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特征学习：</a:t>
            </a:r>
            <a:r>
              <a:rPr lang="en-US" altLang="zh-CN" sz="2000" dirty="0">
                <a:solidFill>
                  <a:schemeClr val="bg2">
                    <a:lumMod val="25000"/>
                  </a:schemeClr>
                </a:solidFill>
              </a:rPr>
              <a:t>Feature</a:t>
            </a:r>
            <a:r>
              <a:rPr lang="zh-CN" altLang="en-US" sz="2000" dirty="0">
                <a:solidFill>
                  <a:schemeClr val="bg2">
                    <a:lumMod val="25000"/>
                  </a:schemeClr>
                </a:solidFill>
              </a:rPr>
              <a:t> </a:t>
            </a:r>
            <a:r>
              <a:rPr lang="en-US" altLang="zh-CN" sz="2000" dirty="0">
                <a:solidFill>
                  <a:schemeClr val="bg2">
                    <a:lumMod val="25000"/>
                  </a:schemeClr>
                </a:solidFill>
              </a:rPr>
              <a:t>Learning</a:t>
            </a:r>
          </a:p>
          <a:p>
            <a:pPr lvl="1">
              <a:lnSpc>
                <a:spcPct val="150000"/>
              </a:lnSpc>
            </a:pPr>
            <a:r>
              <a:rPr lang="zh-CN" altLang="en-US" sz="1600" dirty="0">
                <a:solidFill>
                  <a:schemeClr val="bg2">
                    <a:lumMod val="25000"/>
                  </a:schemeClr>
                </a:solidFill>
              </a:rPr>
              <a:t>分类：关联规则为基础：类别、数值、混合，</a:t>
            </a:r>
            <a:r>
              <a:rPr lang="en-US" altLang="zh-CN" sz="1600" dirty="0">
                <a:solidFill>
                  <a:schemeClr val="bg2">
                    <a:lumMod val="25000"/>
                  </a:schemeClr>
                </a:solidFill>
              </a:rPr>
              <a:t>CAM</a:t>
            </a:r>
            <a:r>
              <a:rPr lang="zh-CN" altLang="en-US" sz="1600" dirty="0">
                <a:solidFill>
                  <a:schemeClr val="bg2">
                    <a:lumMod val="25000"/>
                  </a:schemeClr>
                </a:solidFill>
              </a:rPr>
              <a:t>模型</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数值：神经网络为基础</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深度学习为基础：</a:t>
            </a:r>
            <a:r>
              <a:rPr lang="en-US" altLang="zh-CN" sz="1600" dirty="0">
                <a:solidFill>
                  <a:schemeClr val="bg2">
                    <a:lumMod val="25000"/>
                  </a:schemeClr>
                </a:solidFill>
              </a:rPr>
              <a:t>Autoencoder</a:t>
            </a:r>
            <a:r>
              <a:rPr lang="zh-CN" altLang="en-US" sz="1600" dirty="0">
                <a:solidFill>
                  <a:schemeClr val="bg2">
                    <a:lumMod val="25000"/>
                  </a:schemeClr>
                </a:solidFill>
              </a:rPr>
              <a:t>、</a:t>
            </a:r>
            <a:r>
              <a:rPr lang="en-US" altLang="zh-CN" sz="1600" dirty="0">
                <a:solidFill>
                  <a:schemeClr val="bg2">
                    <a:lumMod val="25000"/>
                  </a:schemeClr>
                </a:solidFill>
              </a:rPr>
              <a:t>VAE</a:t>
            </a:r>
            <a:r>
              <a:rPr lang="zh-CN" altLang="en-US" sz="1600" dirty="0">
                <a:solidFill>
                  <a:schemeClr val="bg2">
                    <a:lumMod val="25000"/>
                  </a:schemeClr>
                </a:solidFill>
              </a:rPr>
              <a:t>、</a:t>
            </a:r>
            <a:r>
              <a:rPr lang="en-US" altLang="zh-CN" sz="1600" dirty="0">
                <a:solidFill>
                  <a:schemeClr val="bg2">
                    <a:lumMod val="25000"/>
                  </a:schemeClr>
                </a:solidFill>
              </a:rPr>
              <a:t>DAE</a:t>
            </a:r>
            <a:r>
              <a:rPr lang="zh-CN" altLang="en-US" sz="1600" dirty="0">
                <a:solidFill>
                  <a:schemeClr val="bg2">
                    <a:lumMod val="25000"/>
                  </a:schemeClr>
                </a:solidFill>
              </a:rPr>
              <a:t>、</a:t>
            </a:r>
            <a:r>
              <a:rPr lang="en-US" altLang="zh-CN" sz="1600" dirty="0">
                <a:solidFill>
                  <a:schemeClr val="bg2">
                    <a:lumMod val="25000"/>
                  </a:schemeClr>
                </a:solidFill>
              </a:rPr>
              <a:t>SAE</a:t>
            </a:r>
            <a:r>
              <a:rPr lang="zh-CN" altLang="en-US" sz="1600" dirty="0">
                <a:solidFill>
                  <a:schemeClr val="bg2">
                    <a:lumMod val="25000"/>
                  </a:schemeClr>
                </a:solidFill>
              </a:rPr>
              <a:t>、</a:t>
            </a:r>
            <a:r>
              <a:rPr lang="en-US" altLang="zh-CN" sz="1600" dirty="0">
                <a:solidFill>
                  <a:schemeClr val="bg2">
                    <a:lumMod val="25000"/>
                  </a:schemeClr>
                </a:solidFill>
              </a:rPr>
              <a:t>RBM</a:t>
            </a:r>
          </a:p>
          <a:p>
            <a:pPr lvl="1">
              <a:lnSpc>
                <a:spcPct val="150000"/>
              </a:lnSpc>
            </a:pPr>
            <a:r>
              <a:rPr lang="zh-CN" altLang="en-US" sz="1600" dirty="0">
                <a:solidFill>
                  <a:schemeClr val="bg2">
                    <a:lumMod val="25000"/>
                  </a:schemeClr>
                </a:solidFill>
              </a:rPr>
              <a:t>词嵌入为基础：词袋模型、词嵌入模型</a:t>
            </a:r>
            <a:endParaRPr lang="en-US" altLang="zh-CN" sz="16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21928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自然语言*</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Natural</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Language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基本概念：文字云、情感分析、文件聚类、摘要</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分词和词性标注：</a:t>
            </a:r>
            <a:r>
              <a:rPr lang="en-US" altLang="zh-CN" sz="2000" dirty="0">
                <a:solidFill>
                  <a:schemeClr val="bg2">
                    <a:lumMod val="25000"/>
                  </a:schemeClr>
                </a:solidFill>
              </a:rPr>
              <a:t>N-Gram</a:t>
            </a:r>
            <a:r>
              <a:rPr lang="zh-CN" altLang="en-US" sz="2000" dirty="0">
                <a:solidFill>
                  <a:schemeClr val="bg2">
                    <a:lumMod val="25000"/>
                  </a:schemeClr>
                </a:solidFill>
              </a:rPr>
              <a:t>、中文分词</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法则式分词：全切分、</a:t>
            </a:r>
            <a:r>
              <a:rPr lang="en-US" altLang="zh-CN" sz="1600" dirty="0">
                <a:solidFill>
                  <a:schemeClr val="bg2">
                    <a:lumMod val="25000"/>
                  </a:schemeClr>
                </a:solidFill>
              </a:rPr>
              <a:t>FMM</a:t>
            </a:r>
            <a:r>
              <a:rPr lang="zh-CN" altLang="en-US" sz="1600" dirty="0">
                <a:solidFill>
                  <a:schemeClr val="bg2">
                    <a:lumMod val="25000"/>
                  </a:schemeClr>
                </a:solidFill>
              </a:rPr>
              <a:t>、</a:t>
            </a:r>
            <a:r>
              <a:rPr lang="en-US" altLang="zh-CN" sz="1600" dirty="0">
                <a:solidFill>
                  <a:schemeClr val="bg2">
                    <a:lumMod val="25000"/>
                  </a:schemeClr>
                </a:solidFill>
              </a:rPr>
              <a:t>BMM</a:t>
            </a:r>
            <a:r>
              <a:rPr lang="zh-CN" altLang="en-US" sz="1600" dirty="0">
                <a:solidFill>
                  <a:schemeClr val="bg2">
                    <a:lumMod val="25000"/>
                  </a:schemeClr>
                </a:solidFill>
              </a:rPr>
              <a:t>、</a:t>
            </a:r>
            <a:r>
              <a:rPr lang="en-US" altLang="zh-CN" sz="1600" dirty="0" err="1">
                <a:solidFill>
                  <a:schemeClr val="bg2">
                    <a:lumMod val="25000"/>
                  </a:schemeClr>
                </a:solidFill>
              </a:rPr>
              <a:t>BiMM</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统计式分词：</a:t>
            </a:r>
            <a:r>
              <a:rPr lang="en-US" altLang="zh-CN" sz="1600" dirty="0">
                <a:solidFill>
                  <a:schemeClr val="bg2">
                    <a:lumMod val="25000"/>
                  </a:schemeClr>
                </a:solidFill>
              </a:rPr>
              <a:t>N-Gram</a:t>
            </a:r>
            <a:r>
              <a:rPr lang="zh-CN" altLang="en-US" sz="1600" dirty="0">
                <a:solidFill>
                  <a:schemeClr val="bg2">
                    <a:lumMod val="25000"/>
                  </a:schemeClr>
                </a:solidFill>
              </a:rPr>
              <a:t>概率模型、</a:t>
            </a:r>
            <a:r>
              <a:rPr lang="en-US" altLang="zh-CN" sz="1600" dirty="0">
                <a:solidFill>
                  <a:schemeClr val="bg2">
                    <a:lumMod val="25000"/>
                  </a:schemeClr>
                </a:solidFill>
              </a:rPr>
              <a:t>HMM</a:t>
            </a:r>
            <a:r>
              <a:rPr lang="zh-CN" altLang="en-US" sz="1600" dirty="0">
                <a:solidFill>
                  <a:schemeClr val="bg2">
                    <a:lumMod val="25000"/>
                  </a:schemeClr>
                </a:solidFill>
              </a:rPr>
              <a:t>概率模型</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效能评估：查准率、查全率、</a:t>
            </a:r>
            <a:r>
              <a:rPr lang="en-US" altLang="zh-CN" sz="1600" dirty="0">
                <a:solidFill>
                  <a:schemeClr val="bg2">
                    <a:lumMod val="25000"/>
                  </a:schemeClr>
                </a:solidFill>
              </a:rPr>
              <a:t>F1</a:t>
            </a:r>
          </a:p>
          <a:p>
            <a:pPr>
              <a:lnSpc>
                <a:spcPct val="150000"/>
              </a:lnSpc>
            </a:pPr>
            <a:r>
              <a:rPr lang="zh-CN" altLang="en-US" sz="2000" dirty="0">
                <a:solidFill>
                  <a:schemeClr val="bg2">
                    <a:lumMod val="25000"/>
                  </a:schemeClr>
                </a:solidFill>
              </a:rPr>
              <a:t>文本挖掘</a:t>
            </a:r>
            <a:r>
              <a:rPr lang="zh-CN" altLang="en-US" sz="1800" dirty="0">
                <a:solidFill>
                  <a:schemeClr val="bg1">
                    <a:lumMod val="50000"/>
                  </a:schemeClr>
                </a:solidFill>
              </a:rPr>
              <a:t>（包含信息检索）</a:t>
            </a:r>
            <a:r>
              <a:rPr lang="zh-CN" altLang="en-US" sz="2000" dirty="0">
                <a:solidFill>
                  <a:schemeClr val="bg2">
                    <a:lumMod val="25000"/>
                  </a:schemeClr>
                </a:solidFill>
              </a:rPr>
              <a:t>：</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全文扫描、签名文件、逐项反转、控制字符、关键词索引</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向量空间模型、概率式检索模型、神经网络模型</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非结构化转结构化：</a:t>
            </a:r>
            <a:r>
              <a:rPr lang="en-US" altLang="zh-CN" sz="2000" dirty="0" err="1">
                <a:solidFill>
                  <a:schemeClr val="bg2">
                    <a:lumMod val="25000"/>
                  </a:schemeClr>
                </a:solidFill>
              </a:rPr>
              <a:t>BoW</a:t>
            </a:r>
            <a:r>
              <a:rPr lang="zh-CN" altLang="en-US" sz="2000" dirty="0">
                <a:solidFill>
                  <a:schemeClr val="bg2">
                    <a:lumMod val="25000"/>
                  </a:schemeClr>
                </a:solidFill>
              </a:rPr>
              <a:t>、</a:t>
            </a:r>
            <a:r>
              <a:rPr lang="en-US" altLang="zh-CN" sz="2000" dirty="0">
                <a:solidFill>
                  <a:schemeClr val="bg2">
                    <a:lumMod val="25000"/>
                  </a:schemeClr>
                </a:solidFill>
              </a:rPr>
              <a:t>Glove</a:t>
            </a:r>
            <a:r>
              <a:rPr lang="zh-CN" altLang="en-US" sz="2000" dirty="0">
                <a:solidFill>
                  <a:schemeClr val="bg2">
                    <a:lumMod val="25000"/>
                  </a:schemeClr>
                </a:solidFill>
              </a:rPr>
              <a:t>、</a:t>
            </a:r>
            <a:r>
              <a:rPr lang="en-US" altLang="zh-CN" sz="2000" dirty="0">
                <a:solidFill>
                  <a:schemeClr val="bg2">
                    <a:lumMod val="25000"/>
                  </a:schemeClr>
                </a:solidFill>
              </a:rPr>
              <a:t>Word2Vec</a:t>
            </a: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63895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神经网络*</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Neural</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Network</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神经网络：</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感知机模型</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多层感知机模型：</a:t>
            </a:r>
            <a:r>
              <a:rPr lang="en-US" altLang="zh-CN" sz="1600" dirty="0">
                <a:solidFill>
                  <a:schemeClr val="bg2">
                    <a:lumMod val="25000"/>
                  </a:schemeClr>
                </a:solidFill>
              </a:rPr>
              <a:t>MLP</a:t>
            </a:r>
            <a:r>
              <a:rPr lang="zh-CN" altLang="en-US" sz="1600" dirty="0">
                <a:solidFill>
                  <a:schemeClr val="bg2">
                    <a:lumMod val="25000"/>
                  </a:schemeClr>
                </a:solidFill>
              </a:rPr>
              <a:t>，输入层、隐藏层、输出层</a:t>
            </a:r>
            <a:r>
              <a:rPr lang="en-US" altLang="zh-CN" sz="1600" dirty="0">
                <a:solidFill>
                  <a:schemeClr val="bg2">
                    <a:lumMod val="25000"/>
                  </a:schemeClr>
                </a:solidFill>
              </a:rPr>
              <a:t>……</a:t>
            </a:r>
          </a:p>
          <a:p>
            <a:pPr lvl="1">
              <a:lnSpc>
                <a:spcPct val="150000"/>
              </a:lnSpc>
            </a:pPr>
            <a:r>
              <a:rPr lang="en-US" altLang="zh-CN" sz="1600" dirty="0">
                <a:solidFill>
                  <a:schemeClr val="bg2">
                    <a:lumMod val="25000"/>
                  </a:schemeClr>
                </a:solidFill>
              </a:rPr>
              <a:t>BP</a:t>
            </a:r>
            <a:r>
              <a:rPr lang="zh-CN" altLang="en-US" sz="1600" dirty="0">
                <a:solidFill>
                  <a:schemeClr val="bg2">
                    <a:lumMod val="25000"/>
                  </a:schemeClr>
                </a:solidFill>
              </a:rPr>
              <a:t>神经网络：组合函数、激活函数</a:t>
            </a:r>
            <a:endParaRPr lang="en-US" altLang="zh-CN" sz="1600" dirty="0">
              <a:solidFill>
                <a:schemeClr val="bg2">
                  <a:lumMod val="25000"/>
                </a:schemeClr>
              </a:solidFill>
            </a:endParaRPr>
          </a:p>
          <a:p>
            <a:pPr>
              <a:lnSpc>
                <a:spcPct val="150000"/>
              </a:lnSpc>
            </a:pPr>
            <a:r>
              <a:rPr lang="zh-CN" altLang="en-US" sz="2000" dirty="0">
                <a:solidFill>
                  <a:schemeClr val="bg2">
                    <a:lumMod val="25000"/>
                  </a:schemeClr>
                </a:solidFill>
              </a:rPr>
              <a:t>深度学习：</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深度神经网络：</a:t>
            </a:r>
            <a:r>
              <a:rPr lang="en-US" altLang="zh-CN" sz="1600" dirty="0">
                <a:solidFill>
                  <a:schemeClr val="bg2">
                    <a:lumMod val="25000"/>
                  </a:schemeClr>
                </a:solidFill>
              </a:rPr>
              <a:t>DNN</a:t>
            </a:r>
          </a:p>
          <a:p>
            <a:pPr lvl="1">
              <a:lnSpc>
                <a:spcPct val="150000"/>
              </a:lnSpc>
            </a:pPr>
            <a:r>
              <a:rPr lang="zh-CN" altLang="en-US" sz="1600" dirty="0">
                <a:solidFill>
                  <a:schemeClr val="bg2">
                    <a:lumMod val="25000"/>
                  </a:schemeClr>
                </a:solidFill>
              </a:rPr>
              <a:t>卷积神经网络：</a:t>
            </a:r>
            <a:r>
              <a:rPr lang="en-US" altLang="zh-CN" sz="1600" dirty="0">
                <a:solidFill>
                  <a:schemeClr val="bg2">
                    <a:lumMod val="25000"/>
                  </a:schemeClr>
                </a:solidFill>
              </a:rPr>
              <a:t>CNN</a:t>
            </a:r>
          </a:p>
          <a:p>
            <a:pPr lvl="1">
              <a:lnSpc>
                <a:spcPct val="150000"/>
              </a:lnSpc>
            </a:pPr>
            <a:r>
              <a:rPr lang="zh-CN" altLang="en-US" sz="1600" dirty="0">
                <a:solidFill>
                  <a:schemeClr val="bg2">
                    <a:lumMod val="25000"/>
                  </a:schemeClr>
                </a:solidFill>
              </a:rPr>
              <a:t>递归神经网络：</a:t>
            </a:r>
            <a:r>
              <a:rPr lang="en-US" altLang="zh-CN" sz="1600" dirty="0">
                <a:solidFill>
                  <a:schemeClr val="bg2">
                    <a:lumMod val="25000"/>
                  </a:schemeClr>
                </a:solidFill>
              </a:rPr>
              <a:t>RNN</a:t>
            </a: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334346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en-US" altLang="zh-CN" sz="2400" b="1" dirty="0">
                <a:latin typeface="Microsoft YaHei" panose="020B0503020204020204" pitchFamily="34" charset="-122"/>
                <a:ea typeface="Microsoft YaHei" panose="020B0503020204020204" pitchFamily="34" charset="-122"/>
              </a:rPr>
              <a:t>CDA</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III</a:t>
            </a:r>
            <a:r>
              <a:rPr lang="zh-CN" altLang="en-US" sz="2400" b="1" dirty="0">
                <a:latin typeface="Microsoft YaHei" panose="020B0503020204020204" pitchFamily="34" charset="-122"/>
                <a:ea typeface="Microsoft YaHei" panose="020B0503020204020204" pitchFamily="34" charset="-122"/>
              </a:rPr>
              <a:t> 提纲 </a:t>
            </a:r>
            <a:r>
              <a:rPr lang="en-US" altLang="zh-CN" sz="1800" dirty="0">
                <a:solidFill>
                  <a:schemeClr val="bg1">
                    <a:lumMod val="50000"/>
                  </a:schemeClr>
                </a:solidFill>
              </a:rPr>
              <a:t>/</a:t>
            </a:r>
            <a:r>
              <a:rPr lang="zh-CN" altLang="en-US" sz="1800" dirty="0">
                <a:solidFill>
                  <a:schemeClr val="bg1">
                    <a:lumMod val="50000"/>
                  </a:schemeClr>
                </a:solidFill>
              </a:rPr>
              <a:t> 支持向量机</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Support</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Vector</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Machine</a:t>
            </a:r>
            <a:r>
              <a:rPr lang="zh-CN" altLang="en-US" sz="1800" dirty="0">
                <a:solidFill>
                  <a:srgbClr val="0070C0"/>
                </a:solidFill>
                <a:latin typeface="Pristina" panose="020F0502020204030204" pitchFamily="34" charset="0"/>
              </a:rPr>
              <a:t> </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线性可分支持向量机：</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最大边界的超平面：</a:t>
            </a:r>
            <a:r>
              <a:rPr lang="en-US" altLang="zh-CN" sz="1600" dirty="0">
                <a:solidFill>
                  <a:schemeClr val="bg2">
                    <a:lumMod val="25000"/>
                  </a:schemeClr>
                </a:solidFill>
              </a:rPr>
              <a:t>MMH</a:t>
            </a:r>
          </a:p>
          <a:p>
            <a:pPr lvl="1">
              <a:lnSpc>
                <a:spcPct val="150000"/>
              </a:lnSpc>
            </a:pPr>
            <a:r>
              <a:rPr lang="en-US" altLang="zh-CN" sz="1600" dirty="0">
                <a:solidFill>
                  <a:schemeClr val="bg2">
                    <a:lumMod val="25000"/>
                  </a:schemeClr>
                </a:solidFill>
              </a:rPr>
              <a:t>SVM</a:t>
            </a:r>
            <a:r>
              <a:rPr lang="zh-CN" altLang="en-US" sz="1600" dirty="0">
                <a:solidFill>
                  <a:schemeClr val="bg2">
                    <a:lumMod val="25000"/>
                  </a:schemeClr>
                </a:solidFill>
              </a:rPr>
              <a:t>和</a:t>
            </a:r>
            <a:r>
              <a:rPr lang="en-US" altLang="zh-CN" sz="1600" dirty="0">
                <a:solidFill>
                  <a:schemeClr val="bg2">
                    <a:lumMod val="25000"/>
                  </a:schemeClr>
                </a:solidFill>
              </a:rPr>
              <a:t>Linear</a:t>
            </a:r>
            <a:r>
              <a:rPr lang="zh-CN" altLang="en-US" sz="1600" dirty="0">
                <a:solidFill>
                  <a:schemeClr val="bg2">
                    <a:lumMod val="25000"/>
                  </a:schemeClr>
                </a:solidFill>
              </a:rPr>
              <a:t> </a:t>
            </a:r>
            <a:r>
              <a:rPr lang="en-US" altLang="zh-CN" sz="1600" dirty="0">
                <a:solidFill>
                  <a:schemeClr val="bg2">
                    <a:lumMod val="25000"/>
                  </a:schemeClr>
                </a:solidFill>
              </a:rPr>
              <a:t>SVM</a:t>
            </a:r>
            <a:r>
              <a:rPr lang="zh-CN" altLang="en-US" sz="1600" dirty="0">
                <a:solidFill>
                  <a:schemeClr val="bg2">
                    <a:lumMod val="25000"/>
                  </a:schemeClr>
                </a:solidFill>
              </a:rPr>
              <a:t>对比</a:t>
            </a:r>
          </a:p>
          <a:p>
            <a:pPr>
              <a:lnSpc>
                <a:spcPct val="150000"/>
              </a:lnSpc>
            </a:pPr>
            <a:r>
              <a:rPr lang="zh-CN" altLang="en-US" sz="2000" dirty="0">
                <a:solidFill>
                  <a:schemeClr val="bg2">
                    <a:lumMod val="25000"/>
                  </a:schemeClr>
                </a:solidFill>
              </a:rPr>
              <a:t>线性不可分割支持向量机：</a:t>
            </a:r>
            <a:endParaRPr lang="en-US" altLang="zh-CN" sz="2000" dirty="0">
              <a:solidFill>
                <a:schemeClr val="bg2">
                  <a:lumMod val="25000"/>
                </a:schemeClr>
              </a:solidFill>
            </a:endParaRPr>
          </a:p>
          <a:p>
            <a:pPr lvl="1">
              <a:lnSpc>
                <a:spcPct val="150000"/>
              </a:lnSpc>
            </a:pPr>
            <a:r>
              <a:rPr lang="zh-CN" altLang="en-US" sz="1600" dirty="0">
                <a:solidFill>
                  <a:schemeClr val="bg2">
                    <a:lumMod val="25000"/>
                  </a:schemeClr>
                </a:solidFill>
              </a:rPr>
              <a:t>容忍些许错误</a:t>
            </a:r>
            <a:endParaRPr lang="en-US" altLang="zh-CN" sz="1600" dirty="0">
              <a:solidFill>
                <a:schemeClr val="bg2">
                  <a:lumMod val="25000"/>
                </a:schemeClr>
              </a:solidFill>
            </a:endParaRPr>
          </a:p>
          <a:p>
            <a:pPr lvl="1">
              <a:lnSpc>
                <a:spcPct val="150000"/>
              </a:lnSpc>
            </a:pPr>
            <a:r>
              <a:rPr lang="zh-CN" altLang="en-US" sz="1600" dirty="0">
                <a:solidFill>
                  <a:schemeClr val="bg2">
                    <a:lumMod val="25000"/>
                  </a:schemeClr>
                </a:solidFill>
              </a:rPr>
              <a:t>线性</a:t>
            </a:r>
            <a:r>
              <a:rPr lang="en-US" altLang="zh-CN" sz="1600" dirty="0">
                <a:solidFill>
                  <a:schemeClr val="bg2">
                    <a:lumMod val="25000"/>
                  </a:schemeClr>
                </a:solidFill>
              </a:rPr>
              <a:t>SVM</a:t>
            </a:r>
            <a:r>
              <a:rPr lang="zh-CN" altLang="en-US" sz="1600" dirty="0">
                <a:solidFill>
                  <a:schemeClr val="bg2">
                    <a:lumMod val="25000"/>
                  </a:schemeClr>
                </a:solidFill>
              </a:rPr>
              <a:t>延伸成</a:t>
            </a:r>
            <a:r>
              <a:rPr lang="en-US" altLang="zh-CN" sz="1600" dirty="0">
                <a:solidFill>
                  <a:schemeClr val="bg2">
                    <a:lumMod val="25000"/>
                  </a:schemeClr>
                </a:solidFill>
              </a:rPr>
              <a:t>SVM</a:t>
            </a:r>
          </a:p>
          <a:p>
            <a:pPr lvl="1">
              <a:lnSpc>
                <a:spcPct val="150000"/>
              </a:lnSpc>
            </a:pPr>
            <a:r>
              <a:rPr lang="zh-CN" altLang="en-US" sz="1600" dirty="0">
                <a:solidFill>
                  <a:schemeClr val="bg2">
                    <a:lumMod val="25000"/>
                  </a:schemeClr>
                </a:solidFill>
              </a:rPr>
              <a:t>多项式转换、高斯</a:t>
            </a:r>
            <a:r>
              <a:rPr lang="en-US" altLang="zh-CN" sz="1600" dirty="0">
                <a:solidFill>
                  <a:schemeClr val="bg2">
                    <a:lumMod val="25000"/>
                  </a:schemeClr>
                </a:solidFill>
              </a:rPr>
              <a:t>RBF</a:t>
            </a:r>
            <a:r>
              <a:rPr lang="zh-CN" altLang="en-US" sz="1600" dirty="0">
                <a:solidFill>
                  <a:schemeClr val="bg2">
                    <a:lumMod val="25000"/>
                  </a:schemeClr>
                </a:solidFill>
              </a:rPr>
              <a:t>转换、</a:t>
            </a:r>
            <a:r>
              <a:rPr lang="en-US" altLang="zh-CN" sz="1600" dirty="0">
                <a:solidFill>
                  <a:schemeClr val="bg2">
                    <a:lumMod val="25000"/>
                  </a:schemeClr>
                </a:solidFill>
              </a:rPr>
              <a:t>Sigmoid</a:t>
            </a:r>
            <a:r>
              <a:rPr lang="zh-CN" altLang="en-US" sz="1600" dirty="0">
                <a:solidFill>
                  <a:schemeClr val="bg2">
                    <a:lumMod val="25000"/>
                  </a:schemeClr>
                </a:solidFill>
              </a:rPr>
              <a:t>转换</a:t>
            </a:r>
            <a:endParaRPr lang="en-US" altLang="zh-CN" sz="2000" dirty="0">
              <a:solidFill>
                <a:schemeClr val="bg2">
                  <a:lumMod val="25000"/>
                </a:schemeClr>
              </a:solidFill>
            </a:endParaRPr>
          </a:p>
          <a:p>
            <a:pPr>
              <a:lnSpc>
                <a:spcPct val="150000"/>
              </a:lnSpc>
            </a:pPr>
            <a:r>
              <a:rPr lang="zh-CN" altLang="en-US" sz="2000" dirty="0">
                <a:solidFill>
                  <a:schemeClr val="bg2">
                    <a:lumMod val="25000"/>
                  </a:schemeClr>
                </a:solidFill>
              </a:rPr>
              <a:t>两类以上</a:t>
            </a:r>
            <a:r>
              <a:rPr lang="zh-CN" altLang="en-US" sz="1800" dirty="0">
                <a:solidFill>
                  <a:schemeClr val="bg2">
                    <a:lumMod val="25000"/>
                  </a:schemeClr>
                </a:solidFill>
              </a:rPr>
              <a:t>（</a:t>
            </a:r>
            <a:r>
              <a:rPr lang="zh-CN" altLang="en-US" sz="1800" dirty="0">
                <a:solidFill>
                  <a:schemeClr val="bg1">
                    <a:lumMod val="50000"/>
                  </a:schemeClr>
                </a:solidFill>
              </a:rPr>
              <a:t>实战重要</a:t>
            </a:r>
            <a:r>
              <a:rPr lang="zh-CN" altLang="en-US" sz="1800" dirty="0">
                <a:solidFill>
                  <a:schemeClr val="bg2">
                    <a:lumMod val="25000"/>
                  </a:schemeClr>
                </a:solidFill>
              </a:rPr>
              <a:t>）</a:t>
            </a:r>
            <a:endParaRPr lang="en-US" altLang="zh-CN" sz="1800" dirty="0">
              <a:solidFill>
                <a:schemeClr val="bg2">
                  <a:lumMod val="25000"/>
                </a:schemeClr>
              </a:solidFill>
            </a:endParaRPr>
          </a:p>
          <a:p>
            <a:pPr lvl="1">
              <a:lnSpc>
                <a:spcPct val="150000"/>
              </a:lnSpc>
            </a:pPr>
            <a:r>
              <a:rPr lang="en-US" altLang="zh-CN" sz="1600" dirty="0">
                <a:solidFill>
                  <a:schemeClr val="bg2">
                    <a:lumMod val="25000"/>
                  </a:schemeClr>
                </a:solidFill>
              </a:rPr>
              <a:t>One-Against-Rest</a:t>
            </a:r>
            <a:r>
              <a:rPr lang="zh-CN" altLang="en-US" sz="1600" dirty="0">
                <a:solidFill>
                  <a:schemeClr val="bg2">
                    <a:lumMod val="25000"/>
                  </a:schemeClr>
                </a:solidFill>
              </a:rPr>
              <a:t> </a:t>
            </a:r>
            <a:r>
              <a:rPr lang="en-US" altLang="zh-CN" sz="1600" dirty="0">
                <a:solidFill>
                  <a:schemeClr val="bg2">
                    <a:lumMod val="25000"/>
                  </a:schemeClr>
                </a:solidFill>
              </a:rPr>
              <a:t>/</a:t>
            </a:r>
            <a:r>
              <a:rPr lang="zh-CN" altLang="en-US" sz="1600" dirty="0">
                <a:solidFill>
                  <a:schemeClr val="bg2">
                    <a:lumMod val="25000"/>
                  </a:schemeClr>
                </a:solidFill>
              </a:rPr>
              <a:t> </a:t>
            </a:r>
            <a:r>
              <a:rPr lang="en-US" altLang="zh-CN" sz="1600" dirty="0">
                <a:solidFill>
                  <a:schemeClr val="bg2">
                    <a:lumMod val="25000"/>
                  </a:schemeClr>
                </a:solidFill>
              </a:rPr>
              <a:t>One-Against-One</a:t>
            </a: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813218402"/>
      </p:ext>
    </p:extLst>
  </p:cSld>
  <p:clrMapOvr>
    <a:masterClrMapping/>
  </p:clrMapOvr>
</p:sld>
</file>

<file path=ppt/theme/theme1.xml><?xml version="1.0" encoding="utf-8"?>
<a:theme xmlns:a="http://schemas.openxmlformats.org/drawingml/2006/main" name="Vert.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1925</TotalTime>
  <Words>2704</Words>
  <Application>Microsoft Macintosh PowerPoint</Application>
  <PresentationFormat>Widescreen</PresentationFormat>
  <Paragraphs>259</Paragraphs>
  <Slides>33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Kaiti TC</vt:lpstr>
      <vt:lpstr>Microsoft YaHei</vt:lpstr>
      <vt:lpstr>Arial</vt:lpstr>
      <vt:lpstr>Calibri</vt:lpstr>
      <vt:lpstr>Calibri Light</vt:lpstr>
      <vt:lpstr>Chalkboard</vt:lpstr>
      <vt:lpstr>Pristina</vt:lpstr>
      <vt:lpstr>Vert.x</vt:lpstr>
      <vt:lpstr>CDA分享 Certified Data Analyst</vt:lpstr>
      <vt:lpstr>Agenda</vt:lpstr>
      <vt:lpstr>CDA III 提纲 / 数据挖掘 Data Mining</vt:lpstr>
      <vt:lpstr>CDA III 提纲 / 数据预处理 Data Pre-Processing</vt:lpstr>
      <vt:lpstr>CDA III 提纲 / 特征工程 Feature Engineering</vt:lpstr>
      <vt:lpstr>CDA III 提纲 / 特征工程* Feature Engineering</vt:lpstr>
      <vt:lpstr>CDA III 提纲 / 自然语言* Natural Language</vt:lpstr>
      <vt:lpstr>CDA III 提纲 / 神经网络* Neural Network</vt:lpstr>
      <vt:lpstr>CDA III 提纲 / 支持向量机 Support Vector Machine </vt:lpstr>
      <vt:lpstr>CDA III 提纲 / 集成学习 Ensemble Learning</vt:lpstr>
      <vt:lpstr>CDA III 提纲 / 决策树 Decision Tree</vt:lpstr>
      <vt:lpstr>CDA III 提纲 / 聚类 Clustering</vt:lpstr>
      <vt:lpstr>CDA III 提纲 / 模型评估 Model Evaluation</vt:lpstr>
      <vt:lpstr>CDA III 提纲 / 关联规则 Association Rules</vt:lpstr>
      <vt:lpstr>Agenda</vt:lpstr>
      <vt:lpstr>核心知识点 / 计算题 支持度、置信度、Lift提升度</vt:lpstr>
      <vt:lpstr>核心知识点 / 计算题 杰卡德Jaccard</vt:lpstr>
      <vt:lpstr>核心知识点 / 计算题 频繁项计算</vt:lpstr>
      <vt:lpstr>核心知识点 / 计算题 Gini Index计算</vt:lpstr>
      <vt:lpstr>核心知识点 / 计算题 贝叶斯公式</vt:lpstr>
      <vt:lpstr>核心知识点 / 计算题 混淆矩阵</vt:lpstr>
      <vt:lpstr>核心知识点 / 计算题 多分类</vt:lpstr>
      <vt:lpstr>Agenda</vt:lpstr>
      <vt:lpstr>实战准备 / 上机 基本准备</vt:lpstr>
      <vt:lpstr>实战准备 / 上机 函数准备</vt:lpstr>
      <vt:lpstr>实战准备 / 上机 题型</vt:lpstr>
      <vt:lpstr>考试寄语 / 新征程 CDA只是一个起点</vt:lpstr>
      <vt:lpstr>Agenda</vt:lpstr>
      <vt:lpstr>异视界 / 金融数字化 招为科技：提供科技规划、管理咨询、工具落地于一体的数字化解决方案 。</vt:lpstr>
      <vt:lpstr>异视界 / 工业数字化 丰蕾科技：专注于数字模型技术的工业软硬件技术公司</vt:lpstr>
      <vt:lpstr>异视界 / 管理数字化 零点科技：传统管理软件开发、销售、服务、维护于一体的科技公司。</vt:lpstr>
      <vt:lpstr>异视界 / 时空数字化 智网易联：基于北斗的时空中台和时空协同的工业数字化方案。</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Vert.x微服务架构设计和实战分享</dc:title>
  <dc:creator>Lang Yu</dc:creator>
  <cp:lastModifiedBy>Lang Yu</cp:lastModifiedBy>
  <cp:revision>923</cp:revision>
  <dcterms:created xsi:type="dcterms:W3CDTF">2017-10-28T03:59:11Z</dcterms:created>
  <dcterms:modified xsi:type="dcterms:W3CDTF">2024-02-18T04:42:43Z</dcterms:modified>
</cp:coreProperties>
</file>