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313" r:id="rId4"/>
    <p:sldId id="314" r:id="rId5"/>
    <p:sldId id="315" r:id="rId6"/>
    <p:sldId id="316" r:id="rId7"/>
    <p:sldId id="317" r:id="rId8"/>
    <p:sldId id="321" r:id="rId9"/>
    <p:sldId id="318" r:id="rId10"/>
    <p:sldId id="322" r:id="rId11"/>
    <p:sldId id="323" r:id="rId12"/>
    <p:sldId id="324" r:id="rId13"/>
    <p:sldId id="327" r:id="rId14"/>
    <p:sldId id="325" r:id="rId15"/>
    <p:sldId id="326" r:id="rId16"/>
    <p:sldId id="346" r:id="rId17"/>
    <p:sldId id="328" r:id="rId18"/>
    <p:sldId id="343" r:id="rId19"/>
    <p:sldId id="344" r:id="rId20"/>
    <p:sldId id="345"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42"/>
    <p:restoredTop sz="94737"/>
  </p:normalViewPr>
  <p:slideViewPr>
    <p:cSldViewPr snapToGrid="0" snapToObjects="1">
      <p:cViewPr varScale="1">
        <p:scale>
          <a:sx n="192" d="100"/>
          <a:sy n="192"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ACA31-A8D1-C749-B637-11AA2950D448}" type="datetimeFigureOut">
              <a:rPr lang="en-US" smtClean="0"/>
              <a:t>3/29/24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1D16D-322F-844F-A853-3586DEF44CF9}" type="slidenum">
              <a:rPr lang="en-US" smtClean="0"/>
              <a:t>‹#›</a:t>
            </a:fld>
            <a:endParaRPr lang="en-US"/>
          </a:p>
        </p:txBody>
      </p:sp>
    </p:spTree>
    <p:extLst>
      <p:ext uri="{BB962C8B-B14F-4D97-AF65-F5344CB8AC3E}">
        <p14:creationId xmlns:p14="http://schemas.microsoft.com/office/powerpoint/2010/main" val="158689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E81D16D-322F-844F-A853-3586DEF44CF9}" type="slidenum">
              <a:rPr lang="en-US" smtClean="0"/>
              <a:t>18</a:t>
            </a:fld>
            <a:endParaRPr lang="en-US"/>
          </a:p>
        </p:txBody>
      </p:sp>
    </p:spTree>
    <p:extLst>
      <p:ext uri="{BB962C8B-B14F-4D97-AF65-F5344CB8AC3E}">
        <p14:creationId xmlns:p14="http://schemas.microsoft.com/office/powerpoint/2010/main" val="201452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E81D16D-322F-844F-A853-3586DEF44CF9}" type="slidenum">
              <a:rPr lang="en-US" smtClean="0"/>
              <a:t>19</a:t>
            </a:fld>
            <a:endParaRPr lang="en-US"/>
          </a:p>
        </p:txBody>
      </p:sp>
    </p:spTree>
    <p:extLst>
      <p:ext uri="{BB962C8B-B14F-4D97-AF65-F5344CB8AC3E}">
        <p14:creationId xmlns:p14="http://schemas.microsoft.com/office/powerpoint/2010/main" val="6618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E81D16D-322F-844F-A853-3586DEF44CF9}" type="slidenum">
              <a:rPr lang="en-US" smtClean="0"/>
              <a:t>20</a:t>
            </a:fld>
            <a:endParaRPr lang="en-US"/>
          </a:p>
        </p:txBody>
      </p:sp>
    </p:spTree>
    <p:extLst>
      <p:ext uri="{BB962C8B-B14F-4D97-AF65-F5344CB8AC3E}">
        <p14:creationId xmlns:p14="http://schemas.microsoft.com/office/powerpoint/2010/main" val="312323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hapter1">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normAutofit/>
          </a:bodyPr>
          <a:lstStyle>
            <a:lvl1pPr>
              <a:defRPr sz="3600">
                <a:latin typeface="Chalkboard" charset="0"/>
                <a:ea typeface="Chalkboard" charset="0"/>
                <a:cs typeface="Chalkboard" charset="0"/>
              </a:defRPr>
            </a:lvl1pPr>
          </a:lstStyle>
          <a:p>
            <a:r>
              <a:rPr lang="en-US" dirty="0"/>
              <a:t>Click to edit Master title style</a:t>
            </a:r>
          </a:p>
        </p:txBody>
      </p:sp>
      <p:sp>
        <p:nvSpPr>
          <p:cNvPr id="3" name="Content Placeholder 2"/>
          <p:cNvSpPr>
            <a:spLocks noGrp="1"/>
          </p:cNvSpPr>
          <p:nvPr>
            <p:ph idx="1"/>
          </p:nvPr>
        </p:nvSpPr>
        <p:spPr>
          <a:xfrm>
            <a:off x="838200" y="1472665"/>
            <a:ext cx="10515600" cy="4704298"/>
          </a:xfrm>
        </p:spPr>
        <p:txBody>
          <a:bodyPr/>
          <a:lstStyle>
            <a:lvl1pPr>
              <a:defRPr>
                <a:latin typeface="Chalkboard" charset="0"/>
                <a:ea typeface="Chalkboard" charset="0"/>
                <a:cs typeface="Chalkboard" charset="0"/>
              </a:defRPr>
            </a:lvl1pPr>
            <a:lvl2pPr>
              <a:defRPr>
                <a:latin typeface="Chalkboard" charset="0"/>
                <a:ea typeface="Chalkboard" charset="0"/>
                <a:cs typeface="Chalkboard" charset="0"/>
              </a:defRPr>
            </a:lvl2pPr>
            <a:lvl3pPr>
              <a:defRPr>
                <a:latin typeface="Chalkboard" charset="0"/>
                <a:ea typeface="Chalkboard" charset="0"/>
                <a:cs typeface="Chalkboard" charset="0"/>
              </a:defRPr>
            </a:lvl3pPr>
            <a:lvl4pPr>
              <a:defRPr>
                <a:latin typeface="Chalkboard" charset="0"/>
                <a:ea typeface="Chalkboard" charset="0"/>
                <a:cs typeface="Chalkboard" charset="0"/>
              </a:defRPr>
            </a:lvl4pPr>
            <a:lvl5pPr>
              <a:defRPr>
                <a:latin typeface="Chalkboard" charset="0"/>
                <a:ea typeface="Chalkboard" charset="0"/>
                <a:cs typeface="Chalkboard"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3/29/24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alphaModFix amt="90000"/>
            <a:extLst>
              <a:ext uri="{28A0092B-C50C-407E-A947-70E740481C1C}">
                <a14:useLocalDpi xmlns:a14="http://schemas.microsoft.com/office/drawing/2010/main" val="0"/>
              </a:ext>
            </a:extLst>
          </a:blip>
          <a:stretch>
            <a:fillRect/>
          </a:stretch>
        </p:blipFill>
        <p:spPr>
          <a:xfrm>
            <a:off x="11030552" y="0"/>
            <a:ext cx="1161448" cy="1161448"/>
          </a:xfrm>
          <a:prstGeom prst="rect">
            <a:avLst/>
          </a:prstGeom>
        </p:spPr>
      </p:pic>
      <p:pic>
        <p:nvPicPr>
          <p:cNvPr id="8" name="Picture 7"/>
          <p:cNvPicPr>
            <a:picLocks noChangeAspect="1"/>
          </p:cNvPicPr>
          <p:nvPr userDrawn="1"/>
        </p:nvPicPr>
        <p:blipFill>
          <a:blip r:embed="rId15">
            <a:alphaModFix amt="60000"/>
            <a:extLst>
              <a:ext uri="{28A0092B-C50C-407E-A947-70E740481C1C}">
                <a14:useLocalDpi xmlns:a14="http://schemas.microsoft.com/office/drawing/2010/main" val="0"/>
              </a:ext>
            </a:extLst>
          </a:blip>
          <a:stretch>
            <a:fillRect/>
          </a:stretch>
        </p:blipFill>
        <p:spPr>
          <a:xfrm>
            <a:off x="10568539" y="6115542"/>
            <a:ext cx="1623460" cy="742458"/>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6">
            <a:alphaModFix/>
            <a:extLst>
              <a:ext uri="{28A0092B-C50C-407E-A947-70E740481C1C}">
                <a14:useLocalDpi xmlns:a14="http://schemas.microsoft.com/office/drawing/2010/main" val="0"/>
              </a:ext>
            </a:extLst>
          </a:blip>
          <a:stretch>
            <a:fillRect/>
          </a:stretch>
        </p:blipFill>
        <p:spPr>
          <a:xfrm>
            <a:off x="171240" y="6311900"/>
            <a:ext cx="1689465" cy="460763"/>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4400" b="1" dirty="0">
                <a:latin typeface="Chalkboard" charset="0"/>
                <a:ea typeface="Microsoft YaHei" charset="-122"/>
                <a:cs typeface="Microsoft YaHei" charset="-122"/>
              </a:rPr>
              <a:t>回归 </a:t>
            </a:r>
            <a:r>
              <a:rPr lang="en-US" altLang="zh-CN" sz="3200" dirty="0">
                <a:solidFill>
                  <a:srgbClr val="0070C0"/>
                </a:solidFill>
                <a:latin typeface="Pristina" panose="020F0502020204030204" pitchFamily="34" charset="0"/>
                <a:cs typeface="Pristina" panose="020F0502020204030204" pitchFamily="34" charset="0"/>
              </a:rPr>
              <a:t>Regression</a:t>
            </a:r>
            <a:r>
              <a:rPr lang="zh-CN" altLang="en-US" sz="3200" dirty="0">
                <a:solidFill>
                  <a:srgbClr val="0070C0"/>
                </a:solidFill>
                <a:latin typeface="Pristina" panose="020F0502020204030204" pitchFamily="34" charset="0"/>
                <a:cs typeface="Pristina" panose="020F0502020204030204" pitchFamily="34" charset="0"/>
              </a:rPr>
              <a:t> </a:t>
            </a:r>
            <a:r>
              <a:rPr lang="en-US" altLang="zh-CN" sz="3200" dirty="0">
                <a:solidFill>
                  <a:srgbClr val="0070C0"/>
                </a:solidFill>
                <a:latin typeface="Pristina" panose="020F0502020204030204" pitchFamily="34" charset="0"/>
                <a:cs typeface="Pristina" panose="020F0502020204030204" pitchFamily="34" charset="0"/>
              </a:rPr>
              <a:t>Analysis</a:t>
            </a:r>
            <a:endParaRPr lang="en-US" sz="3200" b="1" dirty="0">
              <a:latin typeface="Microsoft YaHei" charset="-122"/>
              <a:ea typeface="Microsoft YaHei" charset="-122"/>
              <a:cs typeface="Microsoft YaHei" charset="-122"/>
            </a:endParaRPr>
          </a:p>
        </p:txBody>
      </p:sp>
      <p:sp>
        <p:nvSpPr>
          <p:cNvPr id="9" name="Subtitle 8"/>
          <p:cNvSpPr>
            <a:spLocks noGrp="1"/>
          </p:cNvSpPr>
          <p:nvPr>
            <p:ph type="subTitle" idx="1"/>
          </p:nvPr>
        </p:nvSpPr>
        <p:spPr>
          <a:xfrm>
            <a:off x="1524000" y="3602038"/>
            <a:ext cx="9144000" cy="1730250"/>
          </a:xfrm>
        </p:spPr>
        <p:txBody>
          <a:bodyPr>
            <a:normAutofit/>
          </a:bodyPr>
          <a:lstStyle/>
          <a:p>
            <a:pPr algn="l"/>
            <a:endParaRPr lang="en-US" altLang="zh-CN" sz="1800" i="1" dirty="0">
              <a:latin typeface="Chalkboard" charset="0"/>
              <a:ea typeface="Chalkboard" charset="0"/>
              <a:cs typeface="Chalkboard" charset="0"/>
            </a:endParaRPr>
          </a:p>
          <a:p>
            <a:pPr algn="l"/>
            <a:endParaRPr lang="en-US" altLang="zh-CN" sz="1800" dirty="0">
              <a:latin typeface="Kaiti TC" panose="02010600040101010101" pitchFamily="2" charset="-120"/>
              <a:ea typeface="Kaiti TC" panose="02010600040101010101" pitchFamily="2" charset="-120"/>
              <a:cs typeface="Chalkboard" charset="0"/>
            </a:endParaRPr>
          </a:p>
          <a:p>
            <a:r>
              <a:rPr lang="en-US" altLang="zh-CN" sz="1800" dirty="0">
                <a:solidFill>
                  <a:schemeClr val="bg1">
                    <a:lumMod val="50000"/>
                  </a:schemeClr>
                </a:solidFill>
                <a:latin typeface="Kaiti TC" panose="02010600040101010101" pitchFamily="2" charset="-120"/>
                <a:ea typeface="Kaiti TC" panose="02010600040101010101" pitchFamily="2" charset="-120"/>
                <a:cs typeface="Chalkboard" charset="0"/>
              </a:rPr>
              <a:t>——</a:t>
            </a:r>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数值预测型问题 </a:t>
            </a:r>
            <a:r>
              <a:rPr lang="en-US" altLang="zh-CN" sz="1800" dirty="0">
                <a:solidFill>
                  <a:schemeClr val="bg1">
                    <a:lumMod val="50000"/>
                  </a:schemeClr>
                </a:solidFill>
                <a:latin typeface="Kaiti TC" panose="02010600040101010101" pitchFamily="2" charset="-120"/>
                <a:ea typeface="Kaiti TC" panose="02010600040101010101" pitchFamily="2" charset="-120"/>
                <a:cs typeface="Chalkboard" charset="0"/>
              </a:rPr>
              <a:t>Regression</a:t>
            </a:r>
            <a:endParaRPr lang="en-US" sz="1800" dirty="0">
              <a:solidFill>
                <a:schemeClr val="bg1">
                  <a:lumMod val="50000"/>
                </a:schemeClr>
              </a:solidFill>
              <a:latin typeface="Kaiti TC" panose="02010600040101010101" pitchFamily="2" charset="-120"/>
              <a:ea typeface="Kaiti TC" panose="02010600040101010101" pitchFamily="2" charset="-120"/>
              <a:cs typeface="Chalkboard" charset="0"/>
            </a:endParaRP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数值表示</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Numerical</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Representation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lnSpcReduction="10000"/>
          </a:bodyPr>
          <a:lstStyle/>
          <a:p>
            <a:pPr>
              <a:lnSpc>
                <a:spcPct val="150000"/>
              </a:lnSpc>
            </a:pPr>
            <a:r>
              <a:rPr lang="zh-CN" altLang="en-US" sz="2000" dirty="0">
                <a:solidFill>
                  <a:schemeClr val="bg2">
                    <a:lumMod val="25000"/>
                  </a:schemeClr>
                </a:solidFill>
              </a:rPr>
              <a:t>特征的数值表示</a:t>
            </a:r>
            <a:br>
              <a:rPr lang="en-US" altLang="zh-CN" sz="2000" dirty="0">
                <a:solidFill>
                  <a:schemeClr val="bg2">
                    <a:lumMod val="25000"/>
                  </a:schemeClr>
                </a:solidFill>
              </a:rPr>
            </a:br>
            <a:r>
              <a:rPr lang="zh-CN" altLang="en-US" sz="1800" dirty="0">
                <a:solidFill>
                  <a:schemeClr val="bg2">
                    <a:lumMod val="25000"/>
                  </a:schemeClr>
                </a:solidFill>
              </a:rPr>
              <a:t>数据分析、机器学习中，特征的数值表示主要是将原始数据转换成能被模型处理的数值形式的过程，这个过程对建立有效的分类模型和预测模型至关重要。</a:t>
            </a:r>
            <a:endParaRPr lang="en-US" altLang="zh-CN" sz="1800" dirty="0">
              <a:solidFill>
                <a:schemeClr val="bg2">
                  <a:lumMod val="25000"/>
                </a:schemeClr>
              </a:solidFill>
            </a:endParaRPr>
          </a:p>
          <a:p>
            <a:pPr>
              <a:lnSpc>
                <a:spcPct val="150000"/>
              </a:lnSpc>
            </a:pPr>
            <a:r>
              <a:rPr lang="zh-CN" altLang="en-US" sz="2000" dirty="0">
                <a:solidFill>
                  <a:schemeClr val="bg2">
                    <a:lumMod val="25000"/>
                  </a:schemeClr>
                </a:solidFill>
              </a:rPr>
              <a:t>数值表示的优点</a:t>
            </a:r>
            <a:endParaRPr lang="en-US" altLang="zh-CN" sz="2000" dirty="0">
              <a:solidFill>
                <a:schemeClr val="bg2">
                  <a:lumMod val="25000"/>
                </a:schemeClr>
              </a:solidFill>
            </a:endParaRPr>
          </a:p>
          <a:p>
            <a:pPr lvl="1">
              <a:lnSpc>
                <a:spcPct val="150000"/>
              </a:lnSpc>
            </a:pPr>
            <a:r>
              <a:rPr lang="zh-CN" altLang="en-US" sz="1800" dirty="0">
                <a:solidFill>
                  <a:schemeClr val="accent2"/>
                </a:solidFill>
              </a:rPr>
              <a:t>兼容性</a:t>
            </a:r>
            <a:r>
              <a:rPr lang="zh-CN" altLang="en-US" sz="1800" dirty="0">
                <a:solidFill>
                  <a:schemeClr val="bg2">
                    <a:lumMod val="25000"/>
                  </a:schemeClr>
                </a:solidFill>
              </a:rPr>
              <a:t>：数值使用不同类型的数据可被统一处理。</a:t>
            </a:r>
            <a:endParaRPr lang="en-US" altLang="zh-CN" sz="1800" dirty="0">
              <a:solidFill>
                <a:schemeClr val="bg2">
                  <a:lumMod val="25000"/>
                </a:schemeClr>
              </a:solidFill>
            </a:endParaRPr>
          </a:p>
          <a:p>
            <a:pPr lvl="1">
              <a:lnSpc>
                <a:spcPct val="150000"/>
              </a:lnSpc>
            </a:pPr>
            <a:r>
              <a:rPr lang="zh-CN" altLang="en-US" sz="1800" dirty="0">
                <a:solidFill>
                  <a:schemeClr val="accent2"/>
                </a:solidFill>
              </a:rPr>
              <a:t>准确性</a:t>
            </a:r>
            <a:r>
              <a:rPr lang="zh-CN" altLang="en-US" sz="1800" dirty="0">
                <a:solidFill>
                  <a:schemeClr val="bg2">
                    <a:lumMod val="25000"/>
                  </a:schemeClr>
                </a:solidFill>
              </a:rPr>
              <a:t>：通过精确数值表示可精确捕捉和表达数据的细微差别。</a:t>
            </a:r>
            <a:endParaRPr lang="en-US" altLang="zh-CN" sz="1800" dirty="0">
              <a:solidFill>
                <a:schemeClr val="bg2">
                  <a:lumMod val="25000"/>
                </a:schemeClr>
              </a:solidFill>
            </a:endParaRPr>
          </a:p>
          <a:p>
            <a:pPr lvl="1">
              <a:lnSpc>
                <a:spcPct val="150000"/>
              </a:lnSpc>
            </a:pPr>
            <a:r>
              <a:rPr lang="zh-CN" altLang="en-US" sz="1800" dirty="0">
                <a:solidFill>
                  <a:schemeClr val="accent2"/>
                </a:solidFill>
              </a:rPr>
              <a:t>计算效率</a:t>
            </a:r>
            <a:r>
              <a:rPr lang="zh-CN" altLang="en-US" sz="1800" dirty="0">
                <a:solidFill>
                  <a:schemeClr val="bg2">
                    <a:lumMod val="25000"/>
                  </a:schemeClr>
                </a:solidFill>
              </a:rPr>
              <a:t>：数值化数据可直接用于计算。</a:t>
            </a:r>
            <a:endParaRPr lang="en-US" altLang="zh-CN" sz="1800" dirty="0">
              <a:solidFill>
                <a:schemeClr val="bg2">
                  <a:lumMod val="25000"/>
                </a:schemeClr>
              </a:solidFill>
            </a:endParaRPr>
          </a:p>
          <a:p>
            <a:pPr lvl="1">
              <a:lnSpc>
                <a:spcPct val="150000"/>
              </a:lnSpc>
            </a:pPr>
            <a:r>
              <a:rPr lang="zh-CN" altLang="en-US" sz="1800" dirty="0">
                <a:solidFill>
                  <a:schemeClr val="accent2"/>
                </a:solidFill>
              </a:rPr>
              <a:t>模型兼容</a:t>
            </a:r>
            <a:r>
              <a:rPr lang="zh-CN" altLang="en-US" sz="1800" dirty="0">
                <a:solidFill>
                  <a:schemeClr val="bg2">
                    <a:lumMod val="25000"/>
                  </a:schemeClr>
                </a:solidFill>
              </a:rPr>
              <a:t>：大多数模型都是基于数值输入设计，数值表示才能让这些模型适用于任意数据。</a:t>
            </a:r>
            <a:endParaRPr lang="en-US" altLang="zh-CN" sz="1800" dirty="0">
              <a:solidFill>
                <a:schemeClr val="bg2">
                  <a:lumMod val="25000"/>
                </a:schemeClr>
              </a:solidFill>
            </a:endParaRPr>
          </a:p>
          <a:p>
            <a:pPr lvl="1">
              <a:lnSpc>
                <a:spcPct val="150000"/>
              </a:lnSpc>
            </a:pPr>
            <a:r>
              <a:rPr lang="zh-CN" altLang="en-US" sz="1800" dirty="0">
                <a:solidFill>
                  <a:schemeClr val="accent2"/>
                </a:solidFill>
              </a:rPr>
              <a:t>可比性</a:t>
            </a:r>
            <a:r>
              <a:rPr lang="zh-CN" altLang="en-US" sz="1800" dirty="0">
                <a:solidFill>
                  <a:schemeClr val="bg2">
                    <a:lumMod val="25000"/>
                  </a:schemeClr>
                </a:solidFill>
              </a:rPr>
              <a:t>：数值表示允许不同数据之间进行量化比较、关联分析。</a:t>
            </a:r>
            <a:endParaRPr lang="en-US" altLang="zh-CN" sz="1800" dirty="0">
              <a:solidFill>
                <a:schemeClr val="bg2">
                  <a:lumMod val="25000"/>
                </a:schemeClr>
              </a:solidFill>
            </a:endParaRPr>
          </a:p>
          <a:p>
            <a:pPr lvl="1">
              <a:lnSpc>
                <a:spcPct val="150000"/>
              </a:lnSpc>
            </a:pPr>
            <a:r>
              <a:rPr lang="zh-CN" altLang="en-US" sz="1800" dirty="0">
                <a:solidFill>
                  <a:schemeClr val="accent2"/>
                </a:solidFill>
              </a:rPr>
              <a:t>可视化</a:t>
            </a:r>
            <a:r>
              <a:rPr lang="zh-CN" altLang="en-US" sz="1800" dirty="0">
                <a:solidFill>
                  <a:schemeClr val="bg2">
                    <a:lumMod val="25000"/>
                  </a:schemeClr>
                </a:solidFill>
              </a:rPr>
              <a:t>：数值化的数据更容易可视化，帮助人理解、解释数据模式。</a:t>
            </a:r>
            <a:endParaRPr lang="en-US" altLang="zh-CN" sz="1200" dirty="0"/>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09017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数值表示</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Numerical</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Representation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Methods</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fontScale="62500" lnSpcReduction="20000"/>
          </a:bodyPr>
          <a:lstStyle/>
          <a:p>
            <a:pPr marL="0" indent="0">
              <a:lnSpc>
                <a:spcPct val="150000"/>
              </a:lnSpc>
              <a:buNone/>
            </a:pPr>
            <a:r>
              <a:rPr lang="zh-CN" altLang="en-US" sz="3200" dirty="0"/>
              <a:t>数值表示方法</a:t>
            </a:r>
            <a:endParaRPr lang="en-US" altLang="zh-CN" sz="3200" dirty="0"/>
          </a:p>
          <a:p>
            <a:pPr>
              <a:lnSpc>
                <a:spcPct val="150000"/>
              </a:lnSpc>
            </a:pPr>
            <a:r>
              <a:rPr lang="zh-CN" altLang="en-US" sz="2600" dirty="0">
                <a:solidFill>
                  <a:schemeClr val="accent2"/>
                </a:solidFill>
              </a:rPr>
              <a:t>直接数值</a:t>
            </a:r>
            <a:r>
              <a:rPr lang="zh-CN" altLang="en-US" sz="2600" dirty="0">
                <a:solidFill>
                  <a:schemeClr val="bg2">
                    <a:lumMod val="25000"/>
                  </a:schemeClr>
                </a:solidFill>
              </a:rPr>
              <a:t>：</a:t>
            </a:r>
            <a:r>
              <a:rPr lang="zh-CN" altLang="en-CN" sz="2600" dirty="0">
                <a:solidFill>
                  <a:schemeClr val="bg2">
                    <a:lumMod val="25000"/>
                  </a:schemeClr>
                </a:solidFill>
              </a:rPr>
              <a:t>直接</a:t>
            </a:r>
            <a:r>
              <a:rPr lang="zh-CN" altLang="en-US" sz="2600" dirty="0">
                <a:solidFill>
                  <a:schemeClr val="bg2">
                    <a:lumMod val="25000"/>
                  </a:schemeClr>
                </a:solidFill>
              </a:rPr>
              <a:t>数值如身高、体重、温度可直接做特征使用。</a:t>
            </a:r>
            <a:endParaRPr lang="en-US" altLang="zh-CN" sz="2600" dirty="0">
              <a:solidFill>
                <a:schemeClr val="bg2">
                  <a:lumMod val="25000"/>
                </a:schemeClr>
              </a:solidFill>
            </a:endParaRPr>
          </a:p>
          <a:p>
            <a:pPr>
              <a:lnSpc>
                <a:spcPct val="150000"/>
              </a:lnSpc>
            </a:pPr>
            <a:r>
              <a:rPr lang="zh-CN" altLang="en-US" sz="2600" dirty="0">
                <a:solidFill>
                  <a:schemeClr val="accent2"/>
                </a:solidFill>
              </a:rPr>
              <a:t>二值化</a:t>
            </a:r>
            <a:r>
              <a:rPr lang="zh-CN" altLang="en-US" sz="2600" dirty="0">
                <a:solidFill>
                  <a:schemeClr val="bg2">
                    <a:lumMod val="25000"/>
                  </a:schemeClr>
                </a:solidFill>
              </a:rPr>
              <a:t>：特征转换为二元值，如计数、频率转换为是否存在的指标。</a:t>
            </a:r>
            <a:endParaRPr lang="en-US" altLang="zh-CN" sz="2600" dirty="0">
              <a:solidFill>
                <a:schemeClr val="bg2">
                  <a:lumMod val="25000"/>
                </a:schemeClr>
              </a:solidFill>
            </a:endParaRPr>
          </a:p>
          <a:p>
            <a:pPr>
              <a:lnSpc>
                <a:spcPct val="150000"/>
              </a:lnSpc>
            </a:pPr>
            <a:r>
              <a:rPr lang="zh-CN" altLang="en-US" sz="2600" dirty="0">
                <a:solidFill>
                  <a:schemeClr val="accent2"/>
                </a:solidFill>
              </a:rPr>
              <a:t>分桶</a:t>
            </a:r>
            <a:r>
              <a:rPr lang="en-US" altLang="zh-CN" sz="2600" dirty="0">
                <a:solidFill>
                  <a:schemeClr val="accent2"/>
                </a:solidFill>
              </a:rPr>
              <a:t>/</a:t>
            </a:r>
            <a:r>
              <a:rPr lang="zh-CN" altLang="en-US" sz="2600" dirty="0">
                <a:solidFill>
                  <a:schemeClr val="accent2"/>
                </a:solidFill>
              </a:rPr>
              <a:t>分箱</a:t>
            </a:r>
            <a:r>
              <a:rPr lang="zh-CN" altLang="en-US" sz="2600" dirty="0">
                <a:solidFill>
                  <a:schemeClr val="bg2">
                    <a:lumMod val="25000"/>
                  </a:schemeClr>
                </a:solidFill>
              </a:rPr>
              <a:t>：将连续性特征分成几个区间，同一个区间视为相同。</a:t>
            </a:r>
            <a:endParaRPr lang="en-US" altLang="zh-CN" sz="2600" dirty="0">
              <a:solidFill>
                <a:schemeClr val="bg2">
                  <a:lumMod val="25000"/>
                </a:schemeClr>
              </a:solidFill>
            </a:endParaRPr>
          </a:p>
          <a:p>
            <a:pPr>
              <a:lnSpc>
                <a:spcPct val="150000"/>
              </a:lnSpc>
            </a:pPr>
            <a:r>
              <a:rPr lang="zh-CN" altLang="en-US" sz="2600" dirty="0">
                <a:solidFill>
                  <a:schemeClr val="accent2"/>
                </a:solidFill>
              </a:rPr>
              <a:t>缩放</a:t>
            </a:r>
            <a:r>
              <a:rPr lang="zh-CN" altLang="en-US" sz="2600" dirty="0">
                <a:solidFill>
                  <a:schemeClr val="bg2">
                    <a:lumMod val="25000"/>
                  </a:schemeClr>
                </a:solidFill>
              </a:rPr>
              <a:t>：对数值特征缩放落在特定范围：</a:t>
            </a:r>
            <a:r>
              <a:rPr lang="en-US" altLang="zh-CN" sz="2600" dirty="0">
                <a:solidFill>
                  <a:schemeClr val="bg2">
                    <a:lumMod val="25000"/>
                  </a:schemeClr>
                </a:solidFill>
              </a:rPr>
              <a:t>Z-Score</a:t>
            </a:r>
            <a:r>
              <a:rPr lang="zh-CN" altLang="en-US" sz="2600" dirty="0">
                <a:solidFill>
                  <a:schemeClr val="bg2">
                    <a:lumMod val="25000"/>
                  </a:schemeClr>
                </a:solidFill>
              </a:rPr>
              <a:t>、</a:t>
            </a:r>
            <a:r>
              <a:rPr lang="en-US" altLang="zh-CN" sz="2600" dirty="0">
                <a:solidFill>
                  <a:schemeClr val="bg2">
                    <a:lumMod val="25000"/>
                  </a:schemeClr>
                </a:solidFill>
              </a:rPr>
              <a:t>Min-Max</a:t>
            </a:r>
            <a:r>
              <a:rPr lang="zh-CN" altLang="en-US" sz="2600" dirty="0">
                <a:solidFill>
                  <a:schemeClr val="bg2">
                    <a:lumMod val="25000"/>
                  </a:schemeClr>
                </a:solidFill>
              </a:rPr>
              <a:t>。</a:t>
            </a:r>
            <a:endParaRPr lang="en-US" altLang="zh-CN" sz="2600" dirty="0">
              <a:solidFill>
                <a:schemeClr val="bg2">
                  <a:lumMod val="25000"/>
                </a:schemeClr>
              </a:solidFill>
            </a:endParaRPr>
          </a:p>
          <a:p>
            <a:pPr>
              <a:lnSpc>
                <a:spcPct val="150000"/>
              </a:lnSpc>
            </a:pPr>
            <a:r>
              <a:rPr lang="zh-CN" altLang="en-US" sz="2600" dirty="0">
                <a:solidFill>
                  <a:schemeClr val="accent2"/>
                </a:solidFill>
              </a:rPr>
              <a:t>归一化</a:t>
            </a:r>
            <a:r>
              <a:rPr lang="zh-CN" altLang="en-US" sz="2600" dirty="0">
                <a:solidFill>
                  <a:schemeClr val="bg2">
                    <a:lumMod val="25000"/>
                  </a:schemeClr>
                </a:solidFill>
              </a:rPr>
              <a:t>：将特征向量长度归一化到单位长度，消除不同量纲。</a:t>
            </a:r>
            <a:endParaRPr lang="en-US" altLang="zh-CN" sz="2600" dirty="0">
              <a:solidFill>
                <a:schemeClr val="bg2">
                  <a:lumMod val="25000"/>
                </a:schemeClr>
              </a:solidFill>
            </a:endParaRPr>
          </a:p>
          <a:p>
            <a:pPr>
              <a:lnSpc>
                <a:spcPct val="150000"/>
              </a:lnSpc>
            </a:pPr>
            <a:r>
              <a:rPr lang="zh-CN" altLang="en-US" sz="2600" dirty="0">
                <a:solidFill>
                  <a:schemeClr val="accent2"/>
                </a:solidFill>
              </a:rPr>
              <a:t>独热编码</a:t>
            </a:r>
            <a:r>
              <a:rPr lang="zh-CN" altLang="en-US" sz="2600" dirty="0">
                <a:solidFill>
                  <a:schemeClr val="bg2">
                    <a:lumMod val="25000"/>
                  </a:schemeClr>
                </a:solidFill>
              </a:rPr>
              <a:t>：类别特征转换成一系列二元特征，每个特征代表类别的存在与否。</a:t>
            </a:r>
            <a:endParaRPr lang="en-US" altLang="zh-CN" sz="2600" dirty="0">
              <a:solidFill>
                <a:schemeClr val="bg2">
                  <a:lumMod val="25000"/>
                </a:schemeClr>
              </a:solidFill>
            </a:endParaRPr>
          </a:p>
          <a:p>
            <a:pPr>
              <a:lnSpc>
                <a:spcPct val="150000"/>
              </a:lnSpc>
            </a:pPr>
            <a:r>
              <a:rPr lang="zh-CN" altLang="en-US" sz="2600" dirty="0">
                <a:solidFill>
                  <a:schemeClr val="accent2"/>
                </a:solidFill>
              </a:rPr>
              <a:t>多项式特征</a:t>
            </a:r>
            <a:r>
              <a:rPr lang="zh-CN" altLang="en-US" sz="2600" dirty="0">
                <a:solidFill>
                  <a:schemeClr val="bg2">
                    <a:lumMod val="25000"/>
                  </a:schemeClr>
                </a:solidFill>
              </a:rPr>
              <a:t>：通过原始特征非线性组合创建新特征：特征平方、乘积。</a:t>
            </a:r>
            <a:endParaRPr lang="en-US" altLang="zh-CN" sz="2600" dirty="0">
              <a:solidFill>
                <a:schemeClr val="bg2">
                  <a:lumMod val="25000"/>
                </a:schemeClr>
              </a:solidFill>
            </a:endParaRPr>
          </a:p>
          <a:p>
            <a:pPr>
              <a:lnSpc>
                <a:spcPct val="150000"/>
              </a:lnSpc>
            </a:pPr>
            <a:r>
              <a:rPr lang="zh-CN" altLang="en-US" sz="2600" dirty="0">
                <a:solidFill>
                  <a:schemeClr val="accent2"/>
                </a:solidFill>
              </a:rPr>
              <a:t>特征哈希</a:t>
            </a:r>
            <a:r>
              <a:rPr lang="zh-CN" altLang="en-US" sz="2600" dirty="0">
                <a:solidFill>
                  <a:schemeClr val="bg2">
                    <a:lumMod val="25000"/>
                  </a:schemeClr>
                </a:solidFill>
              </a:rPr>
              <a:t>：哈希技术将大量类别特征映射到较小数值范围。</a:t>
            </a:r>
            <a:endParaRPr lang="en-US" altLang="zh-CN" sz="2600" dirty="0">
              <a:solidFill>
                <a:schemeClr val="bg2">
                  <a:lumMod val="25000"/>
                </a:schemeClr>
              </a:solidFill>
            </a:endParaRPr>
          </a:p>
          <a:p>
            <a:pPr>
              <a:lnSpc>
                <a:spcPct val="150000"/>
              </a:lnSpc>
            </a:pPr>
            <a:r>
              <a:rPr lang="zh-CN" altLang="en-US" sz="2600" dirty="0">
                <a:solidFill>
                  <a:schemeClr val="accent2"/>
                </a:solidFill>
              </a:rPr>
              <a:t>嵌入</a:t>
            </a:r>
            <a:r>
              <a:rPr lang="zh-CN" altLang="en-US" sz="2600" dirty="0"/>
              <a:t>：文本、音频、图像复杂数据，深度学习模型学习低维度的密集向量表示。</a:t>
            </a:r>
            <a:endParaRPr lang="en-US" altLang="zh-CN" sz="2600" dirty="0"/>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45141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数值表示</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Text</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Representation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文本的数值表示</a:t>
            </a:r>
            <a:br>
              <a:rPr lang="en-US" altLang="zh-CN" sz="2000" dirty="0">
                <a:solidFill>
                  <a:schemeClr val="bg2">
                    <a:lumMod val="25000"/>
                  </a:schemeClr>
                </a:solidFill>
              </a:rPr>
            </a:br>
            <a:r>
              <a:rPr lang="zh-CN" altLang="en-CN" sz="1800" dirty="0">
                <a:solidFill>
                  <a:schemeClr val="bg2">
                    <a:lumMod val="25000"/>
                  </a:schemeClr>
                </a:solidFill>
              </a:rPr>
              <a:t>文本</a:t>
            </a:r>
            <a:r>
              <a:rPr lang="zh-CN" altLang="en-US" sz="1800" dirty="0">
                <a:solidFill>
                  <a:schemeClr val="bg2">
                    <a:lumMod val="25000"/>
                  </a:schemeClr>
                </a:solidFill>
              </a:rPr>
              <a:t>数据通常通过向量化转换成数值形式。</a:t>
            </a:r>
            <a:br>
              <a:rPr lang="en-US" altLang="zh-CN" sz="1800" dirty="0">
                <a:solidFill>
                  <a:schemeClr val="bg2">
                    <a:lumMod val="25000"/>
                  </a:schemeClr>
                </a:solidFill>
              </a:rPr>
            </a:br>
            <a:endParaRPr lang="en-US" altLang="zh-CN" sz="1200" dirty="0"/>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graphicFrame>
        <p:nvGraphicFramePr>
          <p:cNvPr id="2" name="Table 1">
            <a:extLst>
              <a:ext uri="{FF2B5EF4-FFF2-40B4-BE49-F238E27FC236}">
                <a16:creationId xmlns:a16="http://schemas.microsoft.com/office/drawing/2014/main" id="{19325822-6911-A00C-4E64-D09092B1A6DB}"/>
              </a:ext>
            </a:extLst>
          </p:cNvPr>
          <p:cNvGraphicFramePr>
            <a:graphicFrameLocks noGrp="1"/>
          </p:cNvGraphicFramePr>
          <p:nvPr>
            <p:extLst>
              <p:ext uri="{D42A27DB-BD31-4B8C-83A1-F6EECF244321}">
                <p14:modId xmlns:p14="http://schemas.microsoft.com/office/powerpoint/2010/main" val="2611141381"/>
              </p:ext>
            </p:extLst>
          </p:nvPr>
        </p:nvGraphicFramePr>
        <p:xfrm>
          <a:off x="1150730" y="2574971"/>
          <a:ext cx="10203070" cy="3076386"/>
        </p:xfrm>
        <a:graphic>
          <a:graphicData uri="http://schemas.openxmlformats.org/drawingml/2006/table">
            <a:tbl>
              <a:tblPr firstRow="1" bandRow="1">
                <a:tableStyleId>{5C22544A-7EE6-4342-B048-85BDC9FD1C3A}</a:tableStyleId>
              </a:tblPr>
              <a:tblGrid>
                <a:gridCol w="2265193">
                  <a:extLst>
                    <a:ext uri="{9D8B030D-6E8A-4147-A177-3AD203B41FA5}">
                      <a16:colId xmlns:a16="http://schemas.microsoft.com/office/drawing/2014/main" val="3819041270"/>
                    </a:ext>
                  </a:extLst>
                </a:gridCol>
                <a:gridCol w="7937877">
                  <a:extLst>
                    <a:ext uri="{9D8B030D-6E8A-4147-A177-3AD203B41FA5}">
                      <a16:colId xmlns:a16="http://schemas.microsoft.com/office/drawing/2014/main" val="278004338"/>
                    </a:ext>
                  </a:extLst>
                </a:gridCol>
              </a:tblGrid>
              <a:tr h="370840">
                <a:tc>
                  <a:txBody>
                    <a:bodyPr/>
                    <a:lstStyle/>
                    <a:p>
                      <a:pPr>
                        <a:lnSpc>
                          <a:spcPct val="150000"/>
                        </a:lnSpc>
                      </a:pPr>
                      <a:r>
                        <a:rPr lang="en-CN" dirty="0"/>
                        <a:t>方法</a:t>
                      </a:r>
                    </a:p>
                  </a:txBody>
                  <a:tcPr/>
                </a:tc>
                <a:tc>
                  <a:txBody>
                    <a:bodyPr/>
                    <a:lstStyle/>
                    <a:p>
                      <a:pPr>
                        <a:lnSpc>
                          <a:spcPct val="150000"/>
                        </a:lnSpc>
                      </a:pPr>
                      <a:r>
                        <a:rPr lang="en-CN" dirty="0"/>
                        <a:t>含义</a:t>
                      </a:r>
                    </a:p>
                  </a:txBody>
                  <a:tcPr/>
                </a:tc>
                <a:extLst>
                  <a:ext uri="{0D108BD9-81ED-4DB2-BD59-A6C34878D82A}">
                    <a16:rowId xmlns:a16="http://schemas.microsoft.com/office/drawing/2014/main" val="1572355926"/>
                  </a:ext>
                </a:extLst>
              </a:tr>
              <a:tr h="370840">
                <a:tc>
                  <a:txBody>
                    <a:bodyPr/>
                    <a:lstStyle/>
                    <a:p>
                      <a:pPr>
                        <a:lnSpc>
                          <a:spcPct val="150000"/>
                        </a:lnSpc>
                      </a:pPr>
                      <a:r>
                        <a:rPr lang="en-CN" dirty="0"/>
                        <a:t>One-</a:t>
                      </a:r>
                      <a:r>
                        <a:rPr lang="en-US" altLang="zh-CN" dirty="0"/>
                        <a:t>Hot</a:t>
                      </a:r>
                      <a:r>
                        <a:rPr lang="zh-CN" altLang="en-US" dirty="0"/>
                        <a:t>编码</a:t>
                      </a:r>
                      <a:endParaRPr lang="en-CN"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CN" dirty="0"/>
                        <a:t>One</a:t>
                      </a:r>
                      <a:r>
                        <a:rPr lang="en-US" altLang="zh-CN" dirty="0"/>
                        <a:t>-Hot</a:t>
                      </a:r>
                      <a:r>
                        <a:rPr lang="zh-CN" altLang="en-US" dirty="0"/>
                        <a:t>，每个词汇对应于高维空间中的一个点，该点在对应词汇的维度上为</a:t>
                      </a:r>
                      <a:r>
                        <a:rPr lang="en-US" altLang="zh-CN" dirty="0"/>
                        <a:t>1</a:t>
                      </a:r>
                      <a:r>
                        <a:rPr lang="zh-CN" altLang="en-US" dirty="0"/>
                        <a:t>，其余维度上的值为</a:t>
                      </a:r>
                      <a:r>
                        <a:rPr lang="en-US" altLang="zh-CN" dirty="0"/>
                        <a:t>0</a:t>
                      </a:r>
                      <a:r>
                        <a:rPr lang="zh-CN" altLang="en-US" dirty="0"/>
                        <a:t>。</a:t>
                      </a:r>
                      <a:endParaRPr lang="en-CN" dirty="0"/>
                    </a:p>
                  </a:txBody>
                  <a:tcPr/>
                </a:tc>
                <a:extLst>
                  <a:ext uri="{0D108BD9-81ED-4DB2-BD59-A6C34878D82A}">
                    <a16:rowId xmlns:a16="http://schemas.microsoft.com/office/drawing/2014/main" val="3564190801"/>
                  </a:ext>
                </a:extLst>
              </a:tr>
              <a:tr h="370840">
                <a:tc>
                  <a:txBody>
                    <a:bodyPr/>
                    <a:lstStyle/>
                    <a:p>
                      <a:pPr>
                        <a:lnSpc>
                          <a:spcPct val="150000"/>
                        </a:lnSpc>
                      </a:pPr>
                      <a:r>
                        <a:rPr lang="en-CN" dirty="0"/>
                        <a:t>TF</a:t>
                      </a:r>
                      <a:r>
                        <a:rPr lang="en-US" altLang="zh-CN" dirty="0"/>
                        <a:t>-IDF</a:t>
                      </a:r>
                      <a:endParaRPr lang="en-CN" dirty="0"/>
                    </a:p>
                  </a:txBody>
                  <a:tcPr/>
                </a:tc>
                <a:tc>
                  <a:txBody>
                    <a:bodyPr/>
                    <a:lstStyle/>
                    <a:p>
                      <a:pPr>
                        <a:lnSpc>
                          <a:spcPct val="150000"/>
                        </a:lnSpc>
                      </a:pPr>
                      <a:r>
                        <a:rPr lang="en-US" altLang="zh-CN" dirty="0"/>
                        <a:t>Term</a:t>
                      </a:r>
                      <a:r>
                        <a:rPr lang="zh-CN" altLang="en-US" dirty="0"/>
                        <a:t> </a:t>
                      </a:r>
                      <a:r>
                        <a:rPr lang="en-US" altLang="zh-CN" dirty="0"/>
                        <a:t>Frequency-Inverse</a:t>
                      </a:r>
                      <a:r>
                        <a:rPr lang="zh-CN" altLang="en-US" dirty="0"/>
                        <a:t> </a:t>
                      </a:r>
                      <a:r>
                        <a:rPr lang="en-US" altLang="zh-CN" dirty="0"/>
                        <a:t>Document</a:t>
                      </a:r>
                      <a:r>
                        <a:rPr lang="zh-CN" altLang="en-US" dirty="0"/>
                        <a:t> </a:t>
                      </a:r>
                      <a:r>
                        <a:rPr lang="en-US" altLang="zh-CN" dirty="0"/>
                        <a:t>Frequency</a:t>
                      </a:r>
                      <a:r>
                        <a:rPr lang="zh-CN" altLang="en-US" dirty="0"/>
                        <a:t>，词汇在文档中的频率以及在所有文档中的反向文档频率，用来衡量词汇的重要性。</a:t>
                      </a:r>
                      <a:endParaRPr lang="en-CN" dirty="0"/>
                    </a:p>
                  </a:txBody>
                  <a:tcPr/>
                </a:tc>
                <a:extLst>
                  <a:ext uri="{0D108BD9-81ED-4DB2-BD59-A6C34878D82A}">
                    <a16:rowId xmlns:a16="http://schemas.microsoft.com/office/drawing/2014/main" val="966115569"/>
                  </a:ext>
                </a:extLst>
              </a:tr>
              <a:tr h="370840">
                <a:tc>
                  <a:txBody>
                    <a:bodyPr/>
                    <a:lstStyle/>
                    <a:p>
                      <a:pPr>
                        <a:lnSpc>
                          <a:spcPct val="150000"/>
                        </a:lnSpc>
                      </a:pPr>
                      <a:r>
                        <a:rPr lang="en-CN" dirty="0"/>
                        <a:t>Word</a:t>
                      </a:r>
                      <a:r>
                        <a:rPr lang="zh-CN" altLang="en-US" dirty="0"/>
                        <a:t> </a:t>
                      </a:r>
                      <a:r>
                        <a:rPr lang="en-US" altLang="zh-CN" dirty="0"/>
                        <a:t>Embeddings</a:t>
                      </a:r>
                      <a:endParaRPr lang="en-CN" dirty="0"/>
                    </a:p>
                  </a:txBody>
                  <a:tcPr/>
                </a:tc>
                <a:tc>
                  <a:txBody>
                    <a:bodyPr/>
                    <a:lstStyle/>
                    <a:p>
                      <a:pPr>
                        <a:lnSpc>
                          <a:spcPct val="150000"/>
                        </a:lnSpc>
                      </a:pPr>
                      <a:r>
                        <a:rPr lang="en-US" altLang="zh-CN" dirty="0"/>
                        <a:t>Word2Vec</a:t>
                      </a:r>
                      <a:r>
                        <a:rPr lang="zh-CN" altLang="en-US" dirty="0"/>
                        <a:t>，使用预训练模型将词汇映射到密集的向量空间中，这些向量可以直接捕捉到这些词汇之间的语义关系。</a:t>
                      </a:r>
                      <a:endParaRPr lang="en-CN" dirty="0"/>
                    </a:p>
                  </a:txBody>
                  <a:tcPr/>
                </a:tc>
                <a:extLst>
                  <a:ext uri="{0D108BD9-81ED-4DB2-BD59-A6C34878D82A}">
                    <a16:rowId xmlns:a16="http://schemas.microsoft.com/office/drawing/2014/main" val="4163735367"/>
                  </a:ext>
                </a:extLst>
              </a:tr>
            </a:tbl>
          </a:graphicData>
        </a:graphic>
      </p:graphicFrame>
    </p:spTree>
    <p:extLst>
      <p:ext uri="{BB962C8B-B14F-4D97-AF65-F5344CB8AC3E}">
        <p14:creationId xmlns:p14="http://schemas.microsoft.com/office/powerpoint/2010/main" val="382399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数值表示</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Picture</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Representation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图片的数值表示</a:t>
            </a:r>
            <a:br>
              <a:rPr lang="en-US" altLang="zh-CN" sz="2000" dirty="0">
                <a:solidFill>
                  <a:schemeClr val="bg2">
                    <a:lumMod val="25000"/>
                  </a:schemeClr>
                </a:solidFill>
              </a:rPr>
            </a:br>
            <a:r>
              <a:rPr lang="zh-CN" altLang="en-US" sz="1800" dirty="0">
                <a:solidFill>
                  <a:schemeClr val="bg2">
                    <a:lumMod val="25000"/>
                  </a:schemeClr>
                </a:solidFill>
              </a:rPr>
              <a:t>图片数据是通过像素的集合来表示，每个像素包含颜色信息。在黑白图像中，每个像素可能只有一个灰度值，彩色图像中，通常使用</a:t>
            </a:r>
            <a:r>
              <a:rPr lang="en-US" altLang="zh-CN" sz="1800" dirty="0">
                <a:solidFill>
                  <a:schemeClr val="bg2">
                    <a:lumMod val="25000"/>
                  </a:schemeClr>
                </a:solidFill>
              </a:rPr>
              <a:t>RGB</a:t>
            </a:r>
            <a:r>
              <a:rPr lang="zh-CN" altLang="en-US" sz="1800" dirty="0">
                <a:solidFill>
                  <a:schemeClr val="bg2">
                    <a:lumMod val="25000"/>
                  </a:schemeClr>
                </a:solidFill>
              </a:rPr>
              <a:t>（</a:t>
            </a:r>
            <a:r>
              <a:rPr lang="en-US" altLang="zh-CN" sz="1800" dirty="0">
                <a:solidFill>
                  <a:schemeClr val="bg2">
                    <a:lumMod val="25000"/>
                  </a:schemeClr>
                </a:solidFill>
              </a:rPr>
              <a:t>Red</a:t>
            </a:r>
            <a:r>
              <a:rPr lang="zh-CN" altLang="en-US" sz="1800" dirty="0">
                <a:solidFill>
                  <a:schemeClr val="bg2">
                    <a:lumMod val="25000"/>
                  </a:schemeClr>
                </a:solidFill>
              </a:rPr>
              <a:t>、</a:t>
            </a:r>
            <a:r>
              <a:rPr lang="en-US" altLang="zh-CN" sz="1800" dirty="0">
                <a:solidFill>
                  <a:schemeClr val="bg2">
                    <a:lumMod val="25000"/>
                  </a:schemeClr>
                </a:solidFill>
              </a:rPr>
              <a:t>Green</a:t>
            </a:r>
            <a:r>
              <a:rPr lang="zh-CN" altLang="en-US" sz="1800" dirty="0">
                <a:solidFill>
                  <a:schemeClr val="bg2">
                    <a:lumMod val="25000"/>
                  </a:schemeClr>
                </a:solidFill>
              </a:rPr>
              <a:t>、</a:t>
            </a:r>
            <a:r>
              <a:rPr lang="en-US" altLang="zh-CN" sz="1800" dirty="0">
                <a:solidFill>
                  <a:schemeClr val="bg2">
                    <a:lumMod val="25000"/>
                  </a:schemeClr>
                </a:solidFill>
              </a:rPr>
              <a:t>Blue</a:t>
            </a:r>
            <a:r>
              <a:rPr lang="zh-CN" altLang="en-US" sz="1800" dirty="0">
                <a:solidFill>
                  <a:schemeClr val="bg2">
                    <a:lumMod val="25000"/>
                  </a:schemeClr>
                </a:solidFill>
              </a:rPr>
              <a:t>）三个颜色通道的值，这些颜色值最终会被转换数值。</a:t>
            </a:r>
            <a:br>
              <a:rPr lang="en-US" altLang="zh-CN" sz="1800" dirty="0">
                <a:solidFill>
                  <a:schemeClr val="bg2">
                    <a:lumMod val="25000"/>
                  </a:schemeClr>
                </a:solidFill>
              </a:rPr>
            </a:br>
            <a:endParaRPr lang="en-US" altLang="zh-CN" sz="1200" dirty="0"/>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3825781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数值表示</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Audio</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Representation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音频的数值表示</a:t>
            </a:r>
            <a:br>
              <a:rPr lang="en-US" altLang="zh-CN" sz="2000" dirty="0">
                <a:solidFill>
                  <a:schemeClr val="bg2">
                    <a:lumMod val="25000"/>
                  </a:schemeClr>
                </a:solidFill>
              </a:rPr>
            </a:br>
            <a:r>
              <a:rPr lang="zh-CN" altLang="en-US" sz="1800" dirty="0">
                <a:solidFill>
                  <a:schemeClr val="bg2">
                    <a:lumMod val="25000"/>
                  </a:schemeClr>
                </a:solidFill>
              </a:rPr>
              <a:t>音频数据通过采样和量化过程转换成数值形式，它的主要任务是对声波进行采样，如采样率（声波的采样频率）和位深（每个样本的位数）。</a:t>
            </a:r>
            <a:br>
              <a:rPr lang="en-US" altLang="zh-CN" sz="1800" dirty="0">
                <a:solidFill>
                  <a:schemeClr val="bg2">
                    <a:lumMod val="25000"/>
                  </a:schemeClr>
                </a:solidFill>
              </a:rPr>
            </a:br>
            <a:endParaRPr lang="en-US" altLang="zh-CN" sz="1200" dirty="0"/>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graphicFrame>
        <p:nvGraphicFramePr>
          <p:cNvPr id="2" name="Table 1">
            <a:extLst>
              <a:ext uri="{FF2B5EF4-FFF2-40B4-BE49-F238E27FC236}">
                <a16:creationId xmlns:a16="http://schemas.microsoft.com/office/drawing/2014/main" id="{19325822-6911-A00C-4E64-D09092B1A6DB}"/>
              </a:ext>
            </a:extLst>
          </p:cNvPr>
          <p:cNvGraphicFramePr>
            <a:graphicFrameLocks noGrp="1"/>
          </p:cNvGraphicFramePr>
          <p:nvPr>
            <p:extLst>
              <p:ext uri="{D42A27DB-BD31-4B8C-83A1-F6EECF244321}">
                <p14:modId xmlns:p14="http://schemas.microsoft.com/office/powerpoint/2010/main" val="628826361"/>
              </p:ext>
            </p:extLst>
          </p:nvPr>
        </p:nvGraphicFramePr>
        <p:xfrm>
          <a:off x="1150730" y="3038796"/>
          <a:ext cx="10203070" cy="1380999"/>
        </p:xfrm>
        <a:graphic>
          <a:graphicData uri="http://schemas.openxmlformats.org/drawingml/2006/table">
            <a:tbl>
              <a:tblPr firstRow="1" bandRow="1">
                <a:tableStyleId>{5C22544A-7EE6-4342-B048-85BDC9FD1C3A}</a:tableStyleId>
              </a:tblPr>
              <a:tblGrid>
                <a:gridCol w="2265193">
                  <a:extLst>
                    <a:ext uri="{9D8B030D-6E8A-4147-A177-3AD203B41FA5}">
                      <a16:colId xmlns:a16="http://schemas.microsoft.com/office/drawing/2014/main" val="3819041270"/>
                    </a:ext>
                  </a:extLst>
                </a:gridCol>
                <a:gridCol w="7937877">
                  <a:extLst>
                    <a:ext uri="{9D8B030D-6E8A-4147-A177-3AD203B41FA5}">
                      <a16:colId xmlns:a16="http://schemas.microsoft.com/office/drawing/2014/main" val="278004338"/>
                    </a:ext>
                  </a:extLst>
                </a:gridCol>
              </a:tblGrid>
              <a:tr h="370840">
                <a:tc>
                  <a:txBody>
                    <a:bodyPr/>
                    <a:lstStyle/>
                    <a:p>
                      <a:pPr>
                        <a:lnSpc>
                          <a:spcPct val="150000"/>
                        </a:lnSpc>
                      </a:pPr>
                      <a:r>
                        <a:rPr lang="en-CN" dirty="0"/>
                        <a:t>方法</a:t>
                      </a:r>
                    </a:p>
                  </a:txBody>
                  <a:tcPr/>
                </a:tc>
                <a:tc>
                  <a:txBody>
                    <a:bodyPr/>
                    <a:lstStyle/>
                    <a:p>
                      <a:pPr>
                        <a:lnSpc>
                          <a:spcPct val="150000"/>
                        </a:lnSpc>
                      </a:pPr>
                      <a:r>
                        <a:rPr lang="en-CN" dirty="0"/>
                        <a:t>含义</a:t>
                      </a:r>
                    </a:p>
                  </a:txBody>
                  <a:tcPr/>
                </a:tc>
                <a:extLst>
                  <a:ext uri="{0D108BD9-81ED-4DB2-BD59-A6C34878D82A}">
                    <a16:rowId xmlns:a16="http://schemas.microsoft.com/office/drawing/2014/main" val="1572355926"/>
                  </a:ext>
                </a:extLst>
              </a:tr>
              <a:tr h="370840">
                <a:tc>
                  <a:txBody>
                    <a:bodyPr/>
                    <a:lstStyle/>
                    <a:p>
                      <a:pPr>
                        <a:lnSpc>
                          <a:spcPct val="150000"/>
                        </a:lnSpc>
                      </a:pPr>
                      <a:r>
                        <a:rPr lang="en-CN" dirty="0"/>
                        <a:t>采样</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CN" dirty="0"/>
                        <a:t>在</a:t>
                      </a:r>
                      <a:r>
                        <a:rPr lang="zh-CN" altLang="en-US" dirty="0"/>
                        <a:t>连续的音频信号中以固定的时间间隔（采样率）选择样本点。</a:t>
                      </a:r>
                      <a:endParaRPr lang="en-CN" dirty="0"/>
                    </a:p>
                  </a:txBody>
                  <a:tcPr/>
                </a:tc>
                <a:extLst>
                  <a:ext uri="{0D108BD9-81ED-4DB2-BD59-A6C34878D82A}">
                    <a16:rowId xmlns:a16="http://schemas.microsoft.com/office/drawing/2014/main" val="3564190801"/>
                  </a:ext>
                </a:extLst>
              </a:tr>
              <a:tr h="370840">
                <a:tc>
                  <a:txBody>
                    <a:bodyPr/>
                    <a:lstStyle/>
                    <a:p>
                      <a:pPr>
                        <a:lnSpc>
                          <a:spcPct val="150000"/>
                        </a:lnSpc>
                      </a:pPr>
                      <a:r>
                        <a:rPr lang="en-CN" dirty="0"/>
                        <a:t>量化</a:t>
                      </a:r>
                    </a:p>
                  </a:txBody>
                  <a:tcPr/>
                </a:tc>
                <a:tc>
                  <a:txBody>
                    <a:bodyPr/>
                    <a:lstStyle/>
                    <a:p>
                      <a:pPr>
                        <a:lnSpc>
                          <a:spcPct val="150000"/>
                        </a:lnSpc>
                      </a:pPr>
                      <a:r>
                        <a:rPr lang="zh-CN" altLang="en-US" dirty="0"/>
                        <a:t>将采样点的振幅值映射到有限的数值范围，通常使用整数或浮点数来表示。</a:t>
                      </a:r>
                      <a:endParaRPr lang="en-CN" dirty="0"/>
                    </a:p>
                  </a:txBody>
                  <a:tcPr/>
                </a:tc>
                <a:extLst>
                  <a:ext uri="{0D108BD9-81ED-4DB2-BD59-A6C34878D82A}">
                    <a16:rowId xmlns:a16="http://schemas.microsoft.com/office/drawing/2014/main" val="966115569"/>
                  </a:ext>
                </a:extLst>
              </a:tr>
            </a:tbl>
          </a:graphicData>
        </a:graphic>
      </p:graphicFrame>
    </p:spTree>
    <p:extLst>
      <p:ext uri="{BB962C8B-B14F-4D97-AF65-F5344CB8AC3E}">
        <p14:creationId xmlns:p14="http://schemas.microsoft.com/office/powerpoint/2010/main" val="2343913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数值表示</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Video</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Representation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视频的数值表示</a:t>
            </a:r>
            <a:br>
              <a:rPr lang="en-US" altLang="zh-CN" sz="2000" dirty="0">
                <a:solidFill>
                  <a:schemeClr val="bg2">
                    <a:lumMod val="25000"/>
                  </a:schemeClr>
                </a:solidFill>
              </a:rPr>
            </a:br>
            <a:r>
              <a:rPr lang="zh-CN" altLang="en-US" sz="1800" dirty="0">
                <a:solidFill>
                  <a:schemeClr val="bg2">
                    <a:lumMod val="25000"/>
                  </a:schemeClr>
                </a:solidFill>
              </a:rPr>
              <a:t>视频数据一般由一系列图像帧组成，每一帧都是由像素点组成的，每个像素点的颜色通常以</a:t>
            </a:r>
            <a:r>
              <a:rPr lang="en-US" altLang="zh-CN" sz="1800" dirty="0">
                <a:solidFill>
                  <a:schemeClr val="bg2">
                    <a:lumMod val="25000"/>
                  </a:schemeClr>
                </a:solidFill>
              </a:rPr>
              <a:t>RGB</a:t>
            </a:r>
            <a:r>
              <a:rPr lang="zh-CN" altLang="en-US" sz="1800" dirty="0">
                <a:solidFill>
                  <a:schemeClr val="bg2">
                    <a:lumMod val="25000"/>
                  </a:schemeClr>
                </a:solidFill>
              </a:rPr>
              <a:t>格式表示，这些值可以编码成数字用于存储和处理。视频数据的数值表示还涉及压缩技术，如 </a:t>
            </a:r>
            <a:r>
              <a:rPr lang="en-US" altLang="zh-CN" sz="1800" dirty="0">
                <a:solidFill>
                  <a:schemeClr val="bg2">
                    <a:lumMod val="25000"/>
                  </a:schemeClr>
                </a:solidFill>
              </a:rPr>
              <a:t>MPEG-4</a:t>
            </a:r>
            <a:r>
              <a:rPr lang="zh-CN" altLang="en-US" sz="1800" dirty="0">
                <a:solidFill>
                  <a:schemeClr val="bg2">
                    <a:lumMod val="25000"/>
                  </a:schemeClr>
                </a:solidFill>
              </a:rPr>
              <a:t>，减少所需的存储空间和传输带宽。</a:t>
            </a:r>
            <a:br>
              <a:rPr lang="en-US" altLang="zh-CN" sz="1800" dirty="0">
                <a:solidFill>
                  <a:schemeClr val="bg2">
                    <a:lumMod val="25000"/>
                  </a:schemeClr>
                </a:solidFill>
              </a:rPr>
            </a:br>
            <a:endParaRPr lang="en-US" altLang="zh-CN" sz="1200" dirty="0"/>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83814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数值表示</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Interpretability</a:t>
            </a:r>
            <a:r>
              <a:rPr lang="zh-CN" altLang="en-US" sz="1800" dirty="0">
                <a:solidFill>
                  <a:srgbClr val="0070C0"/>
                </a:solidFill>
                <a:latin typeface="Pristina" panose="020F0502020204030204" pitchFamily="34" charset="0"/>
              </a:rPr>
              <a:t> </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可解释性</a:t>
            </a:r>
            <a:br>
              <a:rPr lang="en-US" altLang="zh-CN" sz="2000" dirty="0">
                <a:solidFill>
                  <a:schemeClr val="bg2">
                    <a:lumMod val="25000"/>
                  </a:schemeClr>
                </a:solidFill>
              </a:rPr>
            </a:br>
            <a:r>
              <a:rPr lang="zh-CN" altLang="en-US" sz="1800" dirty="0">
                <a:solidFill>
                  <a:schemeClr val="bg2">
                    <a:lumMod val="25000"/>
                  </a:schemeClr>
                </a:solidFill>
              </a:rPr>
              <a:t>数值表示的可解释性指的是能够理解和解释模型使用这些数值进行预测或分类的能力。这包括理解数据特征如何影响模型的输出，以及模型的决策过程。可解释性对于验证模型的有效性、确保模型的公平性和透明性以及增强用户对模型的信任至关重要。</a:t>
            </a:r>
            <a:endParaRPr lang="en-US" altLang="zh-CN" sz="1800" dirty="0">
              <a:solidFill>
                <a:schemeClr val="bg2">
                  <a:lumMod val="25000"/>
                </a:schemeClr>
              </a:solidFill>
            </a:endParaRPr>
          </a:p>
          <a:p>
            <a:pPr>
              <a:lnSpc>
                <a:spcPct val="150000"/>
              </a:lnSpc>
            </a:pPr>
            <a:r>
              <a:rPr lang="zh-CN" altLang="en-US" sz="2000" dirty="0">
                <a:solidFill>
                  <a:schemeClr val="bg2">
                    <a:lumMod val="25000"/>
                  </a:schemeClr>
                </a:solidFill>
              </a:rPr>
              <a:t>方式说明</a:t>
            </a:r>
            <a:endParaRPr lang="en-US" altLang="zh-CN" sz="2000" dirty="0">
              <a:solidFill>
                <a:schemeClr val="bg2">
                  <a:lumMod val="25000"/>
                </a:schemeClr>
              </a:solidFill>
            </a:endParaRPr>
          </a:p>
          <a:p>
            <a:pPr lvl="1">
              <a:lnSpc>
                <a:spcPct val="150000"/>
              </a:lnSpc>
            </a:pPr>
            <a:r>
              <a:rPr lang="zh-CN" altLang="en-US" sz="1800" dirty="0"/>
              <a:t>简单直观的模型、特征重要成分评分、</a:t>
            </a:r>
            <a:r>
              <a:rPr lang="en-US" altLang="zh-CN" sz="1800" dirty="0"/>
              <a:t>SHAP</a:t>
            </a:r>
            <a:r>
              <a:rPr lang="zh-CN" altLang="en-US" sz="1800" dirty="0"/>
              <a:t>值</a:t>
            </a:r>
            <a:endParaRPr lang="en-US" altLang="zh-CN" sz="1800" dirty="0"/>
          </a:p>
          <a:p>
            <a:pPr lvl="1">
              <a:lnSpc>
                <a:spcPct val="150000"/>
              </a:lnSpc>
            </a:pPr>
            <a:r>
              <a:rPr lang="zh-CN" altLang="en-US" sz="1800" dirty="0"/>
              <a:t>词嵌入：如何理解向量捕捉词语之间的关系和含义</a:t>
            </a:r>
            <a:endParaRPr lang="en-US" altLang="zh-CN" sz="1800" dirty="0"/>
          </a:p>
          <a:p>
            <a:pPr lvl="1">
              <a:lnSpc>
                <a:spcPct val="150000"/>
              </a:lnSpc>
            </a:pPr>
            <a:r>
              <a:rPr lang="zh-CN" altLang="en-US" sz="1800" dirty="0"/>
              <a:t>音频：如何理解音频特征和输出类别之间的关系</a:t>
            </a:r>
            <a:endParaRPr lang="en-US" altLang="zh-CN" sz="1800" dirty="0"/>
          </a:p>
          <a:p>
            <a:pPr lvl="1">
              <a:lnSpc>
                <a:spcPct val="150000"/>
              </a:lnSpc>
            </a:pPr>
            <a:r>
              <a:rPr lang="zh-CN" altLang="en-US" sz="1800" dirty="0"/>
              <a:t>视频：理解视频特征如何与模型的</a:t>
            </a:r>
            <a:r>
              <a:rPr lang="zh-CN" altLang="en-US" sz="1800"/>
              <a:t>决策过程相联系</a:t>
            </a:r>
            <a:endParaRPr lang="en-US" altLang="zh-CN" sz="1800" dirty="0"/>
          </a:p>
          <a:p>
            <a:pPr lvl="1">
              <a:lnSpc>
                <a:spcPct val="150000"/>
              </a:lnSpc>
            </a:pPr>
            <a:endParaRPr lang="en-US" altLang="zh-CN" sz="1800" dirty="0"/>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160764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latin typeface="Chalkboard" charset="0"/>
                <a:ea typeface="Chalkboard" charset="0"/>
                <a:cs typeface="Chalkboard" charset="0"/>
              </a:rPr>
              <a:t>数值预测</a:t>
            </a:r>
            <a:endParaRPr lang="en-US" altLang="zh-CN" b="1" dirty="0">
              <a:latin typeface="Chalkboard" charset="0"/>
              <a:ea typeface="Chalkboard" charset="0"/>
              <a:cs typeface="Chalkboard" charset="0"/>
            </a:endParaRPr>
          </a:p>
          <a:p>
            <a:r>
              <a:rPr lang="zh-CN" altLang="en-US" dirty="0">
                <a:latin typeface="Chalkboard" charset="0"/>
                <a:ea typeface="Chalkboard" charset="0"/>
                <a:cs typeface="Chalkboard" charset="0"/>
              </a:rPr>
              <a:t>数值表示</a:t>
            </a:r>
            <a:endParaRPr lang="en-US" altLang="zh-CN" dirty="0">
              <a:latin typeface="Chalkboard" charset="0"/>
              <a:ea typeface="Chalkboard" charset="0"/>
              <a:cs typeface="Chalkboard" charset="0"/>
            </a:endParaRPr>
          </a:p>
          <a:p>
            <a:r>
              <a:rPr lang="zh-CN" altLang="en-US" dirty="0">
                <a:solidFill>
                  <a:schemeClr val="accent2"/>
                </a:solidFill>
                <a:latin typeface="Chalkboard" charset="0"/>
                <a:ea typeface="Chalkboard" charset="0"/>
                <a:cs typeface="Chalkboard" charset="0"/>
              </a:rPr>
              <a:t>案例分析：回归预测</a:t>
            </a:r>
            <a:r>
              <a:rPr lang="zh-CN" altLang="en-US" b="1" dirty="0">
                <a:solidFill>
                  <a:schemeClr val="bg1"/>
                </a:solidFill>
                <a:latin typeface="Chalkboard" charset="0"/>
                <a:ea typeface="Chalkboard" charset="0"/>
                <a:cs typeface="Chalkboard" charset="0"/>
              </a:rPr>
              <a:t>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180788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案例分析：回归预测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Case:</a:t>
            </a:r>
            <a:r>
              <a:rPr lang="zh-CN" altLang="en-US" sz="1800" dirty="0">
                <a:solidFill>
                  <a:srgbClr val="0070C0"/>
                </a:solidFill>
                <a:latin typeface="Pristina" panose="020F0502020204030204" pitchFamily="34" charset="0"/>
              </a:rPr>
              <a:t>  回归案例分析</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案例分析</a:t>
            </a:r>
            <a:endParaRPr lang="en-US" altLang="zh-CN" sz="2000" dirty="0">
              <a:solidFill>
                <a:schemeClr val="bg2">
                  <a:lumMod val="25000"/>
                </a:schemeClr>
              </a:solidFill>
            </a:endParaRPr>
          </a:p>
          <a:p>
            <a:pPr>
              <a:lnSpc>
                <a:spcPct val="150000"/>
              </a:lnSpc>
            </a:pPr>
            <a:r>
              <a:rPr lang="en-US" altLang="zh-CN" sz="1800" dirty="0" err="1">
                <a:solidFill>
                  <a:srgbClr val="0070C0"/>
                </a:solidFill>
              </a:rPr>
              <a:t>runner_regression</a:t>
            </a:r>
            <a:endParaRPr lang="en-US" altLang="zh-CN" sz="1800" dirty="0">
              <a:solidFill>
                <a:srgbClr val="0070C0"/>
              </a:solidFill>
            </a:endParaRPr>
          </a:p>
          <a:p>
            <a:pPr>
              <a:lnSpc>
                <a:spcPct val="150000"/>
              </a:lnSpc>
            </a:pPr>
            <a:r>
              <a:rPr lang="zh-CN" altLang="en-US" sz="1800" dirty="0">
                <a:solidFill>
                  <a:schemeClr val="bg2">
                    <a:lumMod val="25000"/>
                  </a:schemeClr>
                </a:solidFill>
              </a:rPr>
              <a:t>步骤</a:t>
            </a:r>
            <a:br>
              <a:rPr lang="en-US" altLang="zh-CN" sz="1800" dirty="0">
                <a:solidFill>
                  <a:schemeClr val="bg2">
                    <a:lumMod val="25000"/>
                  </a:schemeClr>
                </a:solidFill>
              </a:rPr>
            </a:br>
            <a:r>
              <a:rPr lang="en-US" altLang="zh-CN" sz="1800" dirty="0">
                <a:solidFill>
                  <a:schemeClr val="bg2">
                    <a:lumMod val="25000"/>
                  </a:schemeClr>
                </a:solidFill>
              </a:rPr>
              <a:t>1.</a:t>
            </a:r>
            <a:r>
              <a:rPr lang="zh-CN" altLang="en-US" sz="1800" dirty="0">
                <a:solidFill>
                  <a:schemeClr val="bg2">
                    <a:lumMod val="25000"/>
                  </a:schemeClr>
                </a:solidFill>
              </a:rPr>
              <a:t> 需求分析</a:t>
            </a:r>
            <a:br>
              <a:rPr lang="en-US" altLang="zh-CN" sz="1800" dirty="0">
                <a:solidFill>
                  <a:schemeClr val="bg2">
                    <a:lumMod val="25000"/>
                  </a:schemeClr>
                </a:solidFill>
              </a:rPr>
            </a:br>
            <a:r>
              <a:rPr lang="en-US" altLang="zh-CN" sz="1800" dirty="0">
                <a:solidFill>
                  <a:schemeClr val="bg2">
                    <a:lumMod val="25000"/>
                  </a:schemeClr>
                </a:solidFill>
              </a:rPr>
              <a:t>2.</a:t>
            </a:r>
            <a:r>
              <a:rPr lang="zh-CN" altLang="en-US" sz="1800" dirty="0">
                <a:solidFill>
                  <a:schemeClr val="bg2">
                    <a:lumMod val="25000"/>
                  </a:schemeClr>
                </a:solidFill>
              </a:rPr>
              <a:t> 代码流程</a:t>
            </a:r>
            <a:br>
              <a:rPr lang="en-US" altLang="zh-CN" sz="1800" dirty="0">
                <a:solidFill>
                  <a:schemeClr val="bg2">
                    <a:lumMod val="25000"/>
                  </a:schemeClr>
                </a:solidFill>
              </a:rPr>
            </a:br>
            <a:r>
              <a:rPr lang="en-US" altLang="zh-CN" sz="1800" dirty="0">
                <a:solidFill>
                  <a:srgbClr val="C00000"/>
                </a:solidFill>
              </a:rPr>
              <a:t>3.</a:t>
            </a:r>
            <a:r>
              <a:rPr lang="zh-CN" altLang="en-US" sz="1800" dirty="0">
                <a:solidFill>
                  <a:srgbClr val="C00000"/>
                </a:solidFill>
              </a:rPr>
              <a:t> 结果分析</a:t>
            </a:r>
            <a:endParaRPr lang="en-US" altLang="zh-CN" sz="1800" dirty="0">
              <a:solidFill>
                <a:srgbClr val="C00000"/>
              </a:solidFill>
            </a:endParaRPr>
          </a:p>
          <a:p>
            <a:pPr>
              <a:lnSpc>
                <a:spcPct val="150000"/>
              </a:lnSpc>
            </a:pPr>
            <a:r>
              <a:rPr lang="zh-CN" altLang="en-US" sz="1800" dirty="0">
                <a:solidFill>
                  <a:schemeClr val="bg2">
                    <a:lumMod val="25000"/>
                  </a:schemeClr>
                </a:solidFill>
              </a:rPr>
              <a:t>最终提交结果</a:t>
            </a:r>
            <a:endParaRPr lang="en-US" altLang="zh-CN" sz="1800" dirty="0">
              <a:solidFill>
                <a:schemeClr val="bg2">
                  <a:lumMod val="25000"/>
                </a:schemeClr>
              </a:solidFill>
            </a:endParaRPr>
          </a:p>
        </p:txBody>
      </p:sp>
    </p:spTree>
    <p:extLst>
      <p:ext uri="{BB962C8B-B14F-4D97-AF65-F5344CB8AC3E}">
        <p14:creationId xmlns:p14="http://schemas.microsoft.com/office/powerpoint/2010/main" val="158048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案例分析：回归预测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Case:</a:t>
            </a:r>
            <a:r>
              <a:rPr lang="zh-CN" altLang="en-US" sz="1800" dirty="0">
                <a:solidFill>
                  <a:srgbClr val="0070C0"/>
                </a:solidFill>
                <a:latin typeface="Pristina" panose="020F0502020204030204" pitchFamily="34" charset="0"/>
              </a:rPr>
              <a:t>  回归案例分析</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需求分析</a:t>
            </a:r>
            <a:endParaRPr lang="en-US" altLang="zh-CN" sz="2000" dirty="0">
              <a:solidFill>
                <a:schemeClr val="bg2">
                  <a:lumMod val="25000"/>
                </a:schemeClr>
              </a:solidFill>
            </a:endParaRPr>
          </a:p>
          <a:p>
            <a:pPr marL="0" indent="0">
              <a:lnSpc>
                <a:spcPct val="150000"/>
              </a:lnSpc>
              <a:buNone/>
            </a:pPr>
            <a:endParaRPr lang="en-US" altLang="zh-CN" sz="2000" dirty="0">
              <a:solidFill>
                <a:schemeClr val="bg2">
                  <a:lumMod val="25000"/>
                </a:schemeClr>
              </a:solidFill>
            </a:endParaRPr>
          </a:p>
        </p:txBody>
      </p:sp>
      <p:pic>
        <p:nvPicPr>
          <p:cNvPr id="2" name="Picture 1">
            <a:extLst>
              <a:ext uri="{FF2B5EF4-FFF2-40B4-BE49-F238E27FC236}">
                <a16:creationId xmlns:a16="http://schemas.microsoft.com/office/drawing/2014/main" id="{8CD228C6-9BF7-469D-3D42-F96F027A349A}"/>
              </a:ext>
            </a:extLst>
          </p:cNvPr>
          <p:cNvPicPr>
            <a:picLocks noChangeAspect="1"/>
          </p:cNvPicPr>
          <p:nvPr/>
        </p:nvPicPr>
        <p:blipFill>
          <a:blip r:embed="rId3"/>
          <a:stretch>
            <a:fillRect/>
          </a:stretch>
        </p:blipFill>
        <p:spPr>
          <a:xfrm>
            <a:off x="902736" y="2030596"/>
            <a:ext cx="10571082" cy="3928244"/>
          </a:xfrm>
          <a:prstGeom prst="rect">
            <a:avLst/>
          </a:prstGeom>
        </p:spPr>
      </p:pic>
    </p:spTree>
    <p:extLst>
      <p:ext uri="{BB962C8B-B14F-4D97-AF65-F5344CB8AC3E}">
        <p14:creationId xmlns:p14="http://schemas.microsoft.com/office/powerpoint/2010/main" val="10992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solidFill>
                  <a:schemeClr val="accent2">
                    <a:lumMod val="75000"/>
                  </a:schemeClr>
                </a:solidFill>
                <a:latin typeface="Chalkboard" charset="0"/>
                <a:ea typeface="Chalkboard" charset="0"/>
                <a:cs typeface="Chalkboard" charset="0"/>
              </a:rPr>
              <a:t>数值预测</a:t>
            </a:r>
            <a:endParaRPr lang="en-US" altLang="zh-CN" b="1" dirty="0">
              <a:solidFill>
                <a:schemeClr val="accent2">
                  <a:lumMod val="75000"/>
                </a:schemeClr>
              </a:solidFill>
              <a:latin typeface="Chalkboard" charset="0"/>
              <a:ea typeface="Chalkboard" charset="0"/>
              <a:cs typeface="Chalkboard" charset="0"/>
            </a:endParaRPr>
          </a:p>
          <a:p>
            <a:r>
              <a:rPr lang="zh-CN" altLang="en-US" dirty="0">
                <a:solidFill>
                  <a:schemeClr val="bg2">
                    <a:lumMod val="25000"/>
                  </a:schemeClr>
                </a:solidFill>
                <a:latin typeface="Chalkboard" charset="0"/>
                <a:ea typeface="Chalkboard" charset="0"/>
                <a:cs typeface="Chalkboard" charset="0"/>
              </a:rPr>
              <a:t>数值表示</a:t>
            </a:r>
            <a:endParaRPr lang="en-US" altLang="zh-CN" dirty="0">
              <a:solidFill>
                <a:schemeClr val="bg2">
                  <a:lumMod val="25000"/>
                </a:schemeClr>
              </a:solidFill>
              <a:latin typeface="Chalkboard" charset="0"/>
              <a:ea typeface="Chalkboard" charset="0"/>
              <a:cs typeface="Chalkboard" charset="0"/>
            </a:endParaRPr>
          </a:p>
          <a:p>
            <a:r>
              <a:rPr lang="zh-CN" altLang="en-US" dirty="0">
                <a:solidFill>
                  <a:schemeClr val="bg2">
                    <a:lumMod val="25000"/>
                  </a:schemeClr>
                </a:solidFill>
                <a:latin typeface="Chalkboard" charset="0"/>
                <a:ea typeface="Chalkboard" charset="0"/>
                <a:cs typeface="Chalkboard" charset="0"/>
              </a:rPr>
              <a:t>案例分析：回归预测</a:t>
            </a:r>
            <a:r>
              <a:rPr lang="zh-CN" altLang="en-US" b="1" dirty="0">
                <a:solidFill>
                  <a:schemeClr val="bg1"/>
                </a:solidFill>
                <a:latin typeface="Chalkboard" charset="0"/>
                <a:ea typeface="Chalkboard" charset="0"/>
                <a:cs typeface="Chalkboard" charset="0"/>
              </a:rPr>
              <a:t>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94819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案例分析：回归预测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Case:</a:t>
            </a:r>
            <a:r>
              <a:rPr lang="zh-CN" altLang="en-US" sz="1800" dirty="0">
                <a:solidFill>
                  <a:srgbClr val="0070C0"/>
                </a:solidFill>
                <a:latin typeface="Pristina" panose="020F0502020204030204" pitchFamily="34" charset="0"/>
              </a:rPr>
              <a:t>  回归案例分析</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结果分析</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回归结果不能像分类一样直接通过一些指标和验证集来做直接的自测评估，但回归可以得到相关的一些可借鉴的参数，通过人工思考去评估结果的判定。</a:t>
            </a: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2000" dirty="0">
              <a:solidFill>
                <a:schemeClr val="bg2">
                  <a:lumMod val="25000"/>
                </a:schemeClr>
              </a:solidFill>
            </a:endParaRPr>
          </a:p>
        </p:txBody>
      </p:sp>
      <p:pic>
        <p:nvPicPr>
          <p:cNvPr id="3" name="Picture 2">
            <a:extLst>
              <a:ext uri="{FF2B5EF4-FFF2-40B4-BE49-F238E27FC236}">
                <a16:creationId xmlns:a16="http://schemas.microsoft.com/office/drawing/2014/main" id="{E46FBC91-34D9-DAC4-C685-D0DDD0CFD0F3}"/>
              </a:ext>
            </a:extLst>
          </p:cNvPr>
          <p:cNvPicPr>
            <a:picLocks noChangeAspect="1"/>
          </p:cNvPicPr>
          <p:nvPr/>
        </p:nvPicPr>
        <p:blipFill>
          <a:blip r:embed="rId3"/>
          <a:stretch>
            <a:fillRect/>
          </a:stretch>
        </p:blipFill>
        <p:spPr>
          <a:xfrm>
            <a:off x="884583" y="3042819"/>
            <a:ext cx="7772400" cy="2998726"/>
          </a:xfrm>
          <a:prstGeom prst="rect">
            <a:avLst/>
          </a:prstGeom>
        </p:spPr>
      </p:pic>
    </p:spTree>
    <p:extLst>
      <p:ext uri="{BB962C8B-B14F-4D97-AF65-F5344CB8AC3E}">
        <p14:creationId xmlns:p14="http://schemas.microsoft.com/office/powerpoint/2010/main" val="3540937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89760"/>
            <a:ext cx="10515600" cy="1325563"/>
          </a:xfrm>
        </p:spPr>
        <p:txBody>
          <a:bodyPr>
            <a:normAutofit/>
          </a:bodyPr>
          <a:lstStyle/>
          <a:p>
            <a:pPr algn="ctr"/>
            <a:r>
              <a:rPr lang="en-US" altLang="zh-CN" sz="8000" dirty="0">
                <a:latin typeface="Chalkboard" charset="0"/>
                <a:ea typeface="Chalkboard" charset="0"/>
                <a:cs typeface="Chalkboard" charset="0"/>
              </a:rPr>
              <a:t>Q</a:t>
            </a:r>
            <a:r>
              <a:rPr lang="zh-CN" altLang="en-US" sz="8000" dirty="0">
                <a:latin typeface="Chalkboard" charset="0"/>
                <a:ea typeface="Chalkboard" charset="0"/>
                <a:cs typeface="Chalkboard" charset="0"/>
              </a:rPr>
              <a:t> </a:t>
            </a:r>
            <a:r>
              <a:rPr lang="en-US" altLang="zh-CN" sz="8000" dirty="0">
                <a:latin typeface="Chalkboard" charset="0"/>
                <a:ea typeface="Chalkboard" charset="0"/>
                <a:cs typeface="Chalkboard" charset="0"/>
              </a:rPr>
              <a:t>&amp;</a:t>
            </a:r>
            <a:r>
              <a:rPr lang="zh-CN" altLang="en-US" sz="8000" dirty="0">
                <a:latin typeface="Chalkboard" charset="0"/>
                <a:ea typeface="Chalkboard" charset="0"/>
                <a:cs typeface="Chalkboard" charset="0"/>
              </a:rPr>
              <a:t> </a:t>
            </a:r>
            <a:r>
              <a:rPr lang="en-US" altLang="zh-CN" sz="8000" dirty="0">
                <a:latin typeface="Chalkboard" charset="0"/>
                <a:ea typeface="Chalkboard" charset="0"/>
                <a:cs typeface="Chalkboard" charset="0"/>
              </a:rPr>
              <a:t>A</a:t>
            </a:r>
            <a:endParaRPr lang="en-US" sz="8000" dirty="0">
              <a:latin typeface="Chalkboard" charset="0"/>
              <a:ea typeface="Chalkboard" charset="0"/>
              <a:cs typeface="Chalkboard" charset="0"/>
            </a:endParaRPr>
          </a:p>
        </p:txBody>
      </p:sp>
    </p:spTree>
    <p:extLst>
      <p:ext uri="{BB962C8B-B14F-4D97-AF65-F5344CB8AC3E}">
        <p14:creationId xmlns:p14="http://schemas.microsoft.com/office/powerpoint/2010/main" val="66255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数值预测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Map</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of</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Question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问题分类</a:t>
            </a:r>
            <a:br>
              <a:rPr lang="en-US" altLang="zh-CN" sz="2000" dirty="0">
                <a:solidFill>
                  <a:schemeClr val="bg2">
                    <a:lumMod val="25000"/>
                  </a:schemeClr>
                </a:solidFill>
              </a:rPr>
            </a:br>
            <a:r>
              <a:rPr lang="zh-CN" altLang="en-US" sz="1800" dirty="0">
                <a:solidFill>
                  <a:schemeClr val="bg2">
                    <a:lumMod val="25000"/>
                  </a:schemeClr>
                </a:solidFill>
              </a:rPr>
              <a:t>一般数据分析的问题可以按照如下思维导图进行分类（</a:t>
            </a:r>
            <a:r>
              <a:rPr lang="zh-CN" altLang="en-US" sz="1800" dirty="0">
                <a:solidFill>
                  <a:srgbClr val="FF0000"/>
                </a:solidFill>
              </a:rPr>
              <a:t>红字为回归问题，考试一般在左半区</a:t>
            </a:r>
            <a:r>
              <a:rPr lang="zh-CN" altLang="en-US" sz="1800" dirty="0">
                <a:solidFill>
                  <a:schemeClr val="bg2">
                    <a:lumMod val="25000"/>
                  </a:schemeClr>
                </a:solidFill>
              </a:rPr>
              <a:t>）</a:t>
            </a:r>
            <a:endParaRPr lang="en-US" altLang="zh-CN" sz="1600" dirty="0"/>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4" name="Picture 3">
            <a:extLst>
              <a:ext uri="{FF2B5EF4-FFF2-40B4-BE49-F238E27FC236}">
                <a16:creationId xmlns:a16="http://schemas.microsoft.com/office/drawing/2014/main" id="{011BFE49-5EAD-6DE9-9C21-05196D4B2AE9}"/>
              </a:ext>
            </a:extLst>
          </p:cNvPr>
          <p:cNvPicPr>
            <a:picLocks noChangeAspect="1"/>
          </p:cNvPicPr>
          <p:nvPr/>
        </p:nvPicPr>
        <p:blipFill>
          <a:blip r:embed="rId2"/>
          <a:stretch>
            <a:fillRect/>
          </a:stretch>
        </p:blipFill>
        <p:spPr>
          <a:xfrm>
            <a:off x="112644" y="2587054"/>
            <a:ext cx="11676079" cy="2798281"/>
          </a:xfrm>
          <a:prstGeom prst="rect">
            <a:avLst/>
          </a:prstGeom>
        </p:spPr>
      </p:pic>
    </p:spTree>
    <p:extLst>
      <p:ext uri="{BB962C8B-B14F-4D97-AF65-F5344CB8AC3E}">
        <p14:creationId xmlns:p14="http://schemas.microsoft.com/office/powerpoint/2010/main" val="33193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数值预测</a:t>
            </a:r>
            <a:br>
              <a:rPr lang="en-US" altLang="zh-CN" sz="1800" dirty="0">
                <a:solidFill>
                  <a:schemeClr val="bg1">
                    <a:lumMod val="50000"/>
                  </a:schemeClr>
                </a:solidFill>
              </a:rPr>
            </a:br>
            <a:r>
              <a:rPr lang="en-CN" altLang="zh-CN" sz="1800" dirty="0">
                <a:solidFill>
                  <a:srgbClr val="0070C0"/>
                </a:solidFill>
                <a:latin typeface="Pristina" panose="020F0502020204030204" pitchFamily="34" charset="0"/>
              </a:rPr>
              <a:t>Self</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Evaluation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6695937" cy="4704298"/>
          </a:xfrm>
        </p:spPr>
        <p:txBody>
          <a:bodyPr>
            <a:normAutofit/>
          </a:bodyPr>
          <a:lstStyle/>
          <a:p>
            <a:pPr>
              <a:lnSpc>
                <a:spcPct val="150000"/>
              </a:lnSpc>
            </a:pPr>
            <a:r>
              <a:rPr lang="zh-CN" altLang="en-US" sz="2000" dirty="0">
                <a:solidFill>
                  <a:schemeClr val="bg2">
                    <a:lumMod val="25000"/>
                  </a:schemeClr>
                </a:solidFill>
              </a:rPr>
              <a:t>监督模式</a:t>
            </a:r>
            <a:br>
              <a:rPr lang="en-US" altLang="zh-CN" sz="2000" dirty="0">
                <a:solidFill>
                  <a:schemeClr val="bg2">
                    <a:lumMod val="25000"/>
                  </a:schemeClr>
                </a:solidFill>
              </a:rPr>
            </a:br>
            <a:r>
              <a:rPr lang="zh-CN" altLang="en-US" sz="1800" dirty="0">
                <a:solidFill>
                  <a:schemeClr val="bg2">
                    <a:lumMod val="25000"/>
                  </a:schemeClr>
                </a:solidFill>
              </a:rPr>
              <a:t>考试一般大概率会考监督学习中的分类，其原因在于分类的评估手段比较客观，且容易对最终结果进行优劣排序，分类结果好不好可直接通过指标直接进行机器综合评估</a:t>
            </a:r>
            <a:r>
              <a:rPr lang="en-US" altLang="zh-CN" sz="1800" dirty="0">
                <a:solidFill>
                  <a:schemeClr val="bg2">
                    <a:lumMod val="25000"/>
                  </a:schemeClr>
                </a:solidFill>
              </a:rPr>
              <a:t>——</a:t>
            </a:r>
            <a:r>
              <a:rPr lang="zh-CN" altLang="en-US" sz="1800" dirty="0">
                <a:solidFill>
                  <a:schemeClr val="bg2">
                    <a:lumMod val="25000"/>
                  </a:schemeClr>
                </a:solidFill>
              </a:rPr>
              <a:t>容易自测。</a:t>
            </a:r>
            <a:br>
              <a:rPr lang="en-US" altLang="zh-CN" sz="1800" dirty="0">
                <a:solidFill>
                  <a:schemeClr val="bg2">
                    <a:lumMod val="25000"/>
                  </a:schemeClr>
                </a:solidFill>
              </a:rPr>
            </a:br>
            <a:endParaRPr lang="en-US" altLang="zh-CN" sz="1800" dirty="0">
              <a:solidFill>
                <a:schemeClr val="bg2">
                  <a:lumMod val="25000"/>
                </a:schemeClr>
              </a:solidFill>
            </a:endParaRPr>
          </a:p>
          <a:p>
            <a:pPr>
              <a:lnSpc>
                <a:spcPct val="150000"/>
              </a:lnSpc>
            </a:pPr>
            <a:r>
              <a:rPr lang="zh-CN" altLang="en-US" sz="2000" dirty="0">
                <a:solidFill>
                  <a:schemeClr val="bg2">
                    <a:lumMod val="25000"/>
                  </a:schemeClr>
                </a:solidFill>
              </a:rPr>
              <a:t>自测逻辑</a:t>
            </a:r>
            <a:br>
              <a:rPr lang="en-US" altLang="zh-CN" sz="2000" dirty="0">
                <a:solidFill>
                  <a:schemeClr val="bg2">
                    <a:lumMod val="25000"/>
                  </a:schemeClr>
                </a:solidFill>
              </a:rPr>
            </a:br>
            <a:r>
              <a:rPr lang="zh-CN" altLang="en-US" sz="1800" dirty="0">
                <a:solidFill>
                  <a:schemeClr val="bg2">
                    <a:lumMod val="25000"/>
                  </a:schemeClr>
                </a:solidFill>
              </a:rPr>
              <a:t>其他所有的问题，在目前评估手段比较单一的情况下，其优劣实际是无法量化的，比如回归预测，预测的最终结果的可解释性会影响对分析本身的判定。</a:t>
            </a:r>
            <a:br>
              <a:rPr lang="en-US" altLang="zh-CN" sz="2000" dirty="0">
                <a:solidFill>
                  <a:schemeClr val="bg2">
                    <a:lumMod val="25000"/>
                  </a:schemeClr>
                </a:solidFill>
              </a:rPr>
            </a:br>
            <a:endParaRPr lang="en-US" altLang="zh-CN" sz="1600" dirty="0"/>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3" name="Picture 2">
            <a:extLst>
              <a:ext uri="{FF2B5EF4-FFF2-40B4-BE49-F238E27FC236}">
                <a16:creationId xmlns:a16="http://schemas.microsoft.com/office/drawing/2014/main" id="{7EAF689C-F78A-9425-E557-C63F465C99D1}"/>
              </a:ext>
            </a:extLst>
          </p:cNvPr>
          <p:cNvPicPr>
            <a:picLocks noChangeAspect="1"/>
          </p:cNvPicPr>
          <p:nvPr/>
        </p:nvPicPr>
        <p:blipFill>
          <a:blip r:embed="rId2"/>
          <a:stretch>
            <a:fillRect/>
          </a:stretch>
        </p:blipFill>
        <p:spPr>
          <a:xfrm>
            <a:off x="7534137" y="1730578"/>
            <a:ext cx="3972063" cy="1745443"/>
          </a:xfrm>
          <a:prstGeom prst="rect">
            <a:avLst/>
          </a:prstGeom>
        </p:spPr>
      </p:pic>
      <p:pic>
        <p:nvPicPr>
          <p:cNvPr id="8" name="Picture 7">
            <a:extLst>
              <a:ext uri="{FF2B5EF4-FFF2-40B4-BE49-F238E27FC236}">
                <a16:creationId xmlns:a16="http://schemas.microsoft.com/office/drawing/2014/main" id="{5398CFDB-6B1C-C9D1-0F01-0A31535731F5}"/>
              </a:ext>
            </a:extLst>
          </p:cNvPr>
          <p:cNvPicPr>
            <a:picLocks noChangeAspect="1"/>
          </p:cNvPicPr>
          <p:nvPr/>
        </p:nvPicPr>
        <p:blipFill>
          <a:blip r:embed="rId3"/>
          <a:stretch>
            <a:fillRect/>
          </a:stretch>
        </p:blipFill>
        <p:spPr>
          <a:xfrm>
            <a:off x="7534137" y="3936266"/>
            <a:ext cx="3001341" cy="1377665"/>
          </a:xfrm>
          <a:prstGeom prst="rect">
            <a:avLst/>
          </a:prstGeom>
        </p:spPr>
      </p:pic>
    </p:spTree>
    <p:extLst>
      <p:ext uri="{BB962C8B-B14F-4D97-AF65-F5344CB8AC3E}">
        <p14:creationId xmlns:p14="http://schemas.microsoft.com/office/powerpoint/2010/main" val="190545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数值预测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Logistic</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Regression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逻辑“回归”</a:t>
            </a:r>
            <a:br>
              <a:rPr lang="en-US" altLang="zh-CN" sz="2000" dirty="0">
                <a:solidFill>
                  <a:schemeClr val="bg2">
                    <a:lumMod val="25000"/>
                  </a:schemeClr>
                </a:solidFill>
              </a:rPr>
            </a:br>
            <a:r>
              <a:rPr lang="zh-CN" altLang="en-US" sz="1800" dirty="0">
                <a:solidFill>
                  <a:schemeClr val="accent2"/>
                </a:solidFill>
              </a:rPr>
              <a:t>逻辑回归</a:t>
            </a:r>
            <a:r>
              <a:rPr lang="en-US" altLang="zh-CN" sz="1800" dirty="0">
                <a:solidFill>
                  <a:schemeClr val="accent2"/>
                </a:solidFill>
              </a:rPr>
              <a:t>——Logistic</a:t>
            </a:r>
            <a:r>
              <a:rPr lang="zh-CN" altLang="en-US" sz="1800" dirty="0">
                <a:solidFill>
                  <a:schemeClr val="accent2"/>
                </a:solidFill>
              </a:rPr>
              <a:t> </a:t>
            </a:r>
            <a:r>
              <a:rPr lang="en-US" altLang="zh-CN" sz="1800" dirty="0">
                <a:solidFill>
                  <a:schemeClr val="accent2"/>
                </a:solidFill>
              </a:rPr>
              <a:t>Regression</a:t>
            </a:r>
            <a:r>
              <a:rPr lang="zh-CN" altLang="en-US" sz="1800" dirty="0">
                <a:solidFill>
                  <a:schemeClr val="bg2">
                    <a:lumMod val="25000"/>
                  </a:schemeClr>
                </a:solidFill>
              </a:rPr>
              <a:t>，实际是一种统计方法，用于分析一个或多个自变量和一个二元因变量之间的关系，名称中包含了</a:t>
            </a:r>
            <a:r>
              <a:rPr lang="en-US" altLang="zh-CN" sz="1800" dirty="0">
                <a:solidFill>
                  <a:schemeClr val="bg2">
                    <a:lumMod val="25000"/>
                  </a:schemeClr>
                </a:solidFill>
              </a:rPr>
              <a:t>Regression</a:t>
            </a:r>
            <a:r>
              <a:rPr lang="zh-CN" altLang="en-US" sz="1800" dirty="0">
                <a:solidFill>
                  <a:schemeClr val="bg2">
                    <a:lumMod val="25000"/>
                  </a:schemeClr>
                </a:solidFill>
              </a:rPr>
              <a:t>，但它解决的是一个分类问题，在逻辑回归中，最终的目标变量一般只会是两个值：是</a:t>
            </a:r>
            <a:r>
              <a:rPr lang="en-US" altLang="zh-CN" sz="1800" dirty="0">
                <a:solidFill>
                  <a:schemeClr val="bg2">
                    <a:lumMod val="25000"/>
                  </a:schemeClr>
                </a:solidFill>
              </a:rPr>
              <a:t>/</a:t>
            </a:r>
            <a:r>
              <a:rPr lang="zh-CN" altLang="en-US" sz="1800" dirty="0">
                <a:solidFill>
                  <a:schemeClr val="bg2">
                    <a:lumMod val="25000"/>
                  </a:schemeClr>
                </a:solidFill>
              </a:rPr>
              <a:t>否、成功</a:t>
            </a:r>
            <a:r>
              <a:rPr lang="en-US" altLang="zh-CN" sz="1800" dirty="0">
                <a:solidFill>
                  <a:schemeClr val="bg2">
                    <a:lumMod val="25000"/>
                  </a:schemeClr>
                </a:solidFill>
              </a:rPr>
              <a:t>/</a:t>
            </a:r>
            <a:r>
              <a:rPr lang="zh-CN" altLang="en-US" sz="1800" dirty="0">
                <a:solidFill>
                  <a:schemeClr val="bg2">
                    <a:lumMod val="25000"/>
                  </a:schemeClr>
                </a:solidFill>
              </a:rPr>
              <a:t>失败、启用</a:t>
            </a:r>
            <a:r>
              <a:rPr lang="en-US" altLang="zh-CN" sz="1800" dirty="0">
                <a:solidFill>
                  <a:schemeClr val="bg2">
                    <a:lumMod val="25000"/>
                  </a:schemeClr>
                </a:solidFill>
              </a:rPr>
              <a:t>/</a:t>
            </a:r>
            <a:r>
              <a:rPr lang="zh-CN" altLang="en-US" sz="1800" dirty="0">
                <a:solidFill>
                  <a:schemeClr val="bg2">
                    <a:lumMod val="25000"/>
                  </a:schemeClr>
                </a:solidFill>
              </a:rPr>
              <a:t>禁用 等。</a:t>
            </a:r>
            <a:br>
              <a:rPr lang="en-US" altLang="zh-CN" sz="1600" dirty="0">
                <a:solidFill>
                  <a:schemeClr val="bg2">
                    <a:lumMod val="25000"/>
                  </a:schemeClr>
                </a:solidFill>
              </a:rPr>
            </a:br>
            <a:r>
              <a:rPr lang="zh-CN" altLang="en-US" sz="1800" dirty="0">
                <a:solidFill>
                  <a:schemeClr val="bg2">
                    <a:lumMod val="25000"/>
                  </a:schemeClr>
                </a:solidFill>
              </a:rPr>
              <a:t>逻辑回归核心是它拥有一个假设函数，即逻辑函数 </a:t>
            </a:r>
            <a:r>
              <a:rPr lang="en-US" altLang="zh-CN" sz="1800" dirty="0">
                <a:solidFill>
                  <a:schemeClr val="bg2">
                    <a:lumMod val="25000"/>
                  </a:schemeClr>
                </a:solidFill>
              </a:rPr>
              <a:t>Logistic</a:t>
            </a:r>
            <a:r>
              <a:rPr lang="zh-CN" altLang="en-US" sz="1800" dirty="0">
                <a:solidFill>
                  <a:schemeClr val="bg2">
                    <a:lumMod val="25000"/>
                  </a:schemeClr>
                </a:solidFill>
              </a:rPr>
              <a:t> </a:t>
            </a:r>
            <a:r>
              <a:rPr lang="en-US" altLang="zh-CN" sz="1800" dirty="0">
                <a:solidFill>
                  <a:schemeClr val="bg2">
                    <a:lumMod val="25000"/>
                  </a:schemeClr>
                </a:solidFill>
              </a:rPr>
              <a:t>Function</a:t>
            </a:r>
            <a:r>
              <a:rPr lang="zh-CN" altLang="en-US" sz="1800" dirty="0">
                <a:solidFill>
                  <a:schemeClr val="bg2">
                    <a:lumMod val="25000"/>
                  </a:schemeClr>
                </a:solidFill>
              </a:rPr>
              <a:t>。</a:t>
            </a:r>
            <a:br>
              <a:rPr lang="en-US" altLang="zh-CN" sz="1800" dirty="0">
                <a:solidFill>
                  <a:schemeClr val="bg2">
                    <a:lumMod val="25000"/>
                  </a:schemeClr>
                </a:solidFill>
              </a:rPr>
            </a:br>
            <a:br>
              <a:rPr lang="en-US" altLang="zh-CN" sz="1800" dirty="0">
                <a:solidFill>
                  <a:schemeClr val="bg2">
                    <a:lumMod val="25000"/>
                  </a:schemeClr>
                </a:solidFill>
              </a:rPr>
            </a:br>
            <a:r>
              <a:rPr lang="zh-CN" altLang="en-US" sz="1800" dirty="0">
                <a:solidFill>
                  <a:schemeClr val="bg2">
                    <a:lumMod val="25000"/>
                  </a:schemeClr>
                </a:solidFill>
              </a:rPr>
              <a:t>其实更贴近于它解决问题的翻译是不使用直译，而是</a:t>
            </a:r>
            <a:br>
              <a:rPr lang="en-US" altLang="zh-CN" sz="1800" dirty="0">
                <a:solidFill>
                  <a:schemeClr val="bg2">
                    <a:lumMod val="25000"/>
                  </a:schemeClr>
                </a:solidFill>
              </a:rPr>
            </a:br>
            <a:r>
              <a:rPr lang="zh-CN" altLang="en-US" sz="1800" dirty="0">
                <a:solidFill>
                  <a:schemeClr val="accent2"/>
                </a:solidFill>
              </a:rPr>
              <a:t>分类回归 </a:t>
            </a:r>
            <a:r>
              <a:rPr lang="en-US" altLang="zh-CN" sz="1800" dirty="0">
                <a:solidFill>
                  <a:schemeClr val="accent2"/>
                </a:solidFill>
              </a:rPr>
              <a:t>/</a:t>
            </a:r>
            <a:r>
              <a:rPr lang="zh-CN" altLang="en-US" sz="1800" dirty="0">
                <a:solidFill>
                  <a:schemeClr val="accent2"/>
                </a:solidFill>
              </a:rPr>
              <a:t> 概率分类回归</a:t>
            </a:r>
            <a:endParaRPr lang="en-US" altLang="zh-CN" sz="1800" dirty="0">
              <a:solidFill>
                <a:schemeClr val="accent2"/>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2D41F569-F320-7821-E037-8673DFFCEEBA}"/>
              </a:ext>
            </a:extLst>
          </p:cNvPr>
          <p:cNvPicPr>
            <a:picLocks noChangeAspect="1"/>
          </p:cNvPicPr>
          <p:nvPr/>
        </p:nvPicPr>
        <p:blipFill>
          <a:blip r:embed="rId2"/>
          <a:stretch>
            <a:fillRect/>
          </a:stretch>
        </p:blipFill>
        <p:spPr>
          <a:xfrm>
            <a:off x="6758452" y="3657600"/>
            <a:ext cx="4595348" cy="2462221"/>
          </a:xfrm>
          <a:prstGeom prst="rect">
            <a:avLst/>
          </a:prstGeom>
        </p:spPr>
      </p:pic>
    </p:spTree>
    <p:extLst>
      <p:ext uri="{BB962C8B-B14F-4D97-AF65-F5344CB8AC3E}">
        <p14:creationId xmlns:p14="http://schemas.microsoft.com/office/powerpoint/2010/main" val="330071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数值预测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Linear</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Regression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回归问题</a:t>
            </a:r>
            <a:br>
              <a:rPr lang="en-US" altLang="zh-CN" sz="2000" dirty="0">
                <a:solidFill>
                  <a:schemeClr val="bg2">
                    <a:lumMod val="25000"/>
                  </a:schemeClr>
                </a:solidFill>
              </a:rPr>
            </a:br>
            <a:r>
              <a:rPr lang="zh-CN" altLang="en-US" sz="1800" dirty="0">
                <a:solidFill>
                  <a:schemeClr val="bg2">
                    <a:lumMod val="25000"/>
                  </a:schemeClr>
                </a:solidFill>
              </a:rPr>
              <a:t>回归问题在机器学习中主要用来预测连续型变量的值，如：预测房价、温度、销售额。它通过分析自变量（特征）和因变量（目标值）之间的关系来建立模型，它的目标是找到一个函数，这个函数尽可能精确地映射输入数据到连续的输出值中。</a:t>
            </a:r>
            <a:endParaRPr lang="en-US" altLang="zh-CN" sz="1800" dirty="0">
              <a:solidFill>
                <a:schemeClr val="bg2">
                  <a:lumMod val="25000"/>
                </a:schemeClr>
              </a:solidFill>
            </a:endParaRPr>
          </a:p>
          <a:p>
            <a:pPr>
              <a:lnSpc>
                <a:spcPct val="150000"/>
              </a:lnSpc>
            </a:pPr>
            <a:r>
              <a:rPr lang="zh-CN" altLang="en-US" sz="2000" dirty="0"/>
              <a:t>彩票问题</a:t>
            </a:r>
            <a:endParaRPr lang="en-US" altLang="zh-CN" sz="1800" dirty="0"/>
          </a:p>
          <a:p>
            <a:pPr lvl="1">
              <a:lnSpc>
                <a:spcPct val="150000"/>
              </a:lnSpc>
            </a:pPr>
            <a:r>
              <a:rPr lang="zh-CN" altLang="en-US" sz="1800" dirty="0"/>
              <a:t>不是单纯的分类和回归，硬塞可以视为</a:t>
            </a:r>
            <a:r>
              <a:rPr lang="zh-CN" altLang="en-US" sz="1800" dirty="0">
                <a:solidFill>
                  <a:schemeClr val="accent2"/>
                </a:solidFill>
              </a:rPr>
              <a:t>特殊的分类问题</a:t>
            </a:r>
            <a:r>
              <a:rPr lang="zh-CN" altLang="en-US" sz="1800" dirty="0"/>
              <a:t>。</a:t>
            </a:r>
            <a:endParaRPr lang="en-US" altLang="zh-CN" sz="1800" dirty="0"/>
          </a:p>
          <a:p>
            <a:pPr lvl="1">
              <a:lnSpc>
                <a:spcPct val="150000"/>
              </a:lnSpc>
            </a:pPr>
            <a:r>
              <a:rPr lang="zh-CN" altLang="en-US" sz="1800" dirty="0"/>
              <a:t>可以当做多分类问题，而目标值的种类巨大，号码组合是一个单独类别。</a:t>
            </a:r>
            <a:endParaRPr lang="en-US" altLang="zh-CN" sz="1800" dirty="0"/>
          </a:p>
          <a:p>
            <a:pPr lvl="1">
              <a:lnSpc>
                <a:spcPct val="150000"/>
              </a:lnSpc>
            </a:pPr>
            <a:r>
              <a:rPr lang="zh-CN" altLang="en-US" sz="1800" dirty="0"/>
              <a:t>最终的结果只能是目标值中的一个。</a:t>
            </a:r>
            <a:endParaRPr lang="en-US" altLang="zh-CN" sz="1800" dirty="0"/>
          </a:p>
          <a:p>
            <a:pPr marL="0" indent="0">
              <a:lnSpc>
                <a:spcPct val="150000"/>
              </a:lnSpc>
              <a:buNone/>
            </a:pPr>
            <a:r>
              <a:rPr lang="zh-CN" altLang="en-US" sz="1800" dirty="0">
                <a:solidFill>
                  <a:schemeClr val="bg1">
                    <a:lumMod val="65000"/>
                  </a:schemeClr>
                </a:solidFill>
              </a:rPr>
              <a:t>归根到底，市面上所有的预测软件都只是割韭菜的一把弯刀，数据分析的目的现阶段只能无限趋近，无法做出精准预测，精准预测的核心是全维度计算</a:t>
            </a:r>
            <a:r>
              <a:rPr lang="en-US" altLang="zh-CN" sz="1800" dirty="0">
                <a:solidFill>
                  <a:schemeClr val="bg1">
                    <a:lumMod val="65000"/>
                  </a:schemeClr>
                </a:solidFill>
              </a:rPr>
              <a:t>——</a:t>
            </a:r>
            <a:r>
              <a:rPr lang="zh-CN" altLang="en-US" sz="1800" dirty="0">
                <a:solidFill>
                  <a:schemeClr val="bg1">
                    <a:lumMod val="65000"/>
                  </a:schemeClr>
                </a:solidFill>
              </a:rPr>
              <a:t>自然法则。</a:t>
            </a:r>
            <a:endParaRPr lang="en-US" altLang="zh-CN" sz="1800" dirty="0">
              <a:solidFill>
                <a:schemeClr val="bg1">
                  <a:lumMod val="6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43647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数值预测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A</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World</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without</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Certainty</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全维度计算</a:t>
            </a:r>
            <a:br>
              <a:rPr lang="en-US" altLang="zh-CN" sz="2000" dirty="0">
                <a:solidFill>
                  <a:schemeClr val="bg2">
                    <a:lumMod val="25000"/>
                  </a:schemeClr>
                </a:solidFill>
              </a:rPr>
            </a:br>
            <a:r>
              <a:rPr lang="zh-CN" altLang="en-US" sz="1800" dirty="0">
                <a:solidFill>
                  <a:schemeClr val="bg2">
                    <a:lumMod val="25000"/>
                  </a:schemeClr>
                </a:solidFill>
              </a:rPr>
              <a:t>全维度计算在数据分析领域表示：利用所有可用的数据维度来进行深入的分析和计算，意味着整个计算过程中不用降维，也不用局限于某些特定维度</a:t>
            </a:r>
            <a:r>
              <a:rPr lang="en-US" altLang="zh-CN" sz="1800" dirty="0">
                <a:solidFill>
                  <a:schemeClr val="bg2">
                    <a:lumMod val="25000"/>
                  </a:schemeClr>
                </a:solidFill>
              </a:rPr>
              <a:t>——</a:t>
            </a:r>
            <a:r>
              <a:rPr lang="zh-CN" altLang="en-US" sz="1800" dirty="0">
                <a:solidFill>
                  <a:schemeClr val="bg2">
                    <a:lumMod val="25000"/>
                  </a:schemeClr>
                </a:solidFill>
              </a:rPr>
              <a:t>现阶段的科技已经能够实现相当程度的全维度计算，特别是大数据分析、机器学习、深度学习领域。</a:t>
            </a:r>
            <a:endParaRPr lang="en-US" altLang="zh-CN" sz="1800" dirty="0">
              <a:solidFill>
                <a:schemeClr val="bg2">
                  <a:lumMod val="25000"/>
                </a:schemeClr>
              </a:solidFill>
            </a:endParaRPr>
          </a:p>
          <a:p>
            <a:pPr>
              <a:lnSpc>
                <a:spcPct val="150000"/>
              </a:lnSpc>
            </a:pPr>
            <a:r>
              <a:rPr lang="zh-CN" altLang="en-US" sz="1800" dirty="0">
                <a:solidFill>
                  <a:schemeClr val="bg2">
                    <a:lumMod val="25000"/>
                  </a:schemeClr>
                </a:solidFill>
              </a:rPr>
              <a:t>挑战和限制</a:t>
            </a:r>
            <a:endParaRPr lang="en-US" altLang="zh-CN" sz="1800" dirty="0">
              <a:solidFill>
                <a:schemeClr val="bg2">
                  <a:lumMod val="25000"/>
                </a:schemeClr>
              </a:solidFill>
            </a:endParaRPr>
          </a:p>
          <a:p>
            <a:pPr lvl="1">
              <a:lnSpc>
                <a:spcPct val="150000"/>
              </a:lnSpc>
            </a:pPr>
            <a:r>
              <a:rPr lang="zh-CN" altLang="en-US" sz="1800" dirty="0">
                <a:solidFill>
                  <a:schemeClr val="bg2">
                    <a:lumMod val="25000"/>
                  </a:schemeClr>
                </a:solidFill>
              </a:rPr>
              <a:t>计算资源限制</a:t>
            </a:r>
            <a:endParaRPr lang="en-US" altLang="zh-CN" sz="1800" dirty="0">
              <a:solidFill>
                <a:schemeClr val="bg2">
                  <a:lumMod val="25000"/>
                </a:schemeClr>
              </a:solidFill>
            </a:endParaRPr>
          </a:p>
          <a:p>
            <a:pPr lvl="1">
              <a:lnSpc>
                <a:spcPct val="150000"/>
              </a:lnSpc>
            </a:pPr>
            <a:r>
              <a:rPr lang="zh-CN" altLang="en-US" sz="1800" dirty="0">
                <a:solidFill>
                  <a:schemeClr val="bg2">
                    <a:lumMod val="25000"/>
                  </a:schemeClr>
                </a:solidFill>
              </a:rPr>
              <a:t>数据质量和完整性</a:t>
            </a:r>
            <a:endParaRPr lang="en-US" altLang="zh-CN" sz="1800" dirty="0">
              <a:solidFill>
                <a:schemeClr val="bg2">
                  <a:lumMod val="25000"/>
                </a:schemeClr>
              </a:solidFill>
            </a:endParaRPr>
          </a:p>
          <a:p>
            <a:pPr lvl="1">
              <a:lnSpc>
                <a:spcPct val="150000"/>
              </a:lnSpc>
            </a:pPr>
            <a:r>
              <a:rPr lang="zh-CN" altLang="en-US" sz="1800" dirty="0">
                <a:solidFill>
                  <a:schemeClr val="bg2">
                    <a:lumMod val="25000"/>
                  </a:schemeClr>
                </a:solidFill>
              </a:rPr>
              <a:t>算法和模型的复杂度</a:t>
            </a:r>
            <a:endParaRPr lang="en-US" altLang="zh-CN" sz="1800" dirty="0">
              <a:solidFill>
                <a:schemeClr val="bg2">
                  <a:lumMod val="25000"/>
                </a:schemeClr>
              </a:solidFill>
            </a:endParaRPr>
          </a:p>
          <a:p>
            <a:pPr lvl="1">
              <a:lnSpc>
                <a:spcPct val="150000"/>
              </a:lnSpc>
            </a:pPr>
            <a:r>
              <a:rPr lang="zh-CN" altLang="en-US" sz="1800" dirty="0">
                <a:solidFill>
                  <a:schemeClr val="bg2">
                    <a:lumMod val="25000"/>
                  </a:schemeClr>
                </a:solidFill>
              </a:rPr>
              <a:t>维度灾难</a:t>
            </a:r>
            <a:br>
              <a:rPr lang="en-US" altLang="zh-CN" sz="1600" dirty="0">
                <a:solidFill>
                  <a:schemeClr val="bg2">
                    <a:lumMod val="25000"/>
                  </a:schemeClr>
                </a:solidFill>
              </a:rPr>
            </a:br>
            <a:endParaRPr lang="en-US" altLang="zh-CN" sz="1400" dirty="0">
              <a:solidFill>
                <a:schemeClr val="bg1">
                  <a:lumMod val="6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89085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数值预测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Common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Models</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常用回归模型</a:t>
            </a:r>
            <a:endParaRPr lang="en-US" altLang="zh-CN" sz="2000" dirty="0">
              <a:solidFill>
                <a:schemeClr val="bg2">
                  <a:lumMod val="25000"/>
                </a:schemeClr>
              </a:solidFill>
            </a:endParaRPr>
          </a:p>
          <a:p>
            <a:pPr>
              <a:lnSpc>
                <a:spcPct val="150000"/>
              </a:lnSpc>
            </a:pPr>
            <a:r>
              <a:rPr lang="zh-CN" altLang="en-US" sz="1800" dirty="0">
                <a:solidFill>
                  <a:schemeClr val="accent2">
                    <a:lumMod val="75000"/>
                  </a:schemeClr>
                </a:solidFill>
              </a:rPr>
              <a:t>随机森林</a:t>
            </a:r>
            <a:r>
              <a:rPr lang="zh-CN" altLang="en-US" sz="1800" dirty="0">
                <a:solidFill>
                  <a:schemeClr val="bg2">
                    <a:lumMod val="25000"/>
                  </a:schemeClr>
                </a:solidFill>
              </a:rPr>
              <a:t>：</a:t>
            </a:r>
            <a:r>
              <a:rPr lang="en-US" sz="1600" dirty="0">
                <a:solidFill>
                  <a:srgbClr val="0033B3"/>
                </a:solidFill>
                <a:effectLst/>
                <a:highlight>
                  <a:srgbClr val="FFFFFF"/>
                </a:highlight>
              </a:rPr>
              <a:t>from </a:t>
            </a:r>
            <a:r>
              <a:rPr lang="en-US" sz="1600" dirty="0" err="1">
                <a:solidFill>
                  <a:srgbClr val="080808"/>
                </a:solidFill>
                <a:effectLst/>
                <a:highlight>
                  <a:srgbClr val="FFFFFF"/>
                </a:highlight>
              </a:rPr>
              <a:t>sklearn.ensemble</a:t>
            </a:r>
            <a:r>
              <a:rPr lang="en-US" sz="1600" dirty="0">
                <a:solidFill>
                  <a:srgbClr val="080808"/>
                </a:solidFill>
                <a:effectLst/>
                <a:highlight>
                  <a:srgbClr val="FFFFFF"/>
                </a:highlight>
              </a:rPr>
              <a:t> </a:t>
            </a:r>
            <a:r>
              <a:rPr lang="en-US" sz="1600" dirty="0">
                <a:solidFill>
                  <a:srgbClr val="0033B3"/>
                </a:solidFill>
                <a:effectLst/>
                <a:highlight>
                  <a:srgbClr val="FFFFFF"/>
                </a:highlight>
              </a:rPr>
              <a:t>import </a:t>
            </a:r>
            <a:r>
              <a:rPr lang="en-US" sz="1600" dirty="0" err="1">
                <a:solidFill>
                  <a:srgbClr val="080808"/>
                </a:solidFill>
                <a:effectLst/>
                <a:highlight>
                  <a:srgbClr val="FFFFFF"/>
                </a:highlight>
              </a:rPr>
              <a:t>RandomForestRegressor</a:t>
            </a:r>
            <a:r>
              <a:rPr lang="zh-CN" altLang="en-US" sz="1600" dirty="0">
                <a:solidFill>
                  <a:srgbClr val="080808"/>
                </a:solidFill>
                <a:effectLst/>
                <a:highlight>
                  <a:srgbClr val="FFFFFF"/>
                </a:highlight>
              </a:rPr>
              <a:t> </a:t>
            </a:r>
            <a:r>
              <a:rPr lang="en-US" altLang="zh-CN" sz="1600" dirty="0">
                <a:solidFill>
                  <a:srgbClr val="080808"/>
                </a:solidFill>
                <a:effectLst/>
                <a:highlight>
                  <a:srgbClr val="FFFFFF"/>
                </a:highlight>
              </a:rPr>
              <a:t>...</a:t>
            </a:r>
            <a:r>
              <a:rPr lang="zh-CN" altLang="en-US" sz="1600" dirty="0">
                <a:solidFill>
                  <a:srgbClr val="080808"/>
                </a:solidFill>
                <a:effectLst/>
                <a:highlight>
                  <a:srgbClr val="FFFFFF"/>
                </a:highlight>
              </a:rPr>
              <a:t> </a:t>
            </a:r>
            <a:br>
              <a:rPr lang="en-US" altLang="zh-CN" sz="1600" dirty="0">
                <a:solidFill>
                  <a:srgbClr val="080808"/>
                </a:solidFill>
                <a:effectLst/>
                <a:highlight>
                  <a:srgbClr val="FFFFFF"/>
                </a:highlight>
              </a:rPr>
            </a:br>
            <a:r>
              <a:rPr lang="en-US" altLang="zh-CN" sz="1600" dirty="0">
                <a:solidFill>
                  <a:srgbClr val="080808"/>
                </a:solidFill>
                <a:effectLst/>
                <a:highlight>
                  <a:srgbClr val="FFFFFF"/>
                </a:highlight>
              </a:rPr>
              <a:t>model</a:t>
            </a:r>
            <a:r>
              <a:rPr lang="zh-CN" altLang="en-US" sz="1600" dirty="0">
                <a:solidFill>
                  <a:srgbClr val="080808"/>
                </a:solidFill>
                <a:effectLst/>
                <a:highlight>
                  <a:srgbClr val="FFFFFF"/>
                </a:highlight>
              </a:rPr>
              <a:t> </a:t>
            </a:r>
            <a:r>
              <a:rPr lang="en-US" altLang="zh-CN" sz="1600" dirty="0">
                <a:solidFill>
                  <a:srgbClr val="080808"/>
                </a:solidFill>
                <a:effectLst/>
                <a:highlight>
                  <a:srgbClr val="FFFFFF"/>
                </a:highlight>
              </a:rPr>
              <a:t>=</a:t>
            </a:r>
            <a:r>
              <a:rPr lang="zh-CN" altLang="en-US" sz="1600" dirty="0">
                <a:solidFill>
                  <a:srgbClr val="080808"/>
                </a:solidFill>
                <a:effectLst/>
                <a:highlight>
                  <a:srgbClr val="FFFFFF"/>
                </a:highlight>
              </a:rPr>
              <a:t> </a:t>
            </a:r>
            <a:r>
              <a:rPr lang="en-US" sz="1600" dirty="0" err="1">
                <a:solidFill>
                  <a:srgbClr val="080808"/>
                </a:solidFill>
                <a:effectLst/>
                <a:highlight>
                  <a:srgbClr val="FFFFFF"/>
                </a:highlight>
              </a:rPr>
              <a:t>RandomForestRegressor</a:t>
            </a:r>
            <a:r>
              <a:rPr lang="en-US" altLang="zh-CN" sz="1600" dirty="0">
                <a:solidFill>
                  <a:srgbClr val="080808"/>
                </a:solidFill>
                <a:effectLst/>
                <a:highlight>
                  <a:srgbClr val="FFFFFF"/>
                </a:highlight>
              </a:rPr>
              <a:t>(...)</a:t>
            </a:r>
            <a:endParaRPr lang="en-US" sz="1600" dirty="0">
              <a:solidFill>
                <a:srgbClr val="080808"/>
              </a:solidFill>
              <a:effectLst/>
              <a:highlight>
                <a:srgbClr val="FFFFFF"/>
              </a:highlight>
            </a:endParaRPr>
          </a:p>
          <a:p>
            <a:pPr>
              <a:lnSpc>
                <a:spcPct val="150000"/>
              </a:lnSpc>
            </a:pPr>
            <a:r>
              <a:rPr lang="en-US" altLang="zh-CN" sz="1600" dirty="0" err="1">
                <a:solidFill>
                  <a:schemeClr val="accent2">
                    <a:lumMod val="75000"/>
                  </a:schemeClr>
                </a:solidFill>
              </a:rPr>
              <a:t>XGBoost</a:t>
            </a:r>
            <a:r>
              <a:rPr lang="zh-CN" altLang="en-US" sz="1600" dirty="0">
                <a:solidFill>
                  <a:schemeClr val="bg2">
                    <a:lumMod val="25000"/>
                  </a:schemeClr>
                </a:solidFill>
              </a:rPr>
              <a:t>：</a:t>
            </a:r>
            <a:r>
              <a:rPr lang="en-US" sz="1600" dirty="0">
                <a:solidFill>
                  <a:srgbClr val="0033B3"/>
                </a:solidFill>
                <a:effectLst/>
                <a:highlight>
                  <a:srgbClr val="FFFFFF"/>
                </a:highlight>
              </a:rPr>
              <a:t>import </a:t>
            </a:r>
            <a:r>
              <a:rPr lang="en-US" sz="1600" dirty="0" err="1">
                <a:solidFill>
                  <a:srgbClr val="080808"/>
                </a:solidFill>
                <a:effectLst/>
                <a:highlight>
                  <a:srgbClr val="FFFFFF"/>
                </a:highlight>
              </a:rPr>
              <a:t>xgboost</a:t>
            </a:r>
            <a:r>
              <a:rPr lang="en-US" sz="1600" dirty="0">
                <a:solidFill>
                  <a:srgbClr val="080808"/>
                </a:solidFill>
                <a:effectLst/>
                <a:highlight>
                  <a:srgbClr val="FFFFFF"/>
                </a:highlight>
              </a:rPr>
              <a:t> </a:t>
            </a:r>
            <a:r>
              <a:rPr lang="en-US" sz="1600" dirty="0">
                <a:solidFill>
                  <a:srgbClr val="0033B3"/>
                </a:solidFill>
                <a:effectLst/>
                <a:highlight>
                  <a:srgbClr val="FFFFFF"/>
                </a:highlight>
              </a:rPr>
              <a:t>as </a:t>
            </a:r>
            <a:r>
              <a:rPr lang="en-US" sz="1600" dirty="0" err="1">
                <a:solidFill>
                  <a:srgbClr val="080808"/>
                </a:solidFill>
                <a:effectLst/>
                <a:highlight>
                  <a:srgbClr val="FFFFFF"/>
                </a:highlight>
              </a:rPr>
              <a:t>xgb</a:t>
            </a:r>
            <a:r>
              <a:rPr lang="zh-CN" altLang="en-US" sz="1600" dirty="0">
                <a:solidFill>
                  <a:srgbClr val="080808"/>
                </a:solidFill>
                <a:effectLst/>
                <a:highlight>
                  <a:srgbClr val="FFFFFF"/>
                </a:highlight>
              </a:rPr>
              <a:t> </a:t>
            </a:r>
            <a:r>
              <a:rPr lang="en-US" altLang="zh-CN" sz="1600" dirty="0">
                <a:solidFill>
                  <a:srgbClr val="080808"/>
                </a:solidFill>
                <a:effectLst/>
                <a:highlight>
                  <a:srgbClr val="FFFFFF"/>
                </a:highlight>
              </a:rPr>
              <a:t>...</a:t>
            </a:r>
            <a:r>
              <a:rPr lang="zh-CN" altLang="en-US" sz="1600" dirty="0">
                <a:solidFill>
                  <a:srgbClr val="080808"/>
                </a:solidFill>
                <a:effectLst/>
                <a:highlight>
                  <a:srgbClr val="FFFFFF"/>
                </a:highlight>
              </a:rPr>
              <a:t> </a:t>
            </a:r>
            <a:br>
              <a:rPr lang="en-US" altLang="zh-CN" sz="1600" dirty="0">
                <a:solidFill>
                  <a:srgbClr val="080808"/>
                </a:solidFill>
                <a:effectLst/>
                <a:highlight>
                  <a:srgbClr val="FFFFFF"/>
                </a:highlight>
              </a:rPr>
            </a:br>
            <a:r>
              <a:rPr lang="en-US" altLang="zh-CN" sz="1600" dirty="0">
                <a:solidFill>
                  <a:srgbClr val="080808"/>
                </a:solidFill>
                <a:highlight>
                  <a:srgbClr val="FFFFFF"/>
                </a:highlight>
              </a:rPr>
              <a:t>model</a:t>
            </a:r>
            <a:r>
              <a:rPr lang="zh-CN" altLang="en-US" sz="1600" dirty="0">
                <a:solidFill>
                  <a:srgbClr val="080808"/>
                </a:solidFill>
                <a:highlight>
                  <a:srgbClr val="FFFFFF"/>
                </a:highlight>
              </a:rPr>
              <a:t> </a:t>
            </a:r>
            <a:r>
              <a:rPr lang="en-US" altLang="zh-CN" sz="1600" dirty="0">
                <a:solidFill>
                  <a:srgbClr val="080808"/>
                </a:solidFill>
                <a:highlight>
                  <a:srgbClr val="FFFFFF"/>
                </a:highlight>
              </a:rPr>
              <a:t>=</a:t>
            </a:r>
            <a:r>
              <a:rPr lang="zh-CN" altLang="en-US" sz="1600" dirty="0">
                <a:solidFill>
                  <a:srgbClr val="080808"/>
                </a:solidFill>
                <a:highlight>
                  <a:srgbClr val="FFFFFF"/>
                </a:highlight>
              </a:rPr>
              <a:t> </a:t>
            </a:r>
            <a:r>
              <a:rPr lang="en-US" altLang="zh-CN" sz="1600" dirty="0" err="1">
                <a:solidFill>
                  <a:srgbClr val="080808"/>
                </a:solidFill>
                <a:effectLst/>
                <a:highlight>
                  <a:srgbClr val="FFFFFF"/>
                </a:highlight>
              </a:rPr>
              <a:t>xgb.XGBRegressor</a:t>
            </a:r>
            <a:r>
              <a:rPr lang="en-US" altLang="zh-CN" sz="1600" dirty="0">
                <a:solidFill>
                  <a:srgbClr val="080808"/>
                </a:solidFill>
                <a:effectLst/>
                <a:highlight>
                  <a:srgbClr val="FFFFFF"/>
                </a:highlight>
              </a:rPr>
              <a:t>(...)</a:t>
            </a:r>
          </a:p>
          <a:p>
            <a:pPr>
              <a:lnSpc>
                <a:spcPct val="150000"/>
              </a:lnSpc>
            </a:pPr>
            <a:r>
              <a:rPr lang="en-US" altLang="zh-CN" sz="1600" dirty="0" err="1">
                <a:solidFill>
                  <a:schemeClr val="accent2">
                    <a:lumMod val="75000"/>
                  </a:schemeClr>
                </a:solidFill>
                <a:highlight>
                  <a:srgbClr val="FFFFFF"/>
                </a:highlight>
              </a:rPr>
              <a:t>CatBoost</a:t>
            </a:r>
            <a:r>
              <a:rPr lang="zh-CN" altLang="en-US" sz="1600" dirty="0">
                <a:solidFill>
                  <a:srgbClr val="080808"/>
                </a:solidFill>
                <a:highlight>
                  <a:srgbClr val="FFFFFF"/>
                </a:highlight>
              </a:rPr>
              <a:t>：</a:t>
            </a:r>
            <a:r>
              <a:rPr lang="en-US" sz="1100" dirty="0">
                <a:solidFill>
                  <a:srgbClr val="0033B3"/>
                </a:solidFill>
                <a:effectLst/>
                <a:highlight>
                  <a:srgbClr val="FFFFFF"/>
                </a:highlight>
              </a:rPr>
              <a:t> </a:t>
            </a:r>
            <a:r>
              <a:rPr lang="en-US" sz="1600" dirty="0">
                <a:solidFill>
                  <a:srgbClr val="0033B3"/>
                </a:solidFill>
                <a:effectLst/>
                <a:highlight>
                  <a:srgbClr val="FFFFFF"/>
                </a:highlight>
              </a:rPr>
              <a:t>from </a:t>
            </a:r>
            <a:r>
              <a:rPr lang="en-US" sz="1600" dirty="0" err="1">
                <a:solidFill>
                  <a:srgbClr val="080808"/>
                </a:solidFill>
                <a:effectLst/>
                <a:highlight>
                  <a:srgbClr val="FFFFFF"/>
                </a:highlight>
              </a:rPr>
              <a:t>catboost</a:t>
            </a:r>
            <a:r>
              <a:rPr lang="en-US" sz="1600" dirty="0">
                <a:solidFill>
                  <a:srgbClr val="080808"/>
                </a:solidFill>
                <a:effectLst/>
                <a:highlight>
                  <a:srgbClr val="FFFFFF"/>
                </a:highlight>
              </a:rPr>
              <a:t> </a:t>
            </a:r>
            <a:r>
              <a:rPr lang="en-US" sz="1600" dirty="0">
                <a:solidFill>
                  <a:srgbClr val="0033B3"/>
                </a:solidFill>
                <a:effectLst/>
                <a:highlight>
                  <a:srgbClr val="FFFFFF"/>
                </a:highlight>
              </a:rPr>
              <a:t>import </a:t>
            </a:r>
            <a:r>
              <a:rPr lang="en-US" sz="1600" dirty="0" err="1">
                <a:solidFill>
                  <a:srgbClr val="080808"/>
                </a:solidFill>
                <a:effectLst/>
                <a:highlight>
                  <a:srgbClr val="FFFFFF"/>
                </a:highlight>
              </a:rPr>
              <a:t>CatBoostRegressor</a:t>
            </a:r>
            <a:r>
              <a:rPr lang="zh-CN" altLang="en-US" sz="1600" dirty="0">
                <a:solidFill>
                  <a:srgbClr val="080808"/>
                </a:solidFill>
                <a:effectLst/>
                <a:highlight>
                  <a:srgbClr val="FFFFFF"/>
                </a:highlight>
              </a:rPr>
              <a:t> </a:t>
            </a:r>
            <a:r>
              <a:rPr lang="en-US" altLang="zh-CN" sz="1600" dirty="0">
                <a:solidFill>
                  <a:srgbClr val="080808"/>
                </a:solidFill>
                <a:effectLst/>
                <a:highlight>
                  <a:srgbClr val="FFFFFF"/>
                </a:highlight>
              </a:rPr>
              <a:t>...</a:t>
            </a:r>
            <a:br>
              <a:rPr lang="en-US" altLang="zh-CN" sz="1600" dirty="0">
                <a:solidFill>
                  <a:srgbClr val="080808"/>
                </a:solidFill>
                <a:effectLst/>
                <a:highlight>
                  <a:srgbClr val="FFFFFF"/>
                </a:highlight>
              </a:rPr>
            </a:br>
            <a:r>
              <a:rPr lang="en-US" altLang="zh-CN" sz="1600" dirty="0">
                <a:solidFill>
                  <a:srgbClr val="080808"/>
                </a:solidFill>
                <a:highlight>
                  <a:srgbClr val="FFFFFF"/>
                </a:highlight>
              </a:rPr>
              <a:t>model</a:t>
            </a:r>
            <a:r>
              <a:rPr lang="zh-CN" altLang="en-US" sz="1600" dirty="0">
                <a:solidFill>
                  <a:srgbClr val="080808"/>
                </a:solidFill>
                <a:highlight>
                  <a:srgbClr val="FFFFFF"/>
                </a:highlight>
              </a:rPr>
              <a:t> </a:t>
            </a:r>
            <a:r>
              <a:rPr lang="en-US" altLang="zh-CN" sz="1600" dirty="0">
                <a:solidFill>
                  <a:srgbClr val="080808"/>
                </a:solidFill>
                <a:highlight>
                  <a:srgbClr val="FFFFFF"/>
                </a:highlight>
              </a:rPr>
              <a:t>=</a:t>
            </a:r>
            <a:r>
              <a:rPr lang="zh-CN" altLang="en-US" sz="1600" dirty="0">
                <a:solidFill>
                  <a:srgbClr val="080808"/>
                </a:solidFill>
                <a:highlight>
                  <a:srgbClr val="FFFFFF"/>
                </a:highlight>
              </a:rPr>
              <a:t> </a:t>
            </a:r>
            <a:r>
              <a:rPr lang="en-US" altLang="zh-CN" sz="1600" dirty="0" err="1">
                <a:solidFill>
                  <a:srgbClr val="080808"/>
                </a:solidFill>
                <a:highlight>
                  <a:srgbClr val="FFFFFF"/>
                </a:highlight>
              </a:rPr>
              <a:t>CatBoostRegressor</a:t>
            </a:r>
            <a:r>
              <a:rPr lang="en-US" altLang="zh-CN" sz="1600" dirty="0">
                <a:solidFill>
                  <a:srgbClr val="080808"/>
                </a:solidFill>
                <a:highlight>
                  <a:srgbClr val="FFFFFF"/>
                </a:highlight>
              </a:rPr>
              <a:t>(...)</a:t>
            </a:r>
          </a:p>
          <a:p>
            <a:pPr>
              <a:lnSpc>
                <a:spcPct val="150000"/>
              </a:lnSpc>
            </a:pPr>
            <a:r>
              <a:rPr lang="en-US" altLang="zh-CN" sz="1600" dirty="0" err="1">
                <a:solidFill>
                  <a:schemeClr val="accent2">
                    <a:lumMod val="75000"/>
                  </a:schemeClr>
                </a:solidFill>
                <a:effectLst/>
                <a:highlight>
                  <a:srgbClr val="FFFFFF"/>
                </a:highlight>
              </a:rPr>
              <a:t>LightGBM</a:t>
            </a:r>
            <a:r>
              <a:rPr lang="zh-CN" altLang="en-US" sz="1600" dirty="0">
                <a:solidFill>
                  <a:srgbClr val="080808"/>
                </a:solidFill>
                <a:effectLst/>
                <a:highlight>
                  <a:srgbClr val="FFFFFF"/>
                </a:highlight>
              </a:rPr>
              <a:t>：</a:t>
            </a:r>
            <a:r>
              <a:rPr lang="en-US" sz="1100" dirty="0">
                <a:solidFill>
                  <a:srgbClr val="0033B3"/>
                </a:solidFill>
                <a:effectLst/>
                <a:highlight>
                  <a:srgbClr val="FFFFFF"/>
                </a:highlight>
              </a:rPr>
              <a:t> </a:t>
            </a:r>
            <a:r>
              <a:rPr lang="en-US" sz="1600" dirty="0">
                <a:solidFill>
                  <a:srgbClr val="0033B3"/>
                </a:solidFill>
                <a:effectLst/>
                <a:highlight>
                  <a:srgbClr val="FFFFFF"/>
                </a:highlight>
              </a:rPr>
              <a:t>from </a:t>
            </a:r>
            <a:r>
              <a:rPr lang="en-US" sz="1600" dirty="0" err="1">
                <a:solidFill>
                  <a:srgbClr val="080808"/>
                </a:solidFill>
                <a:effectLst/>
                <a:highlight>
                  <a:srgbClr val="FFFFFF"/>
                </a:highlight>
              </a:rPr>
              <a:t>lightgbm</a:t>
            </a:r>
            <a:r>
              <a:rPr lang="en-US" sz="1600" dirty="0">
                <a:solidFill>
                  <a:srgbClr val="080808"/>
                </a:solidFill>
                <a:effectLst/>
                <a:highlight>
                  <a:srgbClr val="FFFFFF"/>
                </a:highlight>
              </a:rPr>
              <a:t> </a:t>
            </a:r>
            <a:r>
              <a:rPr lang="en-US" sz="1600" dirty="0">
                <a:solidFill>
                  <a:srgbClr val="0033B3"/>
                </a:solidFill>
                <a:effectLst/>
                <a:highlight>
                  <a:srgbClr val="FFFFFF"/>
                </a:highlight>
              </a:rPr>
              <a:t>import </a:t>
            </a:r>
            <a:r>
              <a:rPr lang="en-US" sz="1600" dirty="0" err="1">
                <a:solidFill>
                  <a:srgbClr val="080808"/>
                </a:solidFill>
                <a:effectLst/>
                <a:highlight>
                  <a:srgbClr val="FFFFFF"/>
                </a:highlight>
              </a:rPr>
              <a:t>LGBMRegressor</a:t>
            </a:r>
            <a:r>
              <a:rPr lang="zh-CN" altLang="en-US" sz="1600" dirty="0">
                <a:solidFill>
                  <a:srgbClr val="080808"/>
                </a:solidFill>
                <a:effectLst/>
                <a:highlight>
                  <a:srgbClr val="FFFFFF"/>
                </a:highlight>
              </a:rPr>
              <a:t> </a:t>
            </a:r>
            <a:r>
              <a:rPr lang="en-US" altLang="zh-CN" sz="1600" dirty="0">
                <a:solidFill>
                  <a:srgbClr val="080808"/>
                </a:solidFill>
                <a:effectLst/>
                <a:highlight>
                  <a:srgbClr val="FFFFFF"/>
                </a:highlight>
              </a:rPr>
              <a:t>...</a:t>
            </a:r>
            <a:br>
              <a:rPr lang="en-US" altLang="zh-CN" sz="1600" dirty="0">
                <a:solidFill>
                  <a:srgbClr val="080808"/>
                </a:solidFill>
                <a:effectLst/>
                <a:highlight>
                  <a:srgbClr val="FFFFFF"/>
                </a:highlight>
              </a:rPr>
            </a:br>
            <a:r>
              <a:rPr lang="en-US" altLang="zh-CN" sz="1600" dirty="0">
                <a:solidFill>
                  <a:srgbClr val="080808"/>
                </a:solidFill>
                <a:effectLst/>
                <a:highlight>
                  <a:srgbClr val="FFFFFF"/>
                </a:highlight>
              </a:rPr>
              <a:t>model</a:t>
            </a:r>
            <a:r>
              <a:rPr lang="zh-CN" altLang="en-US" sz="1600" dirty="0">
                <a:solidFill>
                  <a:srgbClr val="080808"/>
                </a:solidFill>
                <a:effectLst/>
                <a:highlight>
                  <a:srgbClr val="FFFFFF"/>
                </a:highlight>
              </a:rPr>
              <a:t> </a:t>
            </a:r>
            <a:r>
              <a:rPr lang="en-US" altLang="zh-CN" sz="1600" dirty="0">
                <a:solidFill>
                  <a:srgbClr val="080808"/>
                </a:solidFill>
                <a:effectLst/>
                <a:highlight>
                  <a:srgbClr val="FFFFFF"/>
                </a:highlight>
              </a:rPr>
              <a:t>=</a:t>
            </a:r>
            <a:r>
              <a:rPr lang="zh-CN" altLang="en-US" sz="1600" dirty="0">
                <a:solidFill>
                  <a:srgbClr val="080808"/>
                </a:solidFill>
                <a:effectLst/>
                <a:highlight>
                  <a:srgbClr val="FFFFFF"/>
                </a:highlight>
              </a:rPr>
              <a:t> </a:t>
            </a:r>
            <a:r>
              <a:rPr lang="en-US" altLang="zh-CN" sz="1600" dirty="0" err="1">
                <a:solidFill>
                  <a:srgbClr val="080808"/>
                </a:solidFill>
                <a:effectLst/>
                <a:highlight>
                  <a:srgbClr val="FFFFFF"/>
                </a:highlight>
              </a:rPr>
              <a:t>LGBMRegressor</a:t>
            </a:r>
            <a:r>
              <a:rPr lang="en-US" altLang="zh-CN" sz="1600" dirty="0">
                <a:solidFill>
                  <a:srgbClr val="080808"/>
                </a:solidFill>
                <a:effectLst/>
                <a:highlight>
                  <a:srgbClr val="FFFFFF"/>
                </a:highlight>
              </a:rPr>
              <a:t>(...)</a:t>
            </a:r>
            <a:endParaRPr lang="en-US" sz="1600" dirty="0">
              <a:solidFill>
                <a:srgbClr val="080808"/>
              </a:solidFill>
              <a:effectLst/>
              <a:highlight>
                <a:srgbClr val="FFFFFF"/>
              </a:highlight>
            </a:endParaRPr>
          </a:p>
          <a:p>
            <a:pPr marL="0" indent="0">
              <a:lnSpc>
                <a:spcPct val="150000"/>
              </a:lnSpc>
              <a:buNone/>
            </a:pPr>
            <a:r>
              <a:rPr lang="zh-CN" altLang="en-US" sz="1600" dirty="0">
                <a:solidFill>
                  <a:schemeClr val="bg1">
                    <a:lumMod val="65000"/>
                  </a:schemeClr>
                </a:solidFill>
              </a:rPr>
              <a:t>不解释，上述几个模型属于为考试保驾护航的推荐模型，个人推荐：</a:t>
            </a:r>
            <a:r>
              <a:rPr lang="en-US" altLang="zh-CN" sz="1600" dirty="0" err="1">
                <a:solidFill>
                  <a:srgbClr val="C00000"/>
                </a:solidFill>
              </a:rPr>
              <a:t>LightGBM</a:t>
            </a:r>
            <a:r>
              <a:rPr lang="zh-CN" altLang="en-US" sz="1600" dirty="0">
                <a:solidFill>
                  <a:schemeClr val="bg1">
                    <a:lumMod val="65000"/>
                  </a:schemeClr>
                </a:solidFill>
              </a:rPr>
              <a:t>。</a:t>
            </a:r>
            <a:endParaRPr lang="en-US" altLang="zh-CN" sz="1600" dirty="0">
              <a:solidFill>
                <a:schemeClr val="bg1">
                  <a:lumMod val="6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391483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latin typeface="Chalkboard" charset="0"/>
                <a:ea typeface="Chalkboard" charset="0"/>
                <a:cs typeface="Chalkboard" charset="0"/>
              </a:rPr>
              <a:t>数值预测</a:t>
            </a:r>
            <a:endParaRPr lang="en-US" altLang="zh-CN" b="1" dirty="0">
              <a:latin typeface="Chalkboard" charset="0"/>
              <a:ea typeface="Chalkboard" charset="0"/>
              <a:cs typeface="Chalkboard" charset="0"/>
            </a:endParaRPr>
          </a:p>
          <a:p>
            <a:r>
              <a:rPr lang="zh-CN" altLang="en-US" dirty="0">
                <a:solidFill>
                  <a:schemeClr val="accent2"/>
                </a:solidFill>
                <a:latin typeface="Chalkboard" charset="0"/>
                <a:ea typeface="Chalkboard" charset="0"/>
                <a:cs typeface="Chalkboard" charset="0"/>
              </a:rPr>
              <a:t>数值表示</a:t>
            </a:r>
            <a:endParaRPr lang="en-US" altLang="zh-CN" dirty="0">
              <a:solidFill>
                <a:schemeClr val="accent2"/>
              </a:solidFill>
              <a:latin typeface="Chalkboard" charset="0"/>
              <a:ea typeface="Chalkboard" charset="0"/>
              <a:cs typeface="Chalkboard" charset="0"/>
            </a:endParaRPr>
          </a:p>
          <a:p>
            <a:r>
              <a:rPr lang="zh-CN" altLang="en-US" dirty="0">
                <a:solidFill>
                  <a:schemeClr val="bg2">
                    <a:lumMod val="25000"/>
                  </a:schemeClr>
                </a:solidFill>
                <a:latin typeface="Chalkboard" charset="0"/>
                <a:ea typeface="Chalkboard" charset="0"/>
                <a:cs typeface="Chalkboard" charset="0"/>
              </a:rPr>
              <a:t>案例分析：回归预测</a:t>
            </a:r>
            <a:r>
              <a:rPr lang="zh-CN" altLang="en-US" b="1" dirty="0">
                <a:solidFill>
                  <a:schemeClr val="bg1"/>
                </a:solidFill>
                <a:latin typeface="Chalkboard" charset="0"/>
                <a:ea typeface="Chalkboard" charset="0"/>
                <a:cs typeface="Chalkboard" charset="0"/>
              </a:rPr>
              <a:t>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3528268834"/>
      </p:ext>
    </p:extLst>
  </p:cSld>
  <p:clrMapOvr>
    <a:masterClrMapping/>
  </p:clrMapOvr>
</p:sld>
</file>

<file path=ppt/theme/theme1.xml><?xml version="1.0" encoding="utf-8"?>
<a:theme xmlns:a="http://schemas.openxmlformats.org/drawingml/2006/main" name="Vert.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4821</TotalTime>
  <Words>1598</Words>
  <Application>Microsoft Macintosh PowerPoint</Application>
  <PresentationFormat>Widescreen</PresentationFormat>
  <Paragraphs>107</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Kaiti TC</vt:lpstr>
      <vt:lpstr>Microsoft YaHei</vt:lpstr>
      <vt:lpstr>Arial</vt:lpstr>
      <vt:lpstr>Calibri</vt:lpstr>
      <vt:lpstr>Calibri Light</vt:lpstr>
      <vt:lpstr>Chalkboard</vt:lpstr>
      <vt:lpstr>Pristina</vt:lpstr>
      <vt:lpstr>Vert.x</vt:lpstr>
      <vt:lpstr>回归 Regression Analysis</vt:lpstr>
      <vt:lpstr>Agenda</vt:lpstr>
      <vt:lpstr>数值预测 Map of Question</vt:lpstr>
      <vt:lpstr>数值预测 Self Evaluation</vt:lpstr>
      <vt:lpstr>数值预测 Logistic Regression</vt:lpstr>
      <vt:lpstr>数值预测 Linear Regression</vt:lpstr>
      <vt:lpstr>数值预测 A World without Certainty</vt:lpstr>
      <vt:lpstr>数值预测 Common Models</vt:lpstr>
      <vt:lpstr>Agenda</vt:lpstr>
      <vt:lpstr>数值表示 Numerical Representation</vt:lpstr>
      <vt:lpstr>数值表示 Numerical Representation Methods</vt:lpstr>
      <vt:lpstr>数值表示 Text Representation</vt:lpstr>
      <vt:lpstr>数值表示 Picture Representation</vt:lpstr>
      <vt:lpstr>数值表示 Audio Representation</vt:lpstr>
      <vt:lpstr>数值表示 Video Representation</vt:lpstr>
      <vt:lpstr>数值表示 Interpretability </vt:lpstr>
      <vt:lpstr>Agenda</vt:lpstr>
      <vt:lpstr>案例分析：回归预测 Case:  回归案例分析</vt:lpstr>
      <vt:lpstr>案例分析：回归预测 Case:  回归案例分析</vt:lpstr>
      <vt:lpstr>案例分析：回归预测 Case:  回归案例分析</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Vert.x微服务架构设计和实战分享</dc:title>
  <dc:creator>Lang Yu</dc:creator>
  <cp:lastModifiedBy>Lang Yu</cp:lastModifiedBy>
  <cp:revision>1327</cp:revision>
  <dcterms:created xsi:type="dcterms:W3CDTF">2017-10-28T03:59:11Z</dcterms:created>
  <dcterms:modified xsi:type="dcterms:W3CDTF">2024-03-29T01:42:25Z</dcterms:modified>
</cp:coreProperties>
</file>