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3" r:id="rId4"/>
    <p:sldId id="314" r:id="rId5"/>
    <p:sldId id="315" r:id="rId6"/>
    <p:sldId id="318" r:id="rId7"/>
    <p:sldId id="319" r:id="rId8"/>
    <p:sldId id="316" r:id="rId9"/>
    <p:sldId id="317" r:id="rId10"/>
    <p:sldId id="321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41" r:id="rId24"/>
    <p:sldId id="334" r:id="rId25"/>
    <p:sldId id="335" r:id="rId26"/>
    <p:sldId id="332" r:id="rId27"/>
    <p:sldId id="340" r:id="rId28"/>
    <p:sldId id="342" r:id="rId29"/>
    <p:sldId id="346" r:id="rId30"/>
    <p:sldId id="345" r:id="rId31"/>
    <p:sldId id="344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77"/>
    <p:restoredTop sz="94676"/>
  </p:normalViewPr>
  <p:slideViewPr>
    <p:cSldViewPr snapToGrid="0" snapToObjects="1">
      <p:cViewPr varScale="1">
        <p:scale>
          <a:sx n="174" d="100"/>
          <a:sy n="174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模型选择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Modeling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集成学习片段式代码案例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Logistic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Regression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逻辑回归：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sklearn.linear_model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LogisticRegression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max_iter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迭代器迭代的最大次数，帮助模型收敛找到最优解，机器性能好可适当调高，但要防止过拟合。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n_jobs</a:t>
            </a:r>
            <a:r>
              <a:rPr lang="zh-CN" altLang="en-US" sz="1600" dirty="0"/>
              <a:t>：并行计算任务数，通常不用设置，可设置一定值让模型运行更快。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solver</a:t>
            </a:r>
            <a:r>
              <a:rPr lang="zh-CN" altLang="en-US" sz="1600" dirty="0"/>
              <a:t>：优化算法：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lbfgs</a:t>
            </a:r>
            <a:r>
              <a:rPr lang="zh-CN" altLang="en-US" sz="1600" dirty="0"/>
              <a:t>：一种拟牛顿法，可使用有限内存来处理近似牛顿法的计算，适用于</a:t>
            </a:r>
            <a:r>
              <a:rPr lang="zh-CN" altLang="en-US" sz="1600" dirty="0">
                <a:solidFill>
                  <a:srgbClr val="0070C0"/>
                </a:solidFill>
              </a:rPr>
              <a:t>大型数据集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liblinear</a:t>
            </a:r>
            <a:r>
              <a:rPr lang="zh-CN" altLang="en-US" sz="1600" dirty="0"/>
              <a:t>：线性模型优化算法，</a:t>
            </a:r>
            <a:r>
              <a:rPr lang="zh-CN" altLang="en-US" sz="1600" dirty="0">
                <a:solidFill>
                  <a:srgbClr val="0070C0"/>
                </a:solidFill>
              </a:rPr>
              <a:t>数据集小特征多</a:t>
            </a:r>
            <a:r>
              <a:rPr lang="zh-CN" altLang="en-US" sz="1600" dirty="0"/>
              <a:t>时适用于二分类（坐标轴下降法）。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newton-cg</a:t>
            </a:r>
            <a:r>
              <a:rPr lang="zh-CN" altLang="en-US" sz="1600" dirty="0"/>
              <a:t>：牛顿共轭梯度法，牛顿法结合共轭梯度法优化模型，适用于</a:t>
            </a:r>
            <a:r>
              <a:rPr lang="zh-CN" altLang="en-US" sz="1600" dirty="0">
                <a:solidFill>
                  <a:srgbClr val="0070C0"/>
                </a:solidFill>
              </a:rPr>
              <a:t>小数据集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newton-</a:t>
            </a:r>
            <a:r>
              <a:rPr lang="en-US" altLang="zh-CN" sz="1600" dirty="0" err="1">
                <a:solidFill>
                  <a:srgbClr val="00B050"/>
                </a:solidFill>
              </a:rPr>
              <a:t>cholesky</a:t>
            </a:r>
            <a:r>
              <a:rPr lang="zh-CN" altLang="en-US" sz="1600" dirty="0"/>
              <a:t>：一种牛顿法，使用 </a:t>
            </a:r>
            <a:r>
              <a:rPr lang="en-US" altLang="zh-CN" sz="1600" dirty="0"/>
              <a:t>Cholesky</a:t>
            </a:r>
            <a:r>
              <a:rPr lang="zh-CN" altLang="en-US" sz="1600" dirty="0"/>
              <a:t> 分解求解牛顿步长，适用于</a:t>
            </a:r>
            <a:r>
              <a:rPr lang="zh-CN" altLang="en-US" sz="1600" dirty="0">
                <a:solidFill>
                  <a:srgbClr val="0070C0"/>
                </a:solidFill>
              </a:rPr>
              <a:t>小数据集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sag</a:t>
            </a:r>
            <a:r>
              <a:rPr lang="zh-CN" altLang="en-US" sz="1600" dirty="0"/>
              <a:t>：随机平均梯度法，适用于</a:t>
            </a:r>
            <a:r>
              <a:rPr lang="zh-CN" altLang="en-US" sz="1600" dirty="0">
                <a:solidFill>
                  <a:srgbClr val="0070C0"/>
                </a:solidFill>
              </a:rPr>
              <a:t>大型数据集</a:t>
            </a:r>
            <a:r>
              <a:rPr lang="zh-CN" altLang="en-US" sz="1600" dirty="0"/>
              <a:t>，收敛速度比随机梯度下降更快。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saga</a:t>
            </a:r>
            <a:r>
              <a:rPr lang="zh-CN" altLang="en-US" sz="1600" dirty="0"/>
              <a:t>：</a:t>
            </a:r>
            <a:r>
              <a:rPr lang="en-US" altLang="zh-CN" sz="1600" dirty="0"/>
              <a:t>sag</a:t>
            </a:r>
            <a:r>
              <a:rPr lang="zh-CN" altLang="en-US" sz="1600" dirty="0"/>
              <a:t>改进版本，支持</a:t>
            </a:r>
            <a:r>
              <a:rPr lang="en-US" altLang="zh-CN" sz="1600" dirty="0"/>
              <a:t>L1</a:t>
            </a:r>
            <a:r>
              <a:rPr lang="zh-CN" altLang="en-US" sz="1600" dirty="0"/>
              <a:t>正则化，适用于</a:t>
            </a:r>
            <a:r>
              <a:rPr lang="zh-CN" altLang="en-US" sz="1600" dirty="0">
                <a:solidFill>
                  <a:srgbClr val="0070C0"/>
                </a:solidFill>
              </a:rPr>
              <a:t>大型数据集和稀疏特征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2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Decision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Tree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决策树：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sklearn.tree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DecisionTreeClassifier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criterion</a:t>
            </a:r>
            <a:r>
              <a:rPr lang="zh-CN" altLang="en-US" sz="1600" dirty="0"/>
              <a:t>：衡量分裂质量的函数：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gini</a:t>
            </a:r>
            <a:r>
              <a:rPr lang="zh-CN" altLang="en-US" sz="1600" dirty="0"/>
              <a:t>：基尼不纯度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entropy</a:t>
            </a:r>
            <a:r>
              <a:rPr lang="zh-CN" altLang="en-US" sz="1600" dirty="0"/>
              <a:t>：使用信息熵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log_loss</a:t>
            </a:r>
            <a:r>
              <a:rPr lang="zh-CN" altLang="en-US" sz="1600" dirty="0"/>
              <a:t>：使用对数损失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splitter</a:t>
            </a:r>
            <a:r>
              <a:rPr lang="zh-CN" altLang="en-US" sz="1600" dirty="0"/>
              <a:t>：选择每个节点的拆分策略：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best</a:t>
            </a:r>
            <a:r>
              <a:rPr lang="zh-CN" altLang="en-US" sz="1600" dirty="0"/>
              <a:t>：最佳拆分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random</a:t>
            </a:r>
            <a:r>
              <a:rPr lang="zh-CN" altLang="en-US" sz="1600" dirty="0"/>
              <a:t>：随机选择拆分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max_depth</a:t>
            </a:r>
            <a:r>
              <a:rPr lang="zh-CN" altLang="en-US" sz="1600" dirty="0"/>
              <a:t>：树的最大深度，默认</a:t>
            </a:r>
            <a:r>
              <a:rPr lang="en-US" altLang="zh-CN" sz="1600" dirty="0"/>
              <a:t>None</a:t>
            </a:r>
            <a:r>
              <a:rPr lang="zh-CN" altLang="en-US" sz="1600" dirty="0"/>
              <a:t>，节点会一直展开，直到所有叶节点都是纯的且包含样本数小于 </a:t>
            </a:r>
            <a:r>
              <a:rPr lang="en-US" altLang="zh-CN" sz="1600" dirty="0" err="1">
                <a:solidFill>
                  <a:schemeClr val="accent2"/>
                </a:solidFill>
              </a:rPr>
              <a:t>min_samples_split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Decision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Tree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决策树：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sklearn.tree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DecisionTreeClassifier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min_samples_split</a:t>
            </a:r>
            <a:r>
              <a:rPr lang="zh-CN" altLang="en-US" sz="1600" dirty="0"/>
              <a:t>：拆分内部节点所需最小样本数，整数表示样本数，浮点数表示样本比例。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min_samples_leaf</a:t>
            </a:r>
            <a:r>
              <a:rPr lang="zh-CN" altLang="en-US" sz="1600" dirty="0"/>
              <a:t>：叶节点处需要的最小样本数，尽在左右分支中最少有此训练样本才考虑分割点。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max_features</a:t>
            </a:r>
            <a:r>
              <a:rPr lang="zh-CN" altLang="en-US" sz="1600" dirty="0"/>
              <a:t>：用于控制构造决策树的最大特征数量：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</a:rPr>
              <a:t>整数</a:t>
            </a:r>
            <a:r>
              <a:rPr lang="zh-CN" altLang="en-US" sz="1600" dirty="0"/>
              <a:t>：直接考虑 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个特征。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</a:rPr>
              <a:t>浮点数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是一个分数，</a:t>
            </a:r>
            <a:r>
              <a:rPr lang="en-US" altLang="zh-CN" sz="1600" dirty="0"/>
              <a:t>ceil(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* </a:t>
            </a:r>
            <a:r>
              <a:rPr lang="en-US" altLang="zh-CN" sz="1600" dirty="0" err="1"/>
              <a:t>n_features</a:t>
            </a:r>
            <a:r>
              <a:rPr lang="en-US" altLang="zh-CN" sz="1600" dirty="0"/>
              <a:t>)</a:t>
            </a:r>
            <a:r>
              <a:rPr lang="zh-CN" altLang="en-US" sz="1600" dirty="0"/>
              <a:t> 是每次拆分最小样本数。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auto</a:t>
            </a:r>
            <a:r>
              <a:rPr lang="zh-CN" altLang="en-US" sz="1600" dirty="0"/>
              <a:t>：自动选择。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sqrt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sqrt(</a:t>
            </a:r>
            <a:r>
              <a:rPr lang="en-US" altLang="zh-CN" sz="1600" dirty="0" err="1"/>
              <a:t>n_features</a:t>
            </a:r>
            <a:r>
              <a:rPr lang="en-US" altLang="zh-CN" sz="1600" dirty="0"/>
              <a:t>)</a:t>
            </a:r>
            <a:r>
              <a:rPr lang="zh-CN" altLang="en-US" sz="1600" dirty="0"/>
              <a:t> 平方根。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log2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log2(</a:t>
            </a:r>
            <a:r>
              <a:rPr lang="en-US" altLang="zh-CN" sz="1600" dirty="0" err="1"/>
              <a:t>n_features</a:t>
            </a:r>
            <a:r>
              <a:rPr lang="zh-CN" altLang="en-US" sz="1600" dirty="0"/>
              <a:t>）对数求解。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None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max_features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n_features</a:t>
            </a:r>
            <a:r>
              <a:rPr lang="zh-CN" altLang="en-US" sz="1600" dirty="0"/>
              <a:t> 考虑所有特征。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4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Decision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Tree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决策树：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sklearn.tree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DecisionTreeClassifier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min_weight_fraction_leaf</a:t>
            </a:r>
            <a:r>
              <a:rPr lang="zh-CN" altLang="en-US" sz="1600" dirty="0"/>
              <a:t>：所有叶节点处的样本权重综合中最小加权分数。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random_state</a:t>
            </a:r>
            <a:r>
              <a:rPr lang="zh-CN" altLang="en-US" sz="1600" dirty="0"/>
              <a:t>：控制决策树的随机性，根据随机数种子构造生成器。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max_leaf_nodes</a:t>
            </a:r>
            <a:r>
              <a:rPr lang="zh-CN" altLang="en-US" sz="1600" dirty="0"/>
              <a:t>：限制决策树的最大叶子结点数，默认无限制。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min_impurity_decrease</a:t>
            </a:r>
            <a:r>
              <a:rPr lang="zh-CN" altLang="en-US" sz="1600" dirty="0"/>
              <a:t>：如果分类指标的减少量大于该值，则进行分裂，小于则不分裂。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class_weight</a:t>
            </a:r>
            <a:r>
              <a:rPr lang="zh-CN" altLang="en-US" sz="1600" dirty="0"/>
              <a:t>：可使用字典，表示每个类的关联权值。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balanced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n_samples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n_classes</a:t>
            </a:r>
            <a:r>
              <a:rPr lang="zh-CN" altLang="en-US" sz="1600" dirty="0"/>
              <a:t> * </a:t>
            </a:r>
            <a:r>
              <a:rPr lang="en-US" altLang="zh-CN" sz="1600" dirty="0" err="1"/>
              <a:t>np.bincount</a:t>
            </a:r>
            <a:r>
              <a:rPr lang="en-US" altLang="zh-CN" sz="1600" dirty="0"/>
              <a:t>(y))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ccp_alpha</a:t>
            </a:r>
            <a:r>
              <a:rPr lang="zh-CN" altLang="en-US" sz="1600" dirty="0"/>
              <a:t>：代价复杂度剪枝参数，用于控制树的复杂度，选择成本复杂度最大且小于 </a:t>
            </a:r>
            <a:r>
              <a:rPr lang="en-US" altLang="zh-CN" sz="1600" dirty="0" err="1"/>
              <a:t>ccp_alpha</a:t>
            </a:r>
            <a:r>
              <a:rPr lang="zh-CN" altLang="en-US" sz="1600" dirty="0"/>
              <a:t> 的子树，默认情况不执行修剪。</a:t>
            </a: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2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0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Support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Vector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支持向量机：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sklearn.svm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SVC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C</a:t>
            </a:r>
            <a:r>
              <a:rPr lang="zh-CN" altLang="en-US" sz="1600" dirty="0"/>
              <a:t>：正则化训练参数，决定了训练过程中分类的惩罚力度，</a:t>
            </a:r>
            <a:r>
              <a:rPr lang="en-US" altLang="zh-CN" sz="1600" dirty="0"/>
              <a:t>C</a:t>
            </a:r>
            <a:r>
              <a:rPr lang="zh-CN" altLang="en-US" sz="1600" dirty="0"/>
              <a:t>越大越关注准确性，</a:t>
            </a:r>
            <a:r>
              <a:rPr lang="en-US" altLang="zh-CN" sz="1600" dirty="0"/>
              <a:t>C</a:t>
            </a:r>
            <a:r>
              <a:rPr lang="zh-CN" altLang="en-US" sz="1600" dirty="0"/>
              <a:t>越小越助于泛化（必须正数）。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kernel</a:t>
            </a:r>
            <a:r>
              <a:rPr lang="zh-CN" altLang="en-US" sz="1600" dirty="0"/>
              <a:t>：核函数，用于将数据映射到高维空间的核函数类型：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linear</a:t>
            </a:r>
            <a:r>
              <a:rPr lang="zh-CN" altLang="en-US" sz="1600" dirty="0"/>
              <a:t>：线性核函数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poly</a:t>
            </a:r>
            <a:r>
              <a:rPr lang="zh-CN" altLang="en-US" sz="1600" dirty="0"/>
              <a:t>：多项式核函数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rbf</a:t>
            </a:r>
            <a:r>
              <a:rPr lang="zh-CN" altLang="en-US" sz="1600" dirty="0"/>
              <a:t>：径向基函数 </a:t>
            </a:r>
            <a:r>
              <a:rPr lang="en-US" altLang="zh-CN" sz="1600" dirty="0"/>
              <a:t>/</a:t>
            </a:r>
            <a:r>
              <a:rPr lang="zh-CN" altLang="en-US" sz="1600" dirty="0"/>
              <a:t> 高斯核函数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sigmoid</a:t>
            </a:r>
            <a:r>
              <a:rPr lang="zh-CN" altLang="en-US" sz="1600" dirty="0"/>
              <a:t>：</a:t>
            </a:r>
            <a:r>
              <a:rPr lang="en-US" altLang="zh-CN" sz="1600" dirty="0"/>
              <a:t>Sigmoid</a:t>
            </a:r>
            <a:r>
              <a:rPr lang="zh-CN" altLang="en-US" sz="1600" dirty="0"/>
              <a:t>核函数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precomputed</a:t>
            </a:r>
            <a:r>
              <a:rPr lang="zh-CN" altLang="en-US" sz="1600" dirty="0"/>
              <a:t>：使用预先计算的核矩阵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degree</a:t>
            </a:r>
            <a:r>
              <a:rPr lang="zh-CN" altLang="en-US" sz="1600" dirty="0">
                <a:sym typeface="Wingdings" pitchFamily="2" charset="2"/>
              </a:rPr>
              <a:t>：</a:t>
            </a:r>
            <a:r>
              <a:rPr lang="zh-CN" altLang="en-US" sz="1600" dirty="0"/>
              <a:t>使用多项式核函数时指定多项式次数。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0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Support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Vector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支持向量机：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sklearn.svm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SVC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gamma</a:t>
            </a:r>
            <a:r>
              <a:rPr lang="zh-CN" altLang="en-US" sz="1600" dirty="0"/>
              <a:t>：核系数，影响决策边界的形状：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scale</a:t>
            </a:r>
            <a:r>
              <a:rPr lang="zh-CN" altLang="en-US" sz="1600" dirty="0"/>
              <a:t>：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n_features</a:t>
            </a:r>
            <a:r>
              <a:rPr lang="zh-CN" altLang="en-US" sz="1600" dirty="0"/>
              <a:t> * </a:t>
            </a:r>
            <a:r>
              <a:rPr lang="en-US" altLang="zh-CN" sz="1600" dirty="0" err="1"/>
              <a:t>X.var</a:t>
            </a:r>
            <a:r>
              <a:rPr lang="en-US" altLang="zh-CN" sz="1600" dirty="0"/>
              <a:t>())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auto</a:t>
            </a:r>
            <a:r>
              <a:rPr lang="zh-CN" altLang="en-US" sz="1600" dirty="0"/>
              <a:t>：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n_features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coef0</a:t>
            </a:r>
            <a:r>
              <a:rPr lang="zh-CN" altLang="en-US" sz="1600" dirty="0"/>
              <a:t>：核函数中的独立项，表示添加到输入向量点积的常数项。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shrinking</a:t>
            </a:r>
            <a:r>
              <a:rPr lang="zh-CN" altLang="en-US" sz="1600" dirty="0"/>
              <a:t> ：是否使用缩小启发式，决定是否使用启发式方法减少支持向量的数量（</a:t>
            </a:r>
            <a:r>
              <a:rPr lang="en-US" altLang="zh-CN" sz="1600" dirty="0">
                <a:solidFill>
                  <a:srgbClr val="C00000"/>
                </a:solidFill>
              </a:rPr>
              <a:t>True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probability</a:t>
            </a:r>
            <a:r>
              <a:rPr lang="zh-CN" altLang="en-US" sz="1600" dirty="0"/>
              <a:t>：是否启用概率估计，启用之后可计算类别的概率估计（</a:t>
            </a:r>
            <a:r>
              <a:rPr lang="en-US" altLang="zh-CN" sz="1600" dirty="0">
                <a:solidFill>
                  <a:srgbClr val="C00000"/>
                </a:solidFill>
              </a:rPr>
              <a:t>False</a:t>
            </a:r>
            <a:r>
              <a:rPr lang="zh-CN" altLang="en-US" sz="1600" dirty="0"/>
              <a:t>），会降低训练速度。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tol</a:t>
            </a:r>
            <a:r>
              <a:rPr lang="zh-CN" altLang="en-US" sz="1600" dirty="0"/>
              <a:t>：残差收敛条件，目标函数变化小于此值时，训练停止。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cache_size</a:t>
            </a:r>
            <a:r>
              <a:rPr lang="zh-CN" altLang="en-US" sz="1600" dirty="0"/>
              <a:t>：内核缓存大小（</a:t>
            </a:r>
            <a:r>
              <a:rPr lang="en-US" altLang="zh-CN" sz="1600" dirty="0">
                <a:solidFill>
                  <a:srgbClr val="C00000"/>
                </a:solidFill>
              </a:rPr>
              <a:t>200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MB</a:t>
            </a:r>
            <a:r>
              <a:rPr lang="zh-CN" altLang="en-US" sz="1600" dirty="0"/>
              <a:t>为单位）。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9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Support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Vector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支持向量机：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sklearn.svm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SVC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class_weight</a:t>
            </a:r>
            <a:r>
              <a:rPr lang="zh-CN" altLang="en-US" sz="1600" dirty="0"/>
              <a:t>：类别权重，允许为不同类别设置不同权重，用于不均衡数据集（</a:t>
            </a:r>
            <a:r>
              <a:rPr lang="en-US" altLang="zh-CN" sz="1600" dirty="0">
                <a:solidFill>
                  <a:srgbClr val="C00000"/>
                </a:solidFill>
              </a:rPr>
              <a:t>None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verbose</a:t>
            </a:r>
            <a:r>
              <a:rPr lang="zh-CN" altLang="en-US" sz="1600" dirty="0"/>
              <a:t>：是否启用控制台的详细输出（</a:t>
            </a:r>
            <a:r>
              <a:rPr lang="en-US" altLang="zh-CN" sz="1600" dirty="0">
                <a:solidFill>
                  <a:srgbClr val="C00000"/>
                </a:solidFill>
              </a:rPr>
              <a:t>False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max_iter</a:t>
            </a:r>
            <a:r>
              <a:rPr lang="zh-CN" altLang="en-US" sz="1600" dirty="0"/>
              <a:t>：最大迭代次数，求解器内的迭代次数的硬性限制，默认无限制。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decision_function_shape</a:t>
            </a:r>
            <a:r>
              <a:rPr lang="zh-CN" altLang="en-US" sz="1600" dirty="0"/>
              <a:t>：决策函数形状：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ovr</a:t>
            </a:r>
            <a:r>
              <a:rPr lang="zh-CN" altLang="en-US" sz="1600" dirty="0"/>
              <a:t>：</a:t>
            </a:r>
            <a:r>
              <a:rPr lang="en-US" altLang="zh-CN" sz="1600" dirty="0"/>
              <a:t>One-Vs-Rest</a:t>
            </a:r>
            <a:r>
              <a:rPr lang="zh-CN" altLang="en-US" sz="1600" dirty="0"/>
              <a:t>，对</a:t>
            </a:r>
            <a:r>
              <a:rPr lang="en-US" altLang="zh-CN" sz="1600" dirty="0"/>
              <a:t>K</a:t>
            </a:r>
            <a:r>
              <a:rPr lang="zh-CN" altLang="en-US" sz="1600" dirty="0"/>
              <a:t>个类别，构建</a:t>
            </a:r>
            <a:r>
              <a:rPr lang="en-US" altLang="zh-CN" sz="1600" dirty="0"/>
              <a:t>K</a:t>
            </a:r>
            <a:r>
              <a:rPr lang="zh-CN" altLang="en-US" sz="1600" dirty="0"/>
              <a:t>个分类器，每个分类器将一个类别与其他所有类别进行区分。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ovo</a:t>
            </a:r>
            <a:r>
              <a:rPr lang="zh-CN" altLang="en-US" sz="1600" dirty="0"/>
              <a:t>：</a:t>
            </a:r>
            <a:r>
              <a:rPr lang="en-US" altLang="zh-CN" sz="1600" dirty="0"/>
              <a:t>One-Vs-One</a:t>
            </a:r>
            <a:r>
              <a:rPr lang="zh-CN" altLang="en-US" sz="1600" dirty="0"/>
              <a:t>，对</a:t>
            </a:r>
            <a:r>
              <a:rPr lang="en-US" altLang="zh-CN" sz="1600" dirty="0"/>
              <a:t>K</a:t>
            </a:r>
            <a:r>
              <a:rPr lang="zh-CN" altLang="en-US" sz="1600" dirty="0"/>
              <a:t>个类别，构建</a:t>
            </a:r>
            <a:r>
              <a:rPr lang="en-US" altLang="zh-CN" sz="1600" dirty="0"/>
              <a:t>K(K-1)/2</a:t>
            </a:r>
            <a:r>
              <a:rPr lang="zh-CN" altLang="en-US" sz="1600" dirty="0"/>
              <a:t>歌分类器，每个分类器两两区分。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break_ties</a:t>
            </a:r>
            <a:r>
              <a:rPr lang="zh-CN" altLang="en-US" sz="1600" dirty="0"/>
              <a:t>：是否打破平衡，若为 </a:t>
            </a:r>
            <a:r>
              <a:rPr lang="en-US" altLang="zh-CN" sz="1600" dirty="0"/>
              <a:t>True</a:t>
            </a:r>
            <a:r>
              <a:rPr lang="zh-CN" altLang="en-US" sz="1600" dirty="0"/>
              <a:t> 则根据决策函数置信度打破平衡（</a:t>
            </a:r>
            <a:r>
              <a:rPr lang="en-US" altLang="zh-CN" sz="1600" dirty="0"/>
              <a:t>False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random_state</a:t>
            </a:r>
            <a:r>
              <a:rPr lang="zh-CN" altLang="en-US" sz="1600" dirty="0"/>
              <a:t>：训练集和测试结果的随机性。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ulti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-Layer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Perceptron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多层感知机：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sklearn.neural_network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MLPClassifier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hidden_layer_sizes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隐藏层中神经元数量。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activation</a:t>
            </a:r>
            <a:r>
              <a:rPr lang="zh-CN" altLang="en-US" sz="1600" dirty="0"/>
              <a:t>：隐藏层激活函数：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identity</a:t>
            </a:r>
            <a:r>
              <a:rPr lang="zh-CN" altLang="en-US" sz="1600" dirty="0"/>
              <a:t>：无操作激活，对实现线性瓶颈很有用。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logistic</a:t>
            </a:r>
            <a:r>
              <a:rPr lang="zh-CN" altLang="en-US" sz="1600" dirty="0"/>
              <a:t>：</a:t>
            </a:r>
            <a:r>
              <a:rPr lang="en-US" altLang="zh-CN" sz="1600" dirty="0"/>
              <a:t>Logistic</a:t>
            </a:r>
            <a:r>
              <a:rPr lang="zh-CN" altLang="en-US" sz="1600" dirty="0"/>
              <a:t> </a:t>
            </a:r>
            <a:r>
              <a:rPr lang="en-US" altLang="zh-CN" sz="1600" dirty="0"/>
              <a:t>sigmoid</a:t>
            </a:r>
            <a:r>
              <a:rPr lang="zh-CN" altLang="en-US" sz="1600" dirty="0"/>
              <a:t> 函数。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tanh</a:t>
            </a:r>
            <a:r>
              <a:rPr lang="zh-CN" altLang="en-US" sz="1600" dirty="0"/>
              <a:t>：双曲正切函数。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relu</a:t>
            </a:r>
            <a:r>
              <a:rPr lang="zh-CN" altLang="en-US" sz="1600" dirty="0"/>
              <a:t>：整流线性单元函数。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alpha</a:t>
            </a:r>
            <a:r>
              <a:rPr lang="zh-CN" altLang="en-US" sz="1600" dirty="0"/>
              <a:t>：</a:t>
            </a:r>
            <a:r>
              <a:rPr lang="en-US" altLang="zh-CN" sz="1600" dirty="0"/>
              <a:t>L2</a:t>
            </a:r>
            <a:r>
              <a:rPr lang="zh-CN" altLang="en-US" sz="1600" dirty="0"/>
              <a:t>惩罚参数（</a:t>
            </a:r>
            <a:r>
              <a:rPr lang="en-US" altLang="zh-CN" sz="1600" dirty="0">
                <a:solidFill>
                  <a:srgbClr val="C00000"/>
                </a:solidFill>
              </a:rPr>
              <a:t>0.0001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batch_size</a:t>
            </a:r>
            <a:r>
              <a:rPr lang="zh-CN" altLang="en-US" sz="1600" dirty="0"/>
              <a:t>：用于随机优化器的 </a:t>
            </a:r>
            <a:r>
              <a:rPr lang="en-US" altLang="zh-CN" sz="1600" dirty="0"/>
              <a:t>minibatch</a:t>
            </a:r>
            <a:r>
              <a:rPr lang="zh-CN" altLang="en-US" sz="1600" dirty="0"/>
              <a:t> 的大小。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power_t</a:t>
            </a:r>
            <a:r>
              <a:rPr lang="zh-CN" altLang="en-US" sz="1600" dirty="0"/>
              <a:t>：反缩放学习率的指数。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2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ulti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-Layer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Perceptron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多层感知机：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sklearn.neural_network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MLPClassifier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solver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权重优化的求解器：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lbfgs</a:t>
            </a:r>
            <a:r>
              <a:rPr lang="zh-CN" altLang="en-US" sz="1600" dirty="0"/>
              <a:t>：准牛顿方法簇的优化器。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sgd</a:t>
            </a:r>
            <a:r>
              <a:rPr lang="zh-CN" altLang="en-US" sz="1600" dirty="0"/>
              <a:t>：随机梯度下降。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adam</a:t>
            </a:r>
            <a:r>
              <a:rPr lang="zh-CN" altLang="en-US" sz="1600" dirty="0"/>
              <a:t>：基于随机提取的优化器，适用于大数据集。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learning_rate</a:t>
            </a:r>
            <a:r>
              <a:rPr lang="zh-CN" altLang="en-US" sz="1600" dirty="0"/>
              <a:t>：用于权重更新（</a:t>
            </a:r>
            <a:r>
              <a:rPr lang="en-US" altLang="zh-CN" sz="1600" dirty="0"/>
              <a:t>solver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sgd</a:t>
            </a:r>
            <a:r>
              <a:rPr lang="zh-CN" altLang="en-US" sz="1600" dirty="0"/>
              <a:t> ）时使用。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constant</a:t>
            </a:r>
            <a:r>
              <a:rPr lang="zh-CN" altLang="en-US" sz="1600" dirty="0"/>
              <a:t>：恒定学习率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invscaling</a:t>
            </a:r>
            <a:r>
              <a:rPr lang="zh-CN" altLang="en-US" sz="1600" dirty="0"/>
              <a:t>：逆缩放指数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learning_rate_init</a:t>
            </a:r>
            <a:r>
              <a:rPr lang="zh-CN" altLang="en-US" sz="1600" dirty="0"/>
              <a:t>：初始学习率，控制权重的步长。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max_iter</a:t>
            </a:r>
            <a:r>
              <a:rPr lang="zh-CN" altLang="en-US" sz="1600" dirty="0"/>
              <a:t>：最大迭代次数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ulti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-Layer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Perceptron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多层感知机：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sklearn.neural_network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MLPClassifier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shuffle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是否在每次迭代中对样本进行洗牌。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random_state</a:t>
            </a:r>
            <a:r>
              <a:rPr lang="zh-CN" altLang="en-US" sz="1600" dirty="0"/>
              <a:t>：随机数生成器的种子。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tol</a:t>
            </a:r>
            <a:r>
              <a:rPr lang="zh-CN" altLang="en-US" sz="1600" dirty="0"/>
              <a:t>：优化的容差，当连续多次迭代（</a:t>
            </a:r>
            <a:r>
              <a:rPr lang="en-US" altLang="zh-CN" sz="1600" dirty="0" err="1">
                <a:solidFill>
                  <a:schemeClr val="accent2"/>
                </a:solidFill>
              </a:rPr>
              <a:t>n_iter_no_change</a:t>
            </a:r>
            <a:r>
              <a:rPr lang="zh-CN" altLang="en-US" sz="1600" dirty="0"/>
              <a:t>）的损失和分数没有改善最少 </a:t>
            </a:r>
            <a:r>
              <a:rPr lang="en-US" altLang="zh-CN" sz="1600" dirty="0" err="1"/>
              <a:t>tol</a:t>
            </a:r>
            <a:r>
              <a:rPr lang="zh-CN" altLang="en-US" sz="1600" dirty="0"/>
              <a:t> 时，认为已经收敛并停止训练。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verbose</a:t>
            </a:r>
            <a:r>
              <a:rPr lang="zh-CN" altLang="en-US" sz="1600" dirty="0"/>
              <a:t>：是否打印详细日志信息。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warm_start</a:t>
            </a:r>
            <a:r>
              <a:rPr lang="zh-CN" altLang="en-US" sz="1600" dirty="0"/>
              <a:t>：设 </a:t>
            </a:r>
            <a:r>
              <a:rPr lang="en-US" altLang="zh-CN" sz="1600" dirty="0"/>
              <a:t>True</a:t>
            </a:r>
            <a:r>
              <a:rPr lang="zh-CN" altLang="en-US" sz="1600" dirty="0"/>
              <a:t> 时，重用上一个调用的解决方案拟合初始化，否则擦除之前的解决方案。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momentum</a:t>
            </a:r>
            <a:r>
              <a:rPr lang="zh-CN" altLang="en-US" sz="1600" dirty="0"/>
              <a:t>：梯度下降更新的动量，</a:t>
            </a:r>
            <a:r>
              <a:rPr lang="en-US" altLang="zh-CN" sz="1600" dirty="0"/>
              <a:t>solver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sgd</a:t>
            </a:r>
            <a:r>
              <a:rPr lang="zh-CN" altLang="en-US" sz="1600" dirty="0"/>
              <a:t> 时使用。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nesterovs_momentum</a:t>
            </a:r>
            <a:r>
              <a:rPr lang="zh-CN" altLang="en-US" sz="1600" dirty="0"/>
              <a:t>：是否使用内部 </a:t>
            </a:r>
            <a:r>
              <a:rPr lang="en-US" altLang="zh-CN" sz="1600" dirty="0" err="1"/>
              <a:t>Nesterov</a:t>
            </a:r>
            <a:r>
              <a:rPr lang="zh-CN" altLang="en-US" sz="1600" dirty="0"/>
              <a:t> 的动量。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8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集成学习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分类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模型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回归模型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ulti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-Layer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Perceptron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多层感知机：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sklearn.neural_network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MLPClassifier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early_stopping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当验证准确率没有提高时，是否使用提前停止来终止训练，它将自动预留 </a:t>
            </a:r>
            <a:r>
              <a:rPr lang="en-US" altLang="zh-CN" sz="1600" dirty="0"/>
              <a:t>10%</a:t>
            </a:r>
            <a:r>
              <a:rPr lang="zh-CN" altLang="en-US" sz="1600" dirty="0"/>
              <a:t> 的数据作验证集，训练了 </a:t>
            </a:r>
            <a:r>
              <a:rPr lang="en-US" altLang="zh-CN" sz="1600" dirty="0" err="1">
                <a:solidFill>
                  <a:schemeClr val="accent2"/>
                </a:solidFill>
              </a:rPr>
              <a:t>n_iter_no_change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zh-CN" altLang="en-US" sz="1600" dirty="0"/>
              <a:t>个时期，改善没有提高到 </a:t>
            </a:r>
            <a:r>
              <a:rPr lang="en-US" altLang="zh-CN" sz="1600" dirty="0" err="1">
                <a:solidFill>
                  <a:schemeClr val="accent2"/>
                </a:solidFill>
              </a:rPr>
              <a:t>tol</a:t>
            </a:r>
            <a:r>
              <a:rPr lang="zh-CN" altLang="en-US" sz="1600" dirty="0"/>
              <a:t> 时终止。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validation_fraction</a:t>
            </a:r>
            <a:r>
              <a:rPr lang="zh-CN" altLang="en-US" sz="1600" dirty="0"/>
              <a:t>：预留的训练数据比例作为提前停止的验证集（默认 </a:t>
            </a:r>
            <a:r>
              <a:rPr lang="en-US" altLang="zh-CN" sz="1600" dirty="0">
                <a:solidFill>
                  <a:srgbClr val="C00000"/>
                </a:solidFill>
              </a:rPr>
              <a:t>0.1</a:t>
            </a:r>
            <a:r>
              <a:rPr lang="zh-CN" altLang="en-US" sz="1600" dirty="0"/>
              <a:t>，</a:t>
            </a:r>
            <a:r>
              <a:rPr lang="en-US" altLang="zh-CN" sz="1600" dirty="0"/>
              <a:t>10%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beta_1</a:t>
            </a:r>
            <a:r>
              <a:rPr lang="zh-CN" altLang="en-US" sz="1600" dirty="0"/>
              <a:t>：</a:t>
            </a:r>
            <a:r>
              <a:rPr lang="en-US" altLang="zh-CN" sz="1600" dirty="0"/>
              <a:t>Adam</a:t>
            </a:r>
            <a:r>
              <a:rPr lang="zh-CN" altLang="en-US" sz="1600" dirty="0"/>
              <a:t>优化算法中第一矩向量估计的指数衰减率。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beta_2</a:t>
            </a:r>
            <a:r>
              <a:rPr lang="zh-CN" altLang="en-US" sz="1600" dirty="0"/>
              <a:t>：</a:t>
            </a:r>
            <a:r>
              <a:rPr lang="en-US" altLang="zh-CN" sz="1600" dirty="0"/>
              <a:t> Adam</a:t>
            </a:r>
            <a:r>
              <a:rPr lang="zh-CN" altLang="en-US" sz="1600" dirty="0"/>
              <a:t>优化算法中第二矩向量估计的指数衰减率。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epsilon</a:t>
            </a:r>
            <a:r>
              <a:rPr lang="zh-CN" altLang="en-US" sz="1600" dirty="0"/>
              <a:t>：</a:t>
            </a:r>
            <a:r>
              <a:rPr lang="en-US" altLang="zh-CN" sz="1600" dirty="0"/>
              <a:t>Adam</a:t>
            </a:r>
            <a:r>
              <a:rPr lang="zh-CN" altLang="en-US" sz="1600" dirty="0"/>
              <a:t>优化算法中的小常数，防止零除。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max_fun</a:t>
            </a:r>
            <a:r>
              <a:rPr lang="zh-CN" altLang="en-US" sz="1600" dirty="0"/>
              <a:t>：最大函数调用次数。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Random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Forest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随机森林：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sklearn.ensemble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RandomForestClassifier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n_estimators</a:t>
            </a:r>
            <a:r>
              <a:rPr lang="zh-CN" altLang="en-US" sz="1600" dirty="0"/>
              <a:t>：森林中决策树的数量，在装袋过程中生成了多少树，值越大结果越好，但计算时间也会加长。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bootstrap</a:t>
            </a:r>
            <a:r>
              <a:rPr lang="zh-CN" altLang="en-US" sz="1600" dirty="0"/>
              <a:t>：这是一个布尔值，表示在构建每棵决策树时是否使用自助样本（有放回的），每个树的训练数据从原始数据集中随机选择，可能包含重复样本，有助于增加模型多样性、减少过拟合风险。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oob_score</a:t>
            </a:r>
            <a:r>
              <a:rPr lang="zh-CN" altLang="en-US" sz="1600" dirty="0"/>
              <a:t>：布尔值，用于估计模成型的泛化性能，当 </a:t>
            </a:r>
            <a:r>
              <a:rPr lang="en-US" altLang="zh-CN" sz="1600" dirty="0"/>
              <a:t>bootstrap</a:t>
            </a:r>
            <a:r>
              <a:rPr lang="zh-CN" altLang="en-US" sz="1600" dirty="0"/>
              <a:t> 设置为 </a:t>
            </a:r>
            <a:r>
              <a:rPr lang="en-US" altLang="zh-CN" sz="1600" dirty="0"/>
              <a:t>True</a:t>
            </a:r>
            <a:r>
              <a:rPr lang="zh-CN" altLang="en-US" sz="1600" dirty="0"/>
              <a:t> 时，模型训练过程中会有一部分样本未被选择，此值则表示是否使用这些袋外样本来计算模型评分。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由于随机森林基于决策树，所以其他参数可直接参考决策树参数。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2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XGBoost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N" altLang="zh-CN" sz="2000" dirty="0">
                <a:solidFill>
                  <a:schemeClr val="bg2">
                    <a:lumMod val="25000"/>
                  </a:schemeClr>
                </a:solidFill>
              </a:rPr>
              <a:t>XGBoost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xgboost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XGBClassifier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80808"/>
                </a:solidFill>
                <a:highlight>
                  <a:srgbClr val="FFFFFF"/>
                </a:highlight>
              </a:rPr>
              <a:t>构造参数：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objective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这个参数用于指定学习任务和学习目标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reg:linear</a:t>
            </a:r>
            <a:r>
              <a:rPr lang="zh-CN" altLang="en-US" sz="1600" dirty="0"/>
              <a:t>：线性回归。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reg:logistic</a:t>
            </a:r>
            <a:r>
              <a:rPr lang="zh-CN" altLang="en-US" sz="1600" dirty="0"/>
              <a:t>：逻辑回归。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binary:logistic</a:t>
            </a:r>
            <a:r>
              <a:rPr lang="zh-CN" altLang="en-US" sz="1600" dirty="0"/>
              <a:t>：二分类的逻辑回归问题，输出为概率。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multi:softmax</a:t>
            </a:r>
            <a:r>
              <a:rPr lang="zh-CN" altLang="en-US" sz="1600" dirty="0"/>
              <a:t>：用于多分类，配合 </a:t>
            </a:r>
            <a:r>
              <a:rPr lang="en-US" altLang="zh-CN" sz="1600" dirty="0" err="1"/>
              <a:t>num_class</a:t>
            </a:r>
            <a:r>
              <a:rPr lang="zh-CN" altLang="en-US" sz="1600" dirty="0"/>
              <a:t> 指定类别个数。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use_label_encoder</a:t>
            </a:r>
            <a:r>
              <a:rPr lang="zh-CN" altLang="en-US" sz="1600" dirty="0"/>
              <a:t>：是否启用 </a:t>
            </a:r>
            <a:r>
              <a:rPr lang="en-US" altLang="zh-CN" sz="1600" dirty="0"/>
              <a:t>Label</a:t>
            </a:r>
            <a:r>
              <a:rPr lang="zh-CN" altLang="en-US" sz="1600" dirty="0"/>
              <a:t> </a:t>
            </a:r>
            <a:r>
              <a:rPr lang="en-US" altLang="zh-CN" sz="1600" dirty="0"/>
              <a:t>Encoder</a:t>
            </a:r>
            <a:r>
              <a:rPr lang="zh-CN" altLang="en-US" sz="1600" dirty="0"/>
              <a:t> 标签编码器。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Boost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 算法开始（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XGBoost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CatBoost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LightGBM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），超参数参数并非在构造的时候指定，而是在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fit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 函数被调用时指定对应的特定参数。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8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XGBoost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N" altLang="zh-CN" sz="2000" dirty="0">
                <a:solidFill>
                  <a:schemeClr val="bg2">
                    <a:lumMod val="25000"/>
                  </a:schemeClr>
                </a:solidFill>
              </a:rPr>
              <a:t>XGBoost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xgboost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XGBClassifier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highlight>
                  <a:srgbClr val="FFFFFF"/>
                </a:highlight>
              </a:rPr>
              <a:t>fit</a:t>
            </a:r>
            <a:r>
              <a:rPr lang="zh-CN" altLang="en-US" sz="1600" dirty="0">
                <a:solidFill>
                  <a:srgbClr val="080808"/>
                </a:solidFill>
                <a:highlight>
                  <a:srgbClr val="FFFFFF"/>
                </a:highlight>
              </a:rPr>
              <a:t>参数：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sample_weight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设置样本权重。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eval_metric</a:t>
            </a:r>
            <a:r>
              <a:rPr lang="zh-CN" altLang="en-US" sz="1600" dirty="0"/>
              <a:t>：指定评估指标，可传递各种评估方法组成的列表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rmse</a:t>
            </a:r>
            <a:r>
              <a:rPr lang="zh-CN" altLang="en-US" sz="1600" dirty="0"/>
              <a:t>：回归任务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mlogloss</a:t>
            </a:r>
            <a:r>
              <a:rPr lang="zh-CN" altLang="en-US" sz="1600" dirty="0"/>
              <a:t>：多分类任务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error</a:t>
            </a:r>
            <a:r>
              <a:rPr lang="zh-CN" altLang="en-US" sz="1600" dirty="0"/>
              <a:t>：二分类任务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auc</a:t>
            </a:r>
            <a:r>
              <a:rPr lang="zh-CN" altLang="en-US" sz="1600" dirty="0"/>
              <a:t>：二分类任务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early_stopping_rounds</a:t>
            </a:r>
            <a:r>
              <a:rPr lang="zh-CN" altLang="en-US" sz="1600" dirty="0"/>
              <a:t>：多少轮没有得到优化时停止训练。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eta</a:t>
            </a:r>
            <a:r>
              <a:rPr lang="zh-CN" altLang="en-US" sz="1600" dirty="0"/>
              <a:t>：控制每次迭代中的权重更新步长，值越小收敛越慢。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C9100-233B-8533-9D84-4523FD6F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32" y="3323891"/>
            <a:ext cx="3934968" cy="27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0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Catboost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Catboost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catboost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CatBoostClassifier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CatBoost</a:t>
            </a:r>
            <a:r>
              <a:rPr lang="zh-CN" altLang="en-US" sz="1800" dirty="0"/>
              <a:t>是梯度决策提升树（</a:t>
            </a:r>
            <a:r>
              <a:rPr lang="en-US" altLang="zh-CN" sz="1800" dirty="0"/>
              <a:t>GBDT</a:t>
            </a:r>
            <a:r>
              <a:rPr lang="zh-CN" altLang="en-US" sz="1800" dirty="0"/>
              <a:t>）的改进实现，可同时处理分类和回归问题，它的特点如下：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对称决策树</a:t>
            </a:r>
            <a:r>
              <a:rPr lang="zh-CN" altLang="en-US" sz="1800" dirty="0"/>
              <a:t>：使用对称决策树作为基学习器，识别特征。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高准确性</a:t>
            </a:r>
            <a:r>
              <a:rPr lang="zh-CN" altLang="en-US" sz="1800" dirty="0"/>
              <a:t>：解决梯度偏差和预测便宜问题，提高准确性和泛化能力。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GPU</a:t>
            </a:r>
            <a:r>
              <a:rPr lang="zh-CN" altLang="en-US" sz="1800" b="1" dirty="0"/>
              <a:t>支持</a:t>
            </a:r>
            <a:r>
              <a:rPr lang="zh-CN" altLang="en-US" sz="1800" dirty="0"/>
              <a:t>：基于</a:t>
            </a:r>
            <a:r>
              <a:rPr lang="en-US" altLang="zh-CN" sz="1800" dirty="0"/>
              <a:t>GPU</a:t>
            </a:r>
            <a:r>
              <a:rPr lang="zh-CN" altLang="en-US" sz="1800" dirty="0"/>
              <a:t>实现学习算法，提高训练速度。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易于使用</a:t>
            </a:r>
            <a:r>
              <a:rPr lang="zh-CN" altLang="en-US" sz="1800" dirty="0"/>
              <a:t>：支持数字、分类、文本特征，适用于工业实践。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03C02-6A6B-9FF0-7613-BB8E4EDE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07" y="4809861"/>
            <a:ext cx="6719693" cy="12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LightGBM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LightGBM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lightgbm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LGBMClassifier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080808"/>
                </a:solidFill>
                <a:highlight>
                  <a:srgbClr val="FFFFFF"/>
                </a:highlight>
              </a:rPr>
              <a:t>Light</a:t>
            </a:r>
            <a:r>
              <a:rPr lang="en-US" altLang="zh-CN" sz="1800" dirty="0" err="1">
                <a:solidFill>
                  <a:srgbClr val="080808"/>
                </a:solidFill>
                <a:highlight>
                  <a:srgbClr val="FFFFFF"/>
                </a:highlight>
              </a:rPr>
              <a:t>GBM</a:t>
            </a: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 是另一个高效的 </a:t>
            </a:r>
            <a:r>
              <a:rPr lang="en-US" altLang="zh-CN" sz="1800" dirty="0">
                <a:solidFill>
                  <a:srgbClr val="080808"/>
                </a:solidFill>
                <a:highlight>
                  <a:srgbClr val="FFFFFF"/>
                </a:highlight>
              </a:rPr>
              <a:t>GBDT</a:t>
            </a: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 框架，优势如下：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Histogram</a:t>
            </a:r>
            <a:r>
              <a:rPr lang="zh-CN" altLang="en-US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算法</a:t>
            </a:r>
            <a:r>
              <a:rPr lang="zh-CN" altLang="en-US" sz="18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：基于直方图做决策树构建，减少内存占用和计算代价。</a:t>
            </a:r>
            <a:endParaRPr lang="en-US" altLang="zh-CN" sz="18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Leaf</a:t>
            </a:r>
            <a:r>
              <a:rPr lang="en-US" altLang="zh-CN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-Wise</a:t>
            </a:r>
            <a:r>
              <a:rPr lang="zh-CN" altLang="en-US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叶子生长策略</a:t>
            </a:r>
            <a:r>
              <a:rPr lang="zh-CN" altLang="en-US" sz="18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：高效选择分裂点，提高训练速度。</a:t>
            </a:r>
            <a:endParaRPr lang="en-US" altLang="zh-CN" sz="18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rgbClr val="080808"/>
                </a:solidFill>
                <a:highlight>
                  <a:srgbClr val="FFFFFF"/>
                </a:highlight>
              </a:rPr>
              <a:t>支持类别特征</a:t>
            </a: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：处理类别特征更方便。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并行计算</a:t>
            </a:r>
            <a:r>
              <a:rPr lang="zh-CN" altLang="en-US" sz="18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：支持多机并行，适用于大规模数据。</a:t>
            </a:r>
            <a:endParaRPr lang="en-US" altLang="zh-CN" sz="18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highlight>
                  <a:srgbClr val="FFFFFF"/>
                </a:highlight>
              </a:rPr>
              <a:t>考试推荐！</a:t>
            </a:r>
            <a:endParaRPr lang="en-US" sz="1800" dirty="0">
              <a:solidFill>
                <a:srgbClr val="C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81366-ABCF-FB42-4F6F-0B0B36DC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88" y="3202713"/>
            <a:ext cx="4410636" cy="28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XGB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Random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Forest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XGB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随机森林：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xgboost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XGBRFClassifier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XGBRFClassifier</a:t>
            </a:r>
            <a:r>
              <a:rPr lang="zh-CN" altLang="en-US" sz="1800" dirty="0"/>
              <a:t>是</a:t>
            </a:r>
            <a:r>
              <a:rPr lang="en-US" altLang="zh-CN" sz="1800" dirty="0" err="1"/>
              <a:t>XGBoost</a:t>
            </a:r>
            <a:r>
              <a:rPr lang="zh-CN" altLang="en-US" sz="1800" dirty="0"/>
              <a:t>中的一个，用来训练随机森林模型。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3063B8-7B23-4A94-FA87-B30C04C6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47397"/>
              </p:ext>
            </p:extLst>
          </p:nvPr>
        </p:nvGraphicFramePr>
        <p:xfrm>
          <a:off x="838200" y="2658783"/>
          <a:ext cx="10515600" cy="1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99186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8891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N" sz="1600" dirty="0"/>
                        <a:t>XG</a:t>
                      </a:r>
                      <a:r>
                        <a:rPr lang="en-US" altLang="zh-CN" sz="1600" dirty="0" err="1"/>
                        <a:t>BClassifier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N" sz="1600" dirty="0"/>
                        <a:t>XGBRFClassi</a:t>
                      </a:r>
                      <a:r>
                        <a:rPr lang="en-US" altLang="zh-CN" sz="1600" dirty="0" err="1"/>
                        <a:t>fier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4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XGBoost中的分类器</a:t>
                      </a:r>
                      <a:r>
                        <a:rPr lang="zh-CN" altLang="en-US" sz="1600" dirty="0"/>
                        <a:t>，用于解决分类问题。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使用梯度提升决策树（</a:t>
                      </a:r>
                      <a:r>
                        <a:rPr lang="en-US" altLang="zh-CN" sz="1600" dirty="0"/>
                        <a:t>GBDT</a:t>
                      </a:r>
                      <a:r>
                        <a:rPr lang="zh-CN" altLang="en-US" sz="1600" dirty="0"/>
                        <a:t>）作为基础模型，通过迭代优化来提高预测性。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默认情况下，使用梯度提升策略。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XGBoost中的分类器</a:t>
                      </a:r>
                      <a:r>
                        <a:rPr lang="zh-CN" altLang="en-US" sz="1600" dirty="0"/>
                        <a:t>，专注于随机森林模型。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和</a:t>
                      </a:r>
                      <a:r>
                        <a:rPr lang="en-US" altLang="zh-CN" sz="1600" dirty="0" err="1"/>
                        <a:t>XGBoost</a:t>
                      </a:r>
                      <a:r>
                        <a:rPr lang="zh-CN" altLang="en-US" sz="1600" dirty="0"/>
                        <a:t>类似但训练的是随机森林，而不是梯度提升决策树。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参数默认值进行了调整，适应随机森林的训练。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7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集成学习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latin typeface="Chalkboard" charset="0"/>
                <a:ea typeface="Chalkboard" charset="0"/>
                <a:cs typeface="Chalkboard" charset="0"/>
              </a:rPr>
              <a:t>分类</a:t>
            </a:r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模型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回归模型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8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RandomRorestRegressor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随机森林：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sklearn.ensemble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RandomForestRegressor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优点</a:t>
            </a:r>
            <a:r>
              <a:rPr lang="zh-CN" altLang="en-US" sz="1800" dirty="0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高性能，处理大规模数据效果出色。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准确性高。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可解释性强。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highlight>
                  <a:srgbClr val="FFFFFF"/>
                </a:highlight>
              </a:rPr>
              <a:t>缺点：</a:t>
            </a:r>
            <a:endParaRPr lang="en-US" altLang="zh-CN" sz="18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参数调优需要一定经验。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内存消耗大。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EF878-1B6D-D046-AA13-84DD6DAE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35" y="4207526"/>
            <a:ext cx="4366565" cy="18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XGBRegressor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XGBoost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altLang="zh-CN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xgboost</a:t>
            </a:r>
            <a:r>
              <a:rPr lang="zh-CN" alt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XGBRegressor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优点</a:t>
            </a:r>
            <a:r>
              <a:rPr lang="zh-CN" altLang="en-US" sz="1800" dirty="0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高性能，处理大规模数据效果出色。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准确性高，通常优于其他算法。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可解释性强，特工特征重要评估。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highlight>
                  <a:srgbClr val="FFFFFF"/>
                </a:highlight>
              </a:rPr>
              <a:t>缺点：</a:t>
            </a:r>
            <a:endParaRPr lang="en-US" altLang="zh-CN" sz="18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参数调优不仅要花费时间，且需要一定经验。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内存消耗大，运行速度慢。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过拟合问题要引起注意。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F36AA-6E1B-352D-871F-56D371DD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82" y="2956141"/>
            <a:ext cx="3899518" cy="30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集成学习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Ensemble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Learning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模型融合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将多个基础模型的预测结果结合起来以提高整体性能的技术，这种技术用于提高预测准确性、降低过拟合风险、增强模型的稳健性。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32A74-EDB0-1E0A-162C-1F15A2DE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77" y="2895154"/>
            <a:ext cx="7407249" cy="32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CatBoostRegressor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CatBoost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catboost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CatBoostRegressor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优点</a:t>
            </a:r>
            <a:r>
              <a:rPr lang="zh-CN" altLang="en-US" sz="1800" dirty="0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altLang="zh-CN" sz="1800" dirty="0">
              <a:solidFill>
                <a:srgbClr val="00B050"/>
              </a:solidFill>
              <a:effectLst/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自动处理类别特征，无需显示预处理。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高性能，处理大规模数据效果出色。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预测精度高，过拟合风险低。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highlight>
                  <a:srgbClr val="FFFFFF"/>
                </a:highlight>
              </a:rPr>
              <a:t>缺点：</a:t>
            </a:r>
            <a:endParaRPr lang="en-US" altLang="zh-CN" sz="18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参数调优需要一定经验。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内存消耗大。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endParaRPr lang="en-US" sz="10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321D4-A76F-C0AB-F4E2-12E0C271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41" y="3547660"/>
            <a:ext cx="6170759" cy="25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68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LGBMRegressor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LightGBM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sz="105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lightgbm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LGBMRegressor</a:t>
            </a: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优点</a:t>
            </a:r>
            <a:r>
              <a:rPr lang="zh-CN" altLang="en-US" sz="1800" dirty="0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altLang="zh-CN" sz="1800" dirty="0">
              <a:solidFill>
                <a:srgbClr val="00B050"/>
              </a:solidFill>
              <a:effectLst/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训练速度快，效率高。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高精度，通常优于其他算法。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自动处理类别特征。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highlight>
                  <a:srgbClr val="FFFFFF"/>
                </a:highlight>
              </a:rPr>
              <a:t>缺点：</a:t>
            </a:r>
            <a:endParaRPr lang="en-US" altLang="zh-CN" sz="18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对噪声敏感，可能会导致过拟合。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80808"/>
                </a:solidFill>
                <a:highlight>
                  <a:srgbClr val="FFFFFF"/>
                </a:highlight>
              </a:rPr>
              <a:t>调参需要一定经验。</a:t>
            </a:r>
            <a:endParaRPr lang="en-US" altLang="zh-CN" sz="18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80808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394A0-6424-EFBC-60C5-FD1C5C63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06" y="3624786"/>
            <a:ext cx="4323893" cy="23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1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集成学习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Processing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Methods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模型融合：</a:t>
            </a:r>
            <a:r>
              <a:rPr lang="zh-CN" altLang="en-US" sz="1800" dirty="0">
                <a:solidFill>
                  <a:srgbClr val="C00000"/>
                </a:solidFill>
              </a:rPr>
              <a:t>将训练出来的强学习器组合进一步提高其性能。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多数法（投票）：</a:t>
            </a:r>
            <a:r>
              <a:rPr lang="zh-CN" altLang="en-US" sz="1800" dirty="0">
                <a:solidFill>
                  <a:srgbClr val="0070C0"/>
                </a:solidFill>
              </a:rPr>
              <a:t>用于分类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，采用多个模型对每个数据预测，每个模型预测视为“投票”，大多数模型得到的结果为最终结果。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平均法：</a:t>
            </a:r>
            <a:r>
              <a:rPr lang="zh-CN" altLang="en-US" sz="1800" dirty="0">
                <a:solidFill>
                  <a:srgbClr val="0070C0"/>
                </a:solidFill>
              </a:rPr>
              <a:t>用于回归和分类中的概率预测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，采用所有模型的平均预测值进行最终预测。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加权平均法：平均法的扩展，根据模型重要性分配不同权限，</a:t>
            </a:r>
            <a:r>
              <a:rPr lang="zh-CN" altLang="en-US" sz="1800" dirty="0">
                <a:solidFill>
                  <a:srgbClr val="00B050"/>
                </a:solidFill>
              </a:rPr>
              <a:t>权重总和为 </a:t>
            </a:r>
            <a:r>
              <a:rPr lang="en-US" altLang="zh-CN" sz="1800" dirty="0">
                <a:solidFill>
                  <a:srgbClr val="00B050"/>
                </a:solidFill>
              </a:rPr>
              <a:t>1.0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堆叠：堆叠法来自多个模型（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KNN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SVM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、决策树）的预测来构造新模型，使用多个模型在交叉验证基础上训练和测试，最终将多个模型融合到一起（</a:t>
            </a:r>
            <a:r>
              <a:rPr lang="zh-CN" altLang="en-US" sz="1800" dirty="0">
                <a:solidFill>
                  <a:srgbClr val="0070C0"/>
                </a:solidFill>
              </a:rPr>
              <a:t>训练集、测试集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混合法：类似堆叠，区别是仅使用验证集重新建模进行预测，数据集为</a:t>
            </a:r>
            <a:r>
              <a:rPr lang="zh-CN" altLang="en-US" sz="1800" dirty="0">
                <a:solidFill>
                  <a:srgbClr val="0070C0"/>
                </a:solidFill>
              </a:rPr>
              <a:t>训练集、测试集、验证集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8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集成学习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Bagging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&amp;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Boosting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元算法：</a:t>
            </a:r>
            <a:r>
              <a:rPr lang="zh-CN" altLang="en-US" sz="1800" dirty="0">
                <a:solidFill>
                  <a:srgbClr val="C00000"/>
                </a:solidFill>
              </a:rPr>
              <a:t>使用一个算法，同一个算法创建不同模型，后期使用投票的方式，每个分类器都是弱分类器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Bagging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袋装法个体学习器相互之间不依赖，同样对样本采取随机采样产生多个独立模型，最终平均所有模型的预测值，最终目的减小方差（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Variance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），</a:t>
            </a:r>
            <a:r>
              <a:rPr lang="zh-CN" altLang="en-US" sz="1800" dirty="0">
                <a:solidFill>
                  <a:srgbClr val="C00000"/>
                </a:solidFill>
              </a:rPr>
              <a:t>更加稳定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Boosting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提升法个体学习器之间存在一定依赖，在前边模型的训练结果中生成新模型，必须按顺序生成，拟合前一个模型产生的误差，最终目的减小偏差（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Bias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），</a:t>
            </a:r>
            <a:r>
              <a:rPr lang="zh-CN" altLang="en-US" sz="1800" dirty="0">
                <a:solidFill>
                  <a:srgbClr val="C00000"/>
                </a:solidFill>
              </a:rPr>
              <a:t>更加精准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Boosting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每个预测都只能顺序生成，不可并行，且抽样过程中会调整样例的权重（错误率越大权重越大），每个分类器也有权重，误差小的分类器权重更大。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1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集成学习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Parameters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调参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Hyperparameter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Turning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模型参数：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是从机器学习中学习到的权重、偏差，如</a:t>
            </a:r>
            <a:r>
              <a:rPr lang="zh-CN" altLang="en-US" sz="1800" dirty="0">
                <a:solidFill>
                  <a:srgbClr val="C00000"/>
                </a:solidFill>
              </a:rPr>
              <a:t>神经网络中的权重、线性回归中的系数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超参数：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则是训练模型只填设置的配置变量，可控制学习过程，超参数的选择会影响模型的</a:t>
            </a:r>
            <a:r>
              <a:rPr lang="zh-CN" altLang="en-US" sz="1800" dirty="0">
                <a:solidFill>
                  <a:srgbClr val="0070C0"/>
                </a:solidFill>
              </a:rPr>
              <a:t>准确性、泛化能力、稳定性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一个模型运行好坏的最终战场。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超参数调优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网格搜索：</a:t>
            </a:r>
            <a:r>
              <a:rPr lang="en-US" altLang="zh-CN" sz="1800" dirty="0"/>
              <a:t>Grid</a:t>
            </a:r>
            <a:r>
              <a:rPr lang="zh-CN" altLang="en-US" sz="1800" dirty="0"/>
              <a:t> </a:t>
            </a:r>
            <a:r>
              <a:rPr lang="en-US" altLang="zh-CN" sz="1800" dirty="0"/>
              <a:t>Search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随机搜索：</a:t>
            </a:r>
            <a:r>
              <a:rPr lang="en-US" altLang="zh-CN" sz="1800" dirty="0"/>
              <a:t>Random</a:t>
            </a:r>
            <a:r>
              <a:rPr lang="zh-CN" altLang="en-US" sz="1800" dirty="0"/>
              <a:t> </a:t>
            </a:r>
            <a:r>
              <a:rPr lang="en-US" altLang="zh-CN" sz="1800" dirty="0"/>
              <a:t>Search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贝叶斯优化：</a:t>
            </a:r>
            <a:r>
              <a:rPr lang="en-US" altLang="zh-CN" sz="1800" dirty="0"/>
              <a:t>Bayesian</a:t>
            </a:r>
            <a:r>
              <a:rPr lang="zh-CN" altLang="en-US" sz="1800" dirty="0"/>
              <a:t> </a:t>
            </a:r>
            <a:r>
              <a:rPr lang="en-US" altLang="zh-CN" sz="1800" dirty="0"/>
              <a:t>Optimization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超参数也是您考试过程中影响结果的关键，同一份数据超参数不同最终训练的模型也有所差异。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集成学习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Model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Selection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模型选择（面相考试）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选择合适的</a:t>
            </a:r>
            <a:r>
              <a:rPr lang="zh-CN" altLang="en-US" sz="1800" dirty="0">
                <a:solidFill>
                  <a:srgbClr val="C00000"/>
                </a:solidFill>
              </a:rPr>
              <a:t>模型算法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最终模型评估结果分数高的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运行速度快的（性能在考试的时候很重要）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选择合适的</a:t>
            </a:r>
            <a:r>
              <a:rPr lang="zh-CN" altLang="en-US" sz="1800" dirty="0">
                <a:solidFill>
                  <a:srgbClr val="C00000"/>
                </a:solidFill>
              </a:rPr>
              <a:t>超参数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如果两个考生使用了同样的模型、同样的算法，最终都可以出来结果，但是不同的超参数其结果的偏差和稳定性会有很大的差异。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超参数尝试：在运行过程中可以根据您在</a:t>
            </a:r>
            <a:r>
              <a:rPr lang="en-US" altLang="zh-CN" sz="1800" dirty="0"/>
              <a:t>CDA</a:t>
            </a:r>
            <a:r>
              <a:rPr lang="zh-CN" altLang="en-US" sz="1800" dirty="0"/>
              <a:t>课程中学习到的基础理论对超参数进行合理设置，并多次运行而找到合适的参数，提高模型的泛化能力。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集成学习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分类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模型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回归模型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分类模型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Logistic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Regression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逻辑回归：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sklearn.linear_model</a:t>
            </a:r>
            <a:r>
              <a:rPr lang="en-US" sz="14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4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LogisticRegression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multi_class</a:t>
            </a:r>
            <a:r>
              <a:rPr lang="zh-CN" altLang="en-US" sz="1600" dirty="0">
                <a:solidFill>
                  <a:schemeClr val="accent2"/>
                </a:solidFill>
              </a:rPr>
              <a:t>：</a:t>
            </a:r>
            <a:r>
              <a:rPr lang="zh-CN" altLang="en-US" sz="1600" dirty="0"/>
              <a:t>指定多分类的分类策略：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auto</a:t>
            </a:r>
            <a:r>
              <a:rPr lang="zh-CN" altLang="en-US" sz="1600" dirty="0"/>
              <a:t>：自动选择，样本大于特征数，使用一对多（</a:t>
            </a:r>
            <a:r>
              <a:rPr lang="en-US" altLang="zh-CN" sz="1600" dirty="0" err="1"/>
              <a:t>OvR</a:t>
            </a:r>
            <a:r>
              <a:rPr lang="zh-CN" altLang="en-US" sz="1600" dirty="0"/>
              <a:t>）策略，否则使用多项式回归。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B050"/>
                </a:solidFill>
              </a:rPr>
              <a:t>ovr</a:t>
            </a:r>
            <a:r>
              <a:rPr lang="zh-CN" altLang="en-US" sz="1600" dirty="0"/>
              <a:t>：一对多策略，为每个标签训练一个二分类模型。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multinomial</a:t>
            </a:r>
            <a:r>
              <a:rPr lang="zh-CN" altLang="en-US" sz="1600" dirty="0"/>
              <a:t>：多项式逻辑回归策略，直接拟合多类别问题的概率分布。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penalty</a:t>
            </a:r>
            <a:r>
              <a:rPr lang="zh-CN" altLang="en-US" sz="1600" dirty="0"/>
              <a:t>：正则化项，防止过拟合。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l2</a:t>
            </a:r>
            <a:r>
              <a:rPr lang="zh-CN" altLang="en-US" sz="1600" dirty="0"/>
              <a:t>：添加</a:t>
            </a:r>
            <a:r>
              <a:rPr lang="en-US" altLang="zh-CN" sz="1600" dirty="0"/>
              <a:t>L2</a:t>
            </a:r>
            <a:r>
              <a:rPr lang="zh-CN" altLang="en-US" sz="1600" dirty="0"/>
              <a:t>正则化项，用于大多数情况。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l1</a:t>
            </a:r>
            <a:r>
              <a:rPr lang="zh-CN" altLang="en-US" sz="1600" dirty="0"/>
              <a:t>：添加</a:t>
            </a:r>
            <a:r>
              <a:rPr lang="en-US" altLang="zh-CN" sz="1600" dirty="0"/>
              <a:t>L1</a:t>
            </a:r>
            <a:r>
              <a:rPr lang="zh-CN" altLang="en-US" sz="1600" dirty="0"/>
              <a:t>正则化项，有助于特征选择。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</a:rPr>
              <a:t>elasticnet</a:t>
            </a:r>
            <a:r>
              <a:rPr lang="zh-CN" altLang="en-US" sz="1600" dirty="0"/>
              <a:t>：弹性网络，同时添加</a:t>
            </a:r>
            <a:r>
              <a:rPr lang="en-US" altLang="zh-CN" sz="1600" dirty="0"/>
              <a:t>L1</a:t>
            </a:r>
            <a:r>
              <a:rPr lang="zh-CN" altLang="en-US" sz="1600" dirty="0"/>
              <a:t>和</a:t>
            </a:r>
            <a:r>
              <a:rPr lang="en-US" altLang="zh-CN" sz="1600" dirty="0"/>
              <a:t>L2</a:t>
            </a:r>
            <a:r>
              <a:rPr lang="zh-CN" altLang="en-US" sz="1600" dirty="0"/>
              <a:t>正则化项。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C</a:t>
            </a:r>
            <a:r>
              <a:rPr lang="zh-CN" altLang="en-US" sz="1600" dirty="0"/>
              <a:t>：正则化强度倒数，较小值表示更强正则化，防止过拟合。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31310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3319</Words>
  <Application>Microsoft Macintosh PowerPoint</Application>
  <PresentationFormat>Widescreen</PresentationFormat>
  <Paragraphs>267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Wingdings</vt:lpstr>
      <vt:lpstr>Vert.x</vt:lpstr>
      <vt:lpstr>模型选择 Modeling</vt:lpstr>
      <vt:lpstr>Agenda</vt:lpstr>
      <vt:lpstr>集成学习 Ensemble Learning </vt:lpstr>
      <vt:lpstr>集成学习 Processing Methods</vt:lpstr>
      <vt:lpstr>集成学习 Bagging &amp; Boosting</vt:lpstr>
      <vt:lpstr>集成学习 Parameters</vt:lpstr>
      <vt:lpstr>集成学习 Model Selection</vt:lpstr>
      <vt:lpstr>Agenda</vt:lpstr>
      <vt:lpstr>分类模型 Logistic Regression</vt:lpstr>
      <vt:lpstr>分类模型 Logistic Regression</vt:lpstr>
      <vt:lpstr>分类模型 Decision Tree Classification</vt:lpstr>
      <vt:lpstr>分类模型 Decision Tree Classification</vt:lpstr>
      <vt:lpstr>分类模型 Decision Tree Classification</vt:lpstr>
      <vt:lpstr>分类模型 Support Vector Classification</vt:lpstr>
      <vt:lpstr>分类模型 Support Vector Classification</vt:lpstr>
      <vt:lpstr>分类模型 Support Vector Classification</vt:lpstr>
      <vt:lpstr>分类模型 Multi-Layer Perceptron</vt:lpstr>
      <vt:lpstr>分类模型 Multi-Layer Perceptron</vt:lpstr>
      <vt:lpstr>分类模型 Multi-Layer Perceptron</vt:lpstr>
      <vt:lpstr>分类模型 Multi-Layer Perceptron</vt:lpstr>
      <vt:lpstr>分类模型 Random Forest Classifier</vt:lpstr>
      <vt:lpstr>分类模型 XGBoost Classifier</vt:lpstr>
      <vt:lpstr>分类模型 XGBoost Classifier</vt:lpstr>
      <vt:lpstr>分类模型 Catboost Classifier</vt:lpstr>
      <vt:lpstr>分类模型 LightGBM Classifier</vt:lpstr>
      <vt:lpstr>分类模型 XGB Random Forest Classifier</vt:lpstr>
      <vt:lpstr>Agenda</vt:lpstr>
      <vt:lpstr>回归模型 RandomRorestRegressor</vt:lpstr>
      <vt:lpstr>回归模型 XGBRegressor</vt:lpstr>
      <vt:lpstr>回归模型 CatBoostRegressor</vt:lpstr>
      <vt:lpstr>回归模型 LGBMRegressor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1418</cp:revision>
  <dcterms:created xsi:type="dcterms:W3CDTF">2017-10-28T03:59:11Z</dcterms:created>
  <dcterms:modified xsi:type="dcterms:W3CDTF">2024-04-01T03:21:32Z</dcterms:modified>
</cp:coreProperties>
</file>