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0" r:id="rId4"/>
    <p:sldId id="311" r:id="rId5"/>
    <p:sldId id="328" r:id="rId6"/>
    <p:sldId id="330" r:id="rId7"/>
    <p:sldId id="331" r:id="rId8"/>
    <p:sldId id="332" r:id="rId9"/>
    <p:sldId id="333" r:id="rId10"/>
    <p:sldId id="329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52"/>
    <p:restoredTop sz="94712"/>
  </p:normalViewPr>
  <p:slideViewPr>
    <p:cSldViewPr snapToGrid="0" snapToObjects="1">
      <p:cViewPr varScale="1">
        <p:scale>
          <a:sx n="156" d="100"/>
          <a:sy n="15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竹外桃花三两枝，春江水暖鸭先知。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　　　　　　　　　　　　　　　　　　　　　　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苏轼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惠崇春江晚景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78E621-4C86-3A80-41C9-BDFA133A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715"/>
              </p:ext>
            </p:extLst>
          </p:nvPr>
        </p:nvGraphicFramePr>
        <p:xfrm>
          <a:off x="838200" y="2096478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55">
                  <a:extLst>
                    <a:ext uri="{9D8B030D-6E8A-4147-A177-3AD203B41FA5}">
                      <a16:colId xmlns:a16="http://schemas.microsoft.com/office/drawing/2014/main" val="438237526"/>
                    </a:ext>
                  </a:extLst>
                </a:gridCol>
                <a:gridCol w="9074945">
                  <a:extLst>
                    <a:ext uri="{9D8B030D-6E8A-4147-A177-3AD203B41FA5}">
                      <a16:colId xmlns:a16="http://schemas.microsoft.com/office/drawing/2014/main" val="248628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后缀名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7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.xlsx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xls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Microsoft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Excel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2007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2003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电子表格文件格式，二维表结构。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.csv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accent2"/>
                          </a:solidFill>
                        </a:rPr>
                        <a:t>Comma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-Separated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Values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，纯文本格式用于存储表格数据，逗号分隔符。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libsvm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机器学习库文件格式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，通常用于支持向量机（稀疏矩阵格式存储）。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.txt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基本文本格式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，不包含文本格式或图像。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json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JavaScript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Object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Nation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，轻量级数据交换格式，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ECMA-262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的一个子集。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.xml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Extensible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Markup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Language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，标记语言，用于存储和传输数据，适合复杂结构。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.hdf5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Hierarchical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Data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Format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version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5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，管理复杂数据的文件格式，支持大量数据和高效读写。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.parquet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列式存储的文件格式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，大数据处理，优化了压缩和性能，适合执行大规模查询。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0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.pickle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Python内置序列化反序列化文件格式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，通常用于保存训练好的机器学习模型。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8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File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文件读取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导入库：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pd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from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sklearn.datasets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函数调用：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.xlsx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xls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libsvm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通常考试提供的文件格式都是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和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格式，此处可以忽略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libsvm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格式（历史资料中用过）。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Excel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考试中高频使用的参数主要是 </a:t>
            </a:r>
            <a:r>
              <a:rPr lang="en-US" altLang="zh-CN" sz="2000" dirty="0">
                <a:solidFill>
                  <a:srgbClr val="C00000"/>
                </a:solidFill>
              </a:rPr>
              <a:t>header</a:t>
            </a:r>
            <a:r>
              <a:rPr lang="zh-CN" altLang="en-US" sz="2000" dirty="0">
                <a:solidFill>
                  <a:srgbClr val="C00000"/>
                </a:solidFill>
              </a:rPr>
              <a:t>，通常使用 </a:t>
            </a:r>
            <a:r>
              <a:rPr lang="en-US" altLang="zh-CN" sz="2000" dirty="0">
                <a:solidFill>
                  <a:srgbClr val="C00000"/>
                </a:solidFill>
              </a:rPr>
              <a:t>header=0</a:t>
            </a:r>
            <a:r>
              <a:rPr lang="zh-CN" altLang="en-US" sz="2000" dirty="0">
                <a:solidFill>
                  <a:srgbClr val="C00000"/>
                </a:solidFill>
              </a:rPr>
              <a:t> 的模式，表格中仅枚举了考试中可能会用到的参数，要参考详细参数列表可直接查看 </a:t>
            </a:r>
            <a:r>
              <a:rPr lang="en-US" altLang="zh-CN" sz="2000" dirty="0" err="1">
                <a:solidFill>
                  <a:srgbClr val="C00000"/>
                </a:solidFill>
              </a:rPr>
              <a:t>read_excel</a:t>
            </a:r>
            <a:r>
              <a:rPr lang="zh-CN" altLang="en-US" sz="2000" dirty="0">
                <a:solidFill>
                  <a:srgbClr val="C00000"/>
                </a:solidFill>
              </a:rPr>
              <a:t> 源代码阅读。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63155"/>
              </p:ext>
            </p:extLst>
          </p:nvPr>
        </p:nvGraphicFramePr>
        <p:xfrm>
          <a:off x="869156" y="2018128"/>
          <a:ext cx="104846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io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pd.read_excel</a:t>
                      </a:r>
                      <a:r>
                        <a:rPr lang="en-US" altLang="zh-CN" sz="1600" dirty="0">
                          <a:latin typeface="+mn-lt"/>
                        </a:rPr>
                        <a:t>(io)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sheet_name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要读取的工作表的名称或索引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，读取第一个工作表。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，使用文件第一行作类名。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5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CSV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0005"/>
              </p:ext>
            </p:extLst>
          </p:nvPr>
        </p:nvGraphicFramePr>
        <p:xfrm>
          <a:off x="869156" y="1977307"/>
          <a:ext cx="104846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filepath_or_buffer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pd.read_csv</a:t>
                      </a:r>
                      <a:r>
                        <a:rPr lang="en-US" altLang="zh-CN" sz="1600" dirty="0">
                          <a:latin typeface="+mn-lt"/>
                        </a:rPr>
                        <a:t>(</a:t>
                      </a:r>
                      <a:r>
                        <a:rPr lang="en-US" altLang="zh-CN" sz="1600" dirty="0" err="1">
                          <a:latin typeface="+mn-lt"/>
                        </a:rPr>
                        <a:t>filepath_or_buffer</a:t>
                      </a:r>
                      <a:r>
                        <a:rPr lang="en-US" altLang="zh-CN" sz="1600" dirty="0">
                          <a:latin typeface="+mn-lt"/>
                        </a:rPr>
                        <a:t>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sep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|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delimiter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字段分隔符</a:t>
                      </a:r>
                      <a:r>
                        <a:rPr lang="zh-CN" altLang="en-US" sz="1600" dirty="0">
                          <a:latin typeface="+mn-lt"/>
                        </a:rPr>
                        <a:t>，默认为逗号。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names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列名列表</a:t>
                      </a:r>
                      <a:r>
                        <a:rPr lang="zh-CN" altLang="en-US" sz="1600" dirty="0">
                          <a:latin typeface="+mn-lt"/>
                        </a:rPr>
                        <a:t>，用作结果 </a:t>
                      </a:r>
                      <a:r>
                        <a:rPr lang="en-US" altLang="zh-CN" sz="1600" dirty="0" err="1">
                          <a:latin typeface="+mn-lt"/>
                        </a:rPr>
                        <a:t>DataFrame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3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enco</a:t>
                      </a:r>
                      <a:r>
                        <a:rPr lang="en-US" altLang="zh-CN" sz="1600" dirty="0"/>
                        <a:t>ding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编码</a:t>
                      </a:r>
                      <a:r>
                        <a:rPr lang="zh-CN" altLang="en-US" sz="1600" dirty="0">
                          <a:latin typeface="+mn-lt"/>
                        </a:rPr>
                        <a:t>，用于指定文件中字符的编码格式。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low_memory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性能参数</a:t>
                      </a:r>
                      <a:r>
                        <a:rPr lang="zh-CN" altLang="en-US" sz="1600" dirty="0">
                          <a:latin typeface="+mn-lt"/>
                        </a:rPr>
                        <a:t>，和数据类型推断有关。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代码示例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调用时可直接采用默认模式，仅传入文件路径即可。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调用时，要考虑两个参数：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：文件的编码方式。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：和类型推断相关的性能参数。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此处可以忽略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的文件读取，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7D0C3-5BF9-A864-3B4E-40370C41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7059"/>
            <a:ext cx="6338207" cy="1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调用过程中，需要注意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1800" dirty="0">
                <a:solidFill>
                  <a:srgbClr val="7030A0"/>
                </a:solidFill>
              </a:rPr>
              <a:t>encoding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1800" dirty="0">
                <a:solidFill>
                  <a:srgbClr val="00B050"/>
                </a:solidFill>
              </a:rPr>
              <a:t>"utf-8"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用户最常见的一个问题就是中文乱码问题，推荐读取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文件时设置此参数。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2000" dirty="0" err="1">
                <a:solidFill>
                  <a:srgbClr val="7030A0"/>
                </a:solidFill>
              </a:rPr>
              <a:t>low_memory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2000" dirty="0">
                <a:solidFill>
                  <a:srgbClr val="0070C0"/>
                </a:solidFill>
              </a:rPr>
              <a:t>False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此参数和类型推断有关，若设置为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，函数内部处理过程中会尝试减少消耗，但会导致数据类型推断不够准确。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rgbClr val="C00000"/>
                </a:solidFill>
              </a:rPr>
              <a:t>若您的数据量大、或者想要更精确的数据类型推断，则设置此参数为 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2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Performance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Turning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考试中时间有限，在选择时候尽可能仔细阅读数据文件，选择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的格式代替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格式，除非您机器性能十分好，否则直接使用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文件有可能会耗费多余的时间等待。而工程开发过程中则不需要如此思考，根据实际场景决定使用哪种读取方式。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0B3E-3039-A56A-5EEA-64C69A0E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28982"/>
              </p:ext>
            </p:extLst>
          </p:nvPr>
        </p:nvGraphicFramePr>
        <p:xfrm>
          <a:off x="929821" y="2083101"/>
          <a:ext cx="10296072" cy="225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read_csv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read_excel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CSV文件格式</a:t>
                      </a:r>
                      <a:r>
                        <a:rPr lang="zh-CN" altLang="en-US" sz="1600" dirty="0"/>
                        <a:t>，纯文本格式读取，用逗号分隔符分割数据。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solidFill>
                            <a:srgbClr val="00B050"/>
                          </a:solidFill>
                        </a:rPr>
                        <a:t>速度很快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CSV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文件结构简单，性能很高。</a:t>
                      </a:r>
                      <a:endParaRPr lang="en-US" altLang="zh-CN" sz="16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不支持多工作表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CSV</a:t>
                      </a:r>
                      <a:r>
                        <a:rPr lang="zh-CN" altLang="en-US" sz="1600" dirty="0"/>
                        <a:t>文件无工作表的概念。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适合大型数据</a:t>
                      </a:r>
                      <a:r>
                        <a:rPr lang="zh-CN" altLang="en-US" sz="1600" dirty="0"/>
                        <a:t>，性能要求较高的情况下适用。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Excel文件格式</a:t>
                      </a:r>
                      <a:r>
                        <a:rPr lang="zh-CN" altLang="en-US" sz="1600" dirty="0"/>
                        <a:t>，读取 </a:t>
                      </a:r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xls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.xlsx</a:t>
                      </a:r>
                      <a:r>
                        <a:rPr lang="zh-CN" altLang="en-US" sz="1600" dirty="0"/>
                        <a:t> 的文件格式。</a:t>
                      </a:r>
                      <a:endParaRPr lang="en-US" altLang="zh-CN" sz="1600" dirty="0"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</a:rPr>
                        <a:t>多工作表</a:t>
                      </a:r>
                      <a:r>
                        <a:rPr lang="zh-CN" altLang="en-US" sz="1600" dirty="0"/>
                        <a:t>，支持 </a:t>
                      </a:r>
                      <a:r>
                        <a:rPr lang="en-US" altLang="zh-CN" sz="1600" dirty="0"/>
                        <a:t>worksheet</a:t>
                      </a:r>
                      <a:r>
                        <a:rPr lang="zh-CN" altLang="en-US" sz="1600" dirty="0"/>
                        <a:t> 工作表。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可以处理 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 的格式和公式。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读取速度慢，结构复杂，计算量大。</a:t>
                      </a:r>
                      <a:endParaRPr lang="en-US" altLang="zh-CN" sz="1600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适合小型数据，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特定场景。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281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928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数据录入 Data Input</vt:lpstr>
      <vt:lpstr>数据录入 File Reading</vt:lpstr>
      <vt:lpstr>数据录入 Excel Reading</vt:lpstr>
      <vt:lpstr>数据录入 CSV Reading</vt:lpstr>
      <vt:lpstr>数据录入 Examination Kit Demo</vt:lpstr>
      <vt:lpstr>数据录入 Examination Kit Demo</vt:lpstr>
      <vt:lpstr>数据录入 Performance Turning</vt:lpstr>
      <vt:lpstr>Agenda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1082</cp:revision>
  <dcterms:created xsi:type="dcterms:W3CDTF">2017-10-28T03:59:11Z</dcterms:created>
  <dcterms:modified xsi:type="dcterms:W3CDTF">2024-03-06T00:02:24Z</dcterms:modified>
</cp:coreProperties>
</file>