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674"/>
  </p:normalViewPr>
  <p:slideViewPr>
    <p:cSldViewPr snapToGrid="0">
      <p:cViewPr varScale="1">
        <p:scale>
          <a:sx n="124" d="100"/>
          <a:sy n="124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EA6C2-9023-0144-987B-91EE397B49CA}" type="datetimeFigureOut">
              <a:rPr lang="en-RU" smtClean="0"/>
              <a:t>14.03.2024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9911-9C81-0D41-876E-B6926FEB8E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572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89911-9C81-0D41-876E-B6926FEB8E33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5359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CE0C-A541-0926-75EE-2343F2DB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9EBA7-04FB-7F82-CE5D-994D8E9B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E3142-F4A5-2185-39D8-5EDA7944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14.03.2024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D333-34A8-64F4-A9E3-E2515F89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ED2A-A61B-EDEB-D604-9D55193D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1498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FD8D-BEB5-F0CE-B563-A5BBAB02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B613-CDCD-D63D-6EAE-023808D1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1892-925E-C11F-AE2D-0E0CEF77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14.03.2024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F86D-41A9-A03F-E59D-1DE8D30E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4D0E-5FC0-1323-1E96-7FCDF876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7670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9C0C7-72DC-75E8-2757-DC7533B55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93D4C-F973-2F1E-17B5-AE813BFD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1130-48EB-FEB4-8343-96384EE4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14.03.2024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8472B-A8DC-27F7-5472-18AB19C6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5CD1-0640-D487-B76A-0F2A0763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3097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C3D0-AF25-E5F1-AD3F-548B0A81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4F15-C37B-32F7-0B1A-838B7D7E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FD88F-DB8B-C45F-DD3C-D722C844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14.03.2024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E082A-976D-82E2-4D60-9A97822A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CB71-4451-AAFF-9478-8FD37EDE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222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0B2F-AA9F-817E-AC94-2EB3A0D1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47F9-47D2-3287-DFE0-70E36198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12822-A5D6-A283-87CE-9416295B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14.03.2024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814C7-ABD3-CBB3-72AB-94400EE6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A0234-6C9E-4C8B-6B22-EA68775A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2863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0CC4-DB32-E9BD-4E84-968840B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10F3-6887-2E75-933D-8D6B09054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81D7A-4C5B-C2C6-B450-6F5C6E1EF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52BCB-DDED-EE30-FCEF-8CAFEBB0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14.03.2024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DB4F-6451-2B29-E0AC-BB91E195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4FB0D-524A-ACE4-3129-C90D33C2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5537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E4F4-01AF-1C1A-F168-A4B71E16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C2C8-92AC-4B09-925C-D28973846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7B94-3A39-A331-35CA-631F5EC04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87C19-E3F1-426C-167F-33818121D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E169F-FC63-D6DA-5F2C-78C2076A9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8D18D-5500-822B-4D1D-08FC0AFC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14.03.2024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50B9B-6B52-79F8-191D-8BB4842C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156FB-8446-6CB8-CAF2-0E9E10FD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993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E60C-4C78-C99D-0D6C-1245917E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CCC2E-56E9-A02D-3802-34E37F11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14.03.2024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2A5C3-1AAA-78A2-2D73-4EFC8607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A4A45-165C-0C94-DE03-C456743B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1601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F9D72-CDFB-F7BC-8B34-66EA8DE7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14.03.2024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90F07-DB3A-C80A-3EF3-1500BACC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D8BE2-F9E7-CCC1-4325-9DDD4281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778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9971-2B81-480D-60C2-4C199933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5F39-C32D-4AB1-B99A-0584BF202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1E13C-7C69-D717-1F1C-1A110FF4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A66A-9A11-686A-B4B1-99EA0F5A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14.03.2024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3A406-EE2D-B273-DD13-67EA2A5D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05B64-0DCF-7D34-F579-09DF7334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7711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DA47-1011-90DB-C764-CE9BDAE0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65951-D2BB-5E8B-A469-F7695A4CC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351EC-3244-8E1E-11DA-5C084EAF7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6DA02-FB2B-17A5-EBA6-991A39D9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14.03.2024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39990-E22D-006E-25F6-A40A849E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0448-7CED-F2AB-732A-9EB5B13D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6975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CD7BC-2D0B-2E0C-ACB8-C48B82B4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00E2-3BF6-6AD1-6680-205CA2C90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E7B1-F478-2BCA-1C20-40E2B6B8D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DAD-BAC9-2048-ABEC-1467D6A5D74A}" type="datetimeFigureOut">
              <a:rPr lang="en-RU" smtClean="0"/>
              <a:t>14.03.2024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BC53-0B01-B2F5-E0F5-FA469B23B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EF8E-67C6-1F9E-0D84-0AC9433D2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2738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68B9-50CB-0237-61A2-F7BAA4ED0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RL for Market-Making</a:t>
            </a:r>
            <a:endParaRPr lang="en-GB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E2783-D6B1-B7F9-FCAB-5ABDB0042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Roman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Skoromnyi</a:t>
            </a:r>
            <a:r>
              <a:rPr lang="en-US" sz="1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Azamat </a:t>
            </a:r>
            <a:r>
              <a:rPr lang="en-GB" sz="1600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Shablin</a:t>
            </a:r>
            <a:r>
              <a:rPr lang="en-US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endParaRPr lang="ru-RU" sz="16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202</a:t>
            </a:r>
            <a:r>
              <a:rPr lang="ru-RU" sz="1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</a:t>
            </a:r>
            <a:r>
              <a:rPr lang="en-GB" sz="1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-03-</a:t>
            </a:r>
            <a:r>
              <a:rPr lang="ru-RU" sz="1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14</a:t>
            </a:r>
            <a:endParaRPr lang="en-GB" sz="16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85973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FBFE39-B0C2-FE7D-48F6-7D9F3B8D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600"/>
            <a:ext cx="10312257" cy="45322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7C502F-32B3-CB10-11F5-621BFAF0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Baseline agent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</p:spTree>
    <p:extLst>
      <p:ext uri="{BB962C8B-B14F-4D97-AF65-F5344CB8AC3E}">
        <p14:creationId xmlns:p14="http://schemas.microsoft.com/office/powerpoint/2010/main" val="90893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36A7-064C-2B95-689F-11485BD6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RU" sz="2400" dirty="0"/>
              <a:t>Action space: 3x3x3x3 options</a:t>
            </a:r>
          </a:p>
          <a:p>
            <a:pPr lvl="1"/>
            <a:r>
              <a:rPr lang="en-RU" sz="2000" dirty="0"/>
              <a:t>Price delta [0, -0.1, 0.1]</a:t>
            </a:r>
          </a:p>
          <a:p>
            <a:pPr lvl="1"/>
            <a:r>
              <a:rPr lang="en-RU" sz="2000" dirty="0"/>
              <a:t>Quantity [0, 0.005, 0.1]</a:t>
            </a:r>
          </a:p>
          <a:p>
            <a:pPr lvl="1"/>
            <a:r>
              <a:rPr lang="en-RU" sz="2000" dirty="0"/>
              <a:t>Can place two limit orders, buy and sell</a:t>
            </a:r>
          </a:p>
          <a:p>
            <a:r>
              <a:rPr lang="en-RU" sz="2400" dirty="0"/>
              <a:t>State space: 39x1</a:t>
            </a:r>
          </a:p>
          <a:p>
            <a:pPr lvl="1"/>
            <a:r>
              <a:rPr lang="en-RU" sz="2000" dirty="0"/>
              <a:t>Bid/ask price, trade price returns during 50 ticks period</a:t>
            </a:r>
          </a:p>
          <a:p>
            <a:pPr lvl="1"/>
            <a:r>
              <a:rPr lang="en-RU" sz="2000" dirty="0"/>
              <a:t>Std of price returns’ and quantities</a:t>
            </a:r>
          </a:p>
          <a:p>
            <a:pPr lvl="1"/>
            <a:r>
              <a:rPr lang="en-RU" sz="2000" dirty="0"/>
              <a:t>Percentiles of price returns’ and quantities from best bid/ask and trades</a:t>
            </a:r>
          </a:p>
          <a:p>
            <a:pPr lvl="1"/>
            <a:r>
              <a:rPr lang="en-RU" sz="2000" dirty="0"/>
              <a:t>Cash balance, amount of inventory, last realized PNL, last unrealized PNL</a:t>
            </a:r>
            <a:endParaRPr lang="ru-RU" sz="2000" dirty="0"/>
          </a:p>
          <a:p>
            <a:r>
              <a:rPr lang="en-RU" sz="2400" dirty="0"/>
              <a:t>Trained on each day from the sample separately</a:t>
            </a:r>
          </a:p>
          <a:p>
            <a:r>
              <a:rPr lang="en-RU" sz="2400" dirty="0"/>
              <a:t>Starting balances of 0.2 BTC, $10 000 each day</a:t>
            </a:r>
          </a:p>
          <a:p>
            <a:r>
              <a:rPr lang="en-RU" sz="2400" dirty="0"/>
              <a:t>Replay buffer and target network are used</a:t>
            </a:r>
            <a:endParaRPr lang="ru-RU" sz="2400" dirty="0"/>
          </a:p>
          <a:p>
            <a:r>
              <a:rPr lang="en-RU" sz="2400" dirty="0"/>
              <a:t>Reward is realized PNL for previous 50 ticks</a:t>
            </a:r>
          </a:p>
          <a:p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5E94F2-0F66-5176-FA9B-FB446270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Deep Q Learning agent with target network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</p:spTree>
    <p:extLst>
      <p:ext uri="{BB962C8B-B14F-4D97-AF65-F5344CB8AC3E}">
        <p14:creationId xmlns:p14="http://schemas.microsoft.com/office/powerpoint/2010/main" val="382091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5E94F2-0F66-5176-FA9B-FB446270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Deep Q Learning agent with target network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F8913-921D-B00C-65D6-BC3A3982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8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36A7-064C-2B95-689F-11485BD6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RU" sz="2400" dirty="0"/>
              <a:t>Action space: 3x3x3x3 options</a:t>
            </a:r>
          </a:p>
          <a:p>
            <a:pPr lvl="1"/>
            <a:r>
              <a:rPr lang="en-RU" sz="2000" dirty="0"/>
              <a:t>Sampling from categorical distribution</a:t>
            </a:r>
          </a:p>
          <a:p>
            <a:pPr lvl="1"/>
            <a:r>
              <a:rPr lang="en-RU" sz="2000" dirty="0"/>
              <a:t>Price delta [0, -0.1, 0.1]</a:t>
            </a:r>
          </a:p>
          <a:p>
            <a:pPr lvl="1"/>
            <a:r>
              <a:rPr lang="en-RU" sz="2000" dirty="0"/>
              <a:t>Quantity [0, 0.005, 0.1]</a:t>
            </a:r>
          </a:p>
          <a:p>
            <a:pPr lvl="1"/>
            <a:r>
              <a:rPr lang="en-RU" sz="2000" dirty="0"/>
              <a:t>Can place two limit orders, buy and sell</a:t>
            </a:r>
          </a:p>
          <a:p>
            <a:r>
              <a:rPr lang="en-RU" sz="2400" dirty="0"/>
              <a:t>State space: 39x1</a:t>
            </a:r>
          </a:p>
          <a:p>
            <a:pPr lvl="1"/>
            <a:r>
              <a:rPr lang="en-RU" sz="2000" dirty="0"/>
              <a:t>Bid/ask price, trade price returns during 50 ticks period</a:t>
            </a:r>
          </a:p>
          <a:p>
            <a:pPr lvl="1"/>
            <a:r>
              <a:rPr lang="en-RU" sz="2000" dirty="0"/>
              <a:t>Std of price returns’ and quantities</a:t>
            </a:r>
          </a:p>
          <a:p>
            <a:pPr lvl="1"/>
            <a:r>
              <a:rPr lang="en-RU" sz="2000" dirty="0"/>
              <a:t>Percentiles of price returns’ and quantities from best bid/ask and trades</a:t>
            </a:r>
          </a:p>
          <a:p>
            <a:pPr lvl="1"/>
            <a:r>
              <a:rPr lang="en-RU" sz="2000" dirty="0"/>
              <a:t>Cash balance, amount of inventory, last realized PNL, last unrealized PNL</a:t>
            </a:r>
            <a:endParaRPr lang="ru-RU" sz="2000" dirty="0"/>
          </a:p>
          <a:p>
            <a:r>
              <a:rPr lang="en-RU" sz="2400" dirty="0"/>
              <a:t>Trained on each day from the sample separately</a:t>
            </a:r>
          </a:p>
          <a:p>
            <a:r>
              <a:rPr lang="en-RU" sz="2400" dirty="0"/>
              <a:t>Starting balances of 0.2 BTC, $10 000 each day</a:t>
            </a:r>
          </a:p>
          <a:p>
            <a:r>
              <a:rPr lang="en-RU" sz="2400" dirty="0"/>
              <a:t>Replay buffer and target network are used</a:t>
            </a:r>
            <a:endParaRPr lang="ru-RU" sz="2400" dirty="0"/>
          </a:p>
          <a:p>
            <a:r>
              <a:rPr lang="en-RU" sz="2400" dirty="0"/>
              <a:t>Reward is realized PNL for previous 50 ticks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5E94F2-0F66-5176-FA9B-FB446270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PPO agent (to be finished)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</p:spTree>
    <p:extLst>
      <p:ext uri="{BB962C8B-B14F-4D97-AF65-F5344CB8AC3E}">
        <p14:creationId xmlns:p14="http://schemas.microsoft.com/office/powerpoint/2010/main" val="70914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68B9-50CB-0237-61A2-F7BAA4ED0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Спасибо за внимание!</a:t>
            </a:r>
            <a:endParaRPr lang="en-GB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2651-A354-B6DD-2B32-0EF0E2FF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To be discussed today</a:t>
            </a:r>
            <a:b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8D1B-E0F7-5600-5C26-9A8CD76F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Problem of market making</a:t>
            </a:r>
          </a:p>
          <a:p>
            <a:pPr marL="514350" indent="-514350">
              <a:buAutoNum type="arabicParenR"/>
            </a:pPr>
            <a:r>
              <a:rPr lang="en-GB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Custom Environment description</a:t>
            </a:r>
            <a:r>
              <a:rPr lang="ru-RU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(Roman </a:t>
            </a:r>
            <a:r>
              <a:rPr lang="en-US" dirty="0" err="1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Skoromnyi</a:t>
            </a:r>
            <a:r>
              <a:rPr lang="en-US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en-GB" dirty="0">
              <a:solidFill>
                <a:srgbClr val="000000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arenR"/>
            </a:pPr>
            <a:r>
              <a:rPr lang="en-RU" dirty="0">
                <a:ea typeface="Helvetica Neue" panose="02000503000000020004" pitchFamily="2" charset="0"/>
                <a:cs typeface="Helvetica Neue" panose="02000503000000020004" pitchFamily="2" charset="0"/>
              </a:rPr>
              <a:t>Baseline agent</a:t>
            </a:r>
          </a:p>
          <a:p>
            <a:pPr marL="514350" indent="-514350">
              <a:buAutoNum type="arabicParenR"/>
            </a:pPr>
            <a:r>
              <a:rPr lang="en-RU" dirty="0">
                <a:ea typeface="Helvetica Neue" panose="02000503000000020004" pitchFamily="2" charset="0"/>
                <a:cs typeface="Helvetica Neue" panose="02000503000000020004" pitchFamily="2" charset="0"/>
              </a:rPr>
              <a:t>Deep Q Learning agent with target network (Roman Skoromnyi)</a:t>
            </a:r>
          </a:p>
          <a:p>
            <a:pPr marL="514350" indent="-514350">
              <a:buAutoNum type="arabicParenR"/>
            </a:pPr>
            <a:r>
              <a:rPr lang="en-RU" dirty="0">
                <a:ea typeface="Helvetica Neue" panose="02000503000000020004" pitchFamily="2" charset="0"/>
                <a:cs typeface="Helvetica Neue" panose="02000503000000020004" pitchFamily="2" charset="0"/>
              </a:rPr>
              <a:t>To be finished: PPO agent</a:t>
            </a:r>
            <a:r>
              <a:rPr lang="ru-RU" dirty="0"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en-GB" dirty="0">
                <a:ea typeface="Helvetica Neue" panose="02000503000000020004" pitchFamily="2" charset="0"/>
                <a:cs typeface="Helvetica Neue" panose="02000503000000020004" pitchFamily="2" charset="0"/>
              </a:rPr>
              <a:t>Azamat </a:t>
            </a:r>
            <a:r>
              <a:rPr lang="en-GB" dirty="0" err="1">
                <a:ea typeface="Helvetica Neue" panose="02000503000000020004" pitchFamily="2" charset="0"/>
                <a:cs typeface="Helvetica Neue" panose="02000503000000020004" pitchFamily="2" charset="0"/>
              </a:rPr>
              <a:t>Shablin</a:t>
            </a:r>
            <a:r>
              <a:rPr lang="ru-RU" dirty="0"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en-RU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arenR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5816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B88-41C2-5775-8164-89EC211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participants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6810-3986-F679-3D93-E8F437E9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</a:rPr>
              <a:t>There are three main types of participants in financial markets: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endParaRPr lang="en-GB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</a:rPr>
              <a:t>1) Informed participants (insiders, professionals, etc.)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</a:rPr>
              <a:t>2) Uninformed participants (retail traders, usually called noise traders)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</a:rPr>
              <a:t>3) Liquidity providers (market makers)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6573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B88-41C2-5775-8164-89EC211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sides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6810-3986-F679-3D93-E8F437E9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2393"/>
          </a:xfrm>
        </p:spPr>
        <p:txBody>
          <a:bodyPr>
            <a:normAutofit lnSpcReduction="10000"/>
          </a:bodyPr>
          <a:lstStyle/>
          <a:p>
            <a:r>
              <a:rPr lang="en-RU" dirty="0"/>
              <a:t>Market consists of two sides: demand (bid) and supply (ask/offer)</a:t>
            </a:r>
          </a:p>
          <a:p>
            <a:r>
              <a:rPr lang="en-RU" dirty="0"/>
              <a:t>Usually bid price is below ask price, difference between them is called bid-ask spread</a:t>
            </a:r>
          </a:p>
          <a:p>
            <a:r>
              <a:rPr lang="en-RU" dirty="0"/>
              <a:t>Usual indication of market price – “midprice”, average between the two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E8A84-5735-F4B3-9873-82078A61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3800"/>
            <a:ext cx="12119942" cy="29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6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B88-41C2-5775-8164-89EC211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Limit Order Book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6810-3986-F679-3D93-E8F437E9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1009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</a:rPr>
              <a:t>Modern financial markets are based on LOB (limit order book)</a:t>
            </a:r>
          </a:p>
          <a:p>
            <a:r>
              <a:rPr lang="en-GB" dirty="0">
                <a:solidFill>
                  <a:srgbClr val="000000"/>
                </a:solidFill>
                <a:effectLst/>
              </a:rPr>
              <a:t>Market participant can place different kinds of orders to make deals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E71C5-4BDB-3651-C317-BF0D954F411C}"/>
              </a:ext>
            </a:extLst>
          </p:cNvPr>
          <p:cNvSpPr/>
          <p:nvPr/>
        </p:nvSpPr>
        <p:spPr>
          <a:xfrm>
            <a:off x="4746660" y="3193979"/>
            <a:ext cx="1900720" cy="83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RU" dirty="0"/>
              <a:t>Orders to buy/sell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09742E-9E86-81FC-93E6-445DD1166BEF}"/>
              </a:ext>
            </a:extLst>
          </p:cNvPr>
          <p:cNvSpPr/>
          <p:nvPr/>
        </p:nvSpPr>
        <p:spPr>
          <a:xfrm>
            <a:off x="2845940" y="4414889"/>
            <a:ext cx="1900720" cy="83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RU" dirty="0"/>
              <a:t>Market orders</a:t>
            </a:r>
            <a:br>
              <a:rPr lang="en-RU" dirty="0"/>
            </a:br>
            <a:r>
              <a:rPr lang="en-RU" dirty="0"/>
              <a:t>(done by “takers”)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649FF-3C46-402C-24EC-D625BA06D558}"/>
              </a:ext>
            </a:extLst>
          </p:cNvPr>
          <p:cNvSpPr/>
          <p:nvPr/>
        </p:nvSpPr>
        <p:spPr>
          <a:xfrm>
            <a:off x="6647380" y="4414890"/>
            <a:ext cx="1900720" cy="83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RU" dirty="0"/>
              <a:t>Limit orders</a:t>
            </a:r>
            <a:br>
              <a:rPr lang="en-RU" dirty="0"/>
            </a:br>
            <a:r>
              <a:rPr lang="en-RU" dirty="0"/>
              <a:t>(done by “makers”)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67355-430D-8261-026E-653D0B1DB86D}"/>
              </a:ext>
            </a:extLst>
          </p:cNvPr>
          <p:cNvSpPr/>
          <p:nvPr/>
        </p:nvSpPr>
        <p:spPr>
          <a:xfrm>
            <a:off x="8548100" y="5583146"/>
            <a:ext cx="1900720" cy="83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RU" dirty="0"/>
              <a:t>Take profit/ Stop loss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926CC3C-9C1E-AC90-B195-012C2664ED8E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3796300" y="3611367"/>
            <a:ext cx="950360" cy="803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548310-60D1-6A14-D245-A6F7044FD88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6647380" y="3611367"/>
            <a:ext cx="950360" cy="803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6F3E0BC-343E-E51A-3A88-294945532E64}"/>
              </a:ext>
            </a:extLst>
          </p:cNvPr>
          <p:cNvCxnSpPr>
            <a:cxnSpLocks/>
          </p:cNvCxnSpPr>
          <p:nvPr/>
        </p:nvCxnSpPr>
        <p:spPr>
          <a:xfrm>
            <a:off x="8548100" y="4832276"/>
            <a:ext cx="950360" cy="803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48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B88-41C2-5775-8164-89EC211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Order vs Limit Order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6810-3986-F679-3D93-E8F437E9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Market order = take liquidity = “taker” participant, agent accepts corresponding demand/supply price for a deal</a:t>
            </a:r>
          </a:p>
          <a:p>
            <a:pPr lvl="1"/>
            <a:r>
              <a:rPr lang="en-RU" dirty="0"/>
              <a:t>Pros: immediate execution</a:t>
            </a:r>
          </a:p>
          <a:p>
            <a:pPr lvl="1"/>
            <a:r>
              <a:rPr lang="en-RU" dirty="0"/>
              <a:t>Cons: higher commission from exchange, unknown weighted average price of the deal</a:t>
            </a:r>
          </a:p>
          <a:p>
            <a:r>
              <a:rPr lang="en-RU" dirty="0"/>
              <a:t>Limit order = provide liquidity = “maker”, agent prefers to wait until a market order hits his limit order to buy/sell asset</a:t>
            </a:r>
          </a:p>
          <a:p>
            <a:pPr lvl="1"/>
            <a:r>
              <a:rPr lang="en-RU" dirty="0"/>
              <a:t>Pros: lower commission, price is setted by the agent</a:t>
            </a:r>
          </a:p>
          <a:p>
            <a:pPr lvl="1"/>
            <a:r>
              <a:rPr lang="en-RU" dirty="0"/>
              <a:t>Cons: unclear order execution time horizon, market may move and limit order will be left far from the perspective of being executed</a:t>
            </a:r>
          </a:p>
        </p:txBody>
      </p:sp>
    </p:spTree>
    <p:extLst>
      <p:ext uri="{BB962C8B-B14F-4D97-AF65-F5344CB8AC3E}">
        <p14:creationId xmlns:p14="http://schemas.microsoft.com/office/powerpoint/2010/main" val="89190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B88-41C2-5775-8164-89EC211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Naïve strategy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6810-3986-F679-3D93-E8F437E9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Market maker sets limit orders to allow other participants use market orders for trades</a:t>
            </a:r>
          </a:p>
          <a:p>
            <a:r>
              <a:rPr lang="en-RU" dirty="0"/>
              <a:t>Naiive strategy: countinuosly set simultaneous limit buy and sell orders at best prices with the same volume, wait until they are executed</a:t>
            </a:r>
          </a:p>
          <a:p>
            <a:r>
              <a:rPr lang="en-RU" dirty="0"/>
              <a:t>There is a lot of uncertainty: usual issue is when only one order is executed, leads to one of the main issues – arising inventory risk</a:t>
            </a:r>
          </a:p>
        </p:txBody>
      </p:sp>
    </p:spTree>
    <p:extLst>
      <p:ext uri="{BB962C8B-B14F-4D97-AF65-F5344CB8AC3E}">
        <p14:creationId xmlns:p14="http://schemas.microsoft.com/office/powerpoint/2010/main" val="262814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B88-41C2-5775-8164-89EC211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environment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D1C408-27ED-05E3-60D2-D7326C42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01"/>
            <a:ext cx="10515600" cy="4345413"/>
          </a:xfrm>
        </p:spPr>
        <p:txBody>
          <a:bodyPr>
            <a:normAutofit/>
          </a:bodyPr>
          <a:lstStyle/>
          <a:p>
            <a:r>
              <a:rPr lang="en-RU" dirty="0"/>
              <a:t>Data: Binance BTC/FDUSD best bid/best ask, trades (2024-01-08 to 2024-01-21), collected via websocket</a:t>
            </a:r>
          </a:p>
          <a:p>
            <a:r>
              <a:rPr lang="en-RU" dirty="0"/>
              <a:t>Each step environment passes 50 ticks, done at the end of the day</a:t>
            </a:r>
          </a:p>
          <a:p>
            <a:r>
              <a:rPr lang="en-RU" dirty="0"/>
              <a:t>Accepted action: list of limit orders to be placed</a:t>
            </a:r>
          </a:p>
          <a:p>
            <a:r>
              <a:rPr lang="en-RU" dirty="0"/>
              <a:t>All limit orders are cancelled every 200 ticks </a:t>
            </a:r>
          </a:p>
          <a:p>
            <a:r>
              <a:rPr lang="en-RU" dirty="0"/>
              <a:t>Historic execution logic based on trades, supports FIFO principle of placed limit orders</a:t>
            </a:r>
          </a:p>
          <a:p>
            <a:r>
              <a:rPr lang="en-RU" dirty="0"/>
              <a:t>Balance handling logic is incorporated into environment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210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B88-41C2-5775-8164-89EC211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Baseline agent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D1C408-27ED-05E3-60D2-D7326C42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01"/>
            <a:ext cx="10515600" cy="4345413"/>
          </a:xfrm>
        </p:spPr>
        <p:txBody>
          <a:bodyPr>
            <a:normAutofit/>
          </a:bodyPr>
          <a:lstStyle/>
          <a:p>
            <a:r>
              <a:rPr lang="en-RU" dirty="0"/>
              <a:t>Places limit orders every 50 ticks</a:t>
            </a:r>
          </a:p>
          <a:p>
            <a:r>
              <a:rPr lang="en-RU" dirty="0"/>
              <a:t>Price of limit orders is always at best bid + $0.1/best ask – $0.1</a:t>
            </a:r>
          </a:p>
          <a:p>
            <a:r>
              <a:rPr lang="en-RU" dirty="0"/>
              <a:t>Fixed (0.005 BTC) and symmetric quantity of limit orders, if balances allow</a:t>
            </a:r>
          </a:p>
          <a:p>
            <a:r>
              <a:rPr lang="en-RU" dirty="0"/>
              <a:t>Starting balances of 0.2 BTC, $10 000 each day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5977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831</Words>
  <Application>Microsoft Macintosh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RL for Market-Making</vt:lpstr>
      <vt:lpstr>To be discussed today </vt:lpstr>
      <vt:lpstr>Market Making with RL Market participants </vt:lpstr>
      <vt:lpstr>Market Making with RL Market sides </vt:lpstr>
      <vt:lpstr>Market Making with RL Limit Order Book </vt:lpstr>
      <vt:lpstr>Market Making with RL Market Order vs Limit Order </vt:lpstr>
      <vt:lpstr>Market Making with RL Naïve strategy </vt:lpstr>
      <vt:lpstr>Market Making with RL Market environment </vt:lpstr>
      <vt:lpstr>Market Making with RL Baseline agent </vt:lpstr>
      <vt:lpstr>Market Making with RL Baseline agent </vt:lpstr>
      <vt:lpstr>Market Making with RL Deep Q Learning agent with target network </vt:lpstr>
      <vt:lpstr>Market Making with RL Deep Q Learning agent with target network </vt:lpstr>
      <vt:lpstr>Market Making with RL PPO agent (to be finished)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on thesis  </dc:title>
  <dc:creator>Microsoft Office User</dc:creator>
  <cp:lastModifiedBy>Microsoft Office User</cp:lastModifiedBy>
  <cp:revision>6</cp:revision>
  <dcterms:created xsi:type="dcterms:W3CDTF">2023-03-24T09:48:33Z</dcterms:created>
  <dcterms:modified xsi:type="dcterms:W3CDTF">2024-03-14T17:45:33Z</dcterms:modified>
</cp:coreProperties>
</file>