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57" r:id="rId5"/>
    <p:sldId id="259" r:id="rId6"/>
    <p:sldId id="269" r:id="rId7"/>
    <p:sldId id="268" r:id="rId8"/>
    <p:sldId id="260" r:id="rId9"/>
    <p:sldId id="270" r:id="rId10"/>
    <p:sldId id="263" r:id="rId11"/>
    <p:sldId id="265" r:id="rId12"/>
    <p:sldId id="261" r:id="rId13"/>
    <p:sldId id="264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9" autoAdjust="0"/>
    <p:restoredTop sz="90209" autoAdjust="0"/>
  </p:normalViewPr>
  <p:slideViewPr>
    <p:cSldViewPr>
      <p:cViewPr varScale="1">
        <p:scale>
          <a:sx n="101" d="100"/>
          <a:sy n="101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5340152333899441"/>
          <c:y val="6.8534072129872656E-2"/>
          <c:w val="0.47301991662806853"/>
          <c:h val="0.74123797025371829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Cuda Time (usec)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6578</c:v>
                </c:pt>
                <c:pt idx="1">
                  <c:v>18334</c:v>
                </c:pt>
                <c:pt idx="2">
                  <c:v>63658</c:v>
                </c:pt>
                <c:pt idx="3">
                  <c:v>235117</c:v>
                </c:pt>
                <c:pt idx="4">
                  <c:v>877849</c:v>
                </c:pt>
                <c:pt idx="5">
                  <c:v>3488531</c:v>
                </c:pt>
                <c:pt idx="6">
                  <c:v>14091411</c:v>
                </c:pt>
                <c:pt idx="7">
                  <c:v>58778463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SNAP</c:v>
                </c:pt>
              </c:strCache>
            </c:strRef>
          </c:tx>
          <c:marker>
            <c:symbol val="none"/>
          </c:marker>
          <c:val>
            <c:numRef>
              <c:f>Sheet1!$C$2:$C$9</c:f>
              <c:numCache>
                <c:formatCode>General</c:formatCode>
                <c:ptCount val="8"/>
                <c:pt idx="0">
                  <c:v>2761</c:v>
                </c:pt>
                <c:pt idx="1">
                  <c:v>3141</c:v>
                </c:pt>
                <c:pt idx="2">
                  <c:v>4726</c:v>
                </c:pt>
                <c:pt idx="3">
                  <c:v>11001</c:v>
                </c:pt>
                <c:pt idx="4">
                  <c:v>36408</c:v>
                </c:pt>
                <c:pt idx="5">
                  <c:v>144980</c:v>
                </c:pt>
                <c:pt idx="6">
                  <c:v>613503</c:v>
                </c:pt>
                <c:pt idx="7">
                  <c:v>2444659</c:v>
                </c:pt>
              </c:numCache>
            </c:numRef>
          </c:val>
        </c:ser>
        <c:marker val="1"/>
        <c:axId val="148105088"/>
        <c:axId val="148106624"/>
      </c:lineChart>
      <c:catAx>
        <c:axId val="1481050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Vertices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48106624"/>
        <c:crosses val="autoZero"/>
        <c:auto val="1"/>
        <c:lblAlgn val="ctr"/>
        <c:lblOffset val="100"/>
      </c:catAx>
      <c:valAx>
        <c:axId val="1481066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usec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481050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6A088-5B82-4C65-AA2E-6C95485A4C0B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3E2D-76F9-43B5-B32A-1B1A95BFE5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mi.osu.edu/hpc/papers/Sariyuce13-GPGPU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parallel-thread-execution/graphics/memory-hierarchy.p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parallel-thread-execution/graphics/memory-hierarchy.p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O(n + m) memory per</a:t>
            </a:r>
            <a:r>
              <a:rPr lang="en-US" baseline="0" dirty="0" smtClean="0"/>
              <a:t> vertex</a:t>
            </a:r>
          </a:p>
          <a:p>
            <a:r>
              <a:rPr lang="en-US" baseline="0" dirty="0" smtClean="0"/>
              <a:t>Crashes above 4k </a:t>
            </a:r>
            <a:r>
              <a:rPr lang="en-US" baseline="0" dirty="0" err="1" smtClean="0"/>
              <a:t>verts</a:t>
            </a:r>
            <a:endParaRPr lang="en-US" baseline="0" dirty="0" smtClean="0"/>
          </a:p>
          <a:p>
            <a:r>
              <a:rPr lang="en-US" baseline="0" dirty="0" smtClean="0"/>
              <a:t>8k requests ~18gb of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3E2D-76F9-43B5-B32A-1B1A95BFE5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Warps execute instructions simultaneously</a:t>
            </a:r>
            <a:r>
              <a:rPr lang="en-US" baseline="0" dirty="0" smtClean="0"/>
              <a:t> unless there’s divergence</a:t>
            </a:r>
          </a:p>
          <a:p>
            <a:r>
              <a:rPr lang="en-US" baseline="0" dirty="0" smtClean="0"/>
              <a:t>X branches = X instructions done sequentially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Single Instruction Multiple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3E2D-76F9-43B5-B32A-1B1A95BFE5A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Shmem</a:t>
            </a:r>
            <a:r>
              <a:rPr lang="en-US" dirty="0" smtClean="0"/>
              <a:t> is 48k per block on the Jinx</a:t>
            </a:r>
            <a:r>
              <a:rPr lang="en-US" baseline="0" dirty="0" smtClean="0"/>
              <a:t> cards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CSR based on results from “</a:t>
            </a:r>
            <a:r>
              <a:rPr lang="en-US" baseline="0" dirty="0" err="1" smtClean="0"/>
              <a:t>Betweenness</a:t>
            </a:r>
            <a:r>
              <a:rPr lang="en-US" baseline="0" dirty="0" smtClean="0"/>
              <a:t> Centrality on GPUs and Heterogeneous</a:t>
            </a:r>
          </a:p>
          <a:p>
            <a:r>
              <a:rPr lang="en-US" baseline="0" dirty="0" smtClean="0"/>
              <a:t>Architectures”:</a:t>
            </a:r>
          </a:p>
          <a:p>
            <a:r>
              <a:rPr lang="en-US" dirty="0" smtClean="0">
                <a:hlinkClick r:id="rId3"/>
              </a:rPr>
              <a:t>http://bmi.osu.edu/hpc/papers/Sariyuce13-GPGPU.pdf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3E2D-76F9-43B5-B32A-1B1A95BFE5A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thread per vertex loop</a:t>
            </a:r>
          </a:p>
          <a:p>
            <a:endParaRPr lang="en-US" dirty="0" smtClean="0"/>
          </a:p>
          <a:p>
            <a:r>
              <a:rPr lang="en-US" dirty="0" err="1" smtClean="0"/>
              <a:t>Unweighted</a:t>
            </a:r>
            <a:r>
              <a:rPr lang="en-US" dirty="0" smtClean="0"/>
              <a:t> = BFS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3E2D-76F9-43B5-B32A-1B1A95BFE5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Toy graph from</a:t>
            </a:r>
            <a:r>
              <a:rPr lang="en-US" baseline="0" dirty="0" smtClean="0"/>
              <a:t> paper (Ohio State University) </a:t>
            </a:r>
            <a:r>
              <a:rPr lang="en-US" baseline="0" dirty="0" err="1" smtClean="0"/>
              <a:t>Betweenness</a:t>
            </a:r>
            <a:r>
              <a:rPr lang="en-US" baseline="0" dirty="0" smtClean="0"/>
              <a:t> Centrality on GPUs and Heterogeneous</a:t>
            </a:r>
          </a:p>
          <a:p>
            <a:r>
              <a:rPr lang="en-US" baseline="0" dirty="0" smtClean="0"/>
              <a:t>Architectures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3E2D-76F9-43B5-B32A-1B1A95BFE5A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thread per vertex</a:t>
            </a:r>
          </a:p>
          <a:p>
            <a:endParaRPr lang="en-US" dirty="0" smtClean="0"/>
          </a:p>
          <a:p>
            <a:r>
              <a:rPr lang="en-US" dirty="0" smtClean="0"/>
              <a:t>Must hold memory for path counts, frontier queue, and stack</a:t>
            </a:r>
          </a:p>
          <a:p>
            <a:endParaRPr lang="en-US" dirty="0" smtClean="0"/>
          </a:p>
          <a:p>
            <a:r>
              <a:rPr lang="en-US" dirty="0" smtClean="0"/>
              <a:t>Share edges</a:t>
            </a:r>
            <a:r>
              <a:rPr lang="en-US" baseline="0" dirty="0" smtClean="0"/>
              <a:t> and BC sums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http://docs.nvidia.com/cuda/parallel-thread-execution/graphics/memory-hierarchy.png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3E2D-76F9-43B5-B32A-1B1A95BFE5A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block</a:t>
            </a:r>
            <a:r>
              <a:rPr lang="en-US" baseline="0" dirty="0" smtClean="0"/>
              <a:t> </a:t>
            </a:r>
            <a:r>
              <a:rPr lang="en-US" dirty="0" smtClean="0"/>
              <a:t>per vertex loop</a:t>
            </a:r>
          </a:p>
          <a:p>
            <a:r>
              <a:rPr lang="en-US" dirty="0" smtClean="0"/>
              <a:t>Up to 256 threads per BFS cycle</a:t>
            </a:r>
          </a:p>
          <a:p>
            <a:endParaRPr lang="en-US" dirty="0" smtClean="0"/>
          </a:p>
          <a:p>
            <a:r>
              <a:rPr lang="en-US" dirty="0" smtClean="0"/>
              <a:t>Frontier unknown. Efficiency</a:t>
            </a:r>
            <a:r>
              <a:rPr lang="en-US" baseline="0" dirty="0" smtClean="0"/>
              <a:t> depends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Frontier tracked so current front is done before the next one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Unweighted</a:t>
            </a:r>
            <a:r>
              <a:rPr lang="en-US" dirty="0" smtClean="0"/>
              <a:t> = BFS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3E2D-76F9-43B5-B32A-1B1A95BFE5A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block</a:t>
            </a:r>
            <a:r>
              <a:rPr lang="en-US" baseline="0" dirty="0" smtClean="0"/>
              <a:t> </a:t>
            </a:r>
            <a:r>
              <a:rPr lang="en-US" dirty="0" smtClean="0"/>
              <a:t>per vertex loop</a:t>
            </a:r>
          </a:p>
          <a:p>
            <a:r>
              <a:rPr lang="en-US" dirty="0" smtClean="0"/>
              <a:t>Up to 256 threads per BFS cycle</a:t>
            </a:r>
          </a:p>
          <a:p>
            <a:endParaRPr lang="en-US" dirty="0" smtClean="0"/>
          </a:p>
          <a:p>
            <a:r>
              <a:rPr lang="en-US" dirty="0" err="1" smtClean="0"/>
              <a:t>Unweighted</a:t>
            </a:r>
            <a:r>
              <a:rPr lang="en-US" dirty="0" smtClean="0"/>
              <a:t> = BFS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3E2D-76F9-43B5-B32A-1B1A95BFE5A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block per vertex</a:t>
            </a:r>
          </a:p>
          <a:p>
            <a:r>
              <a:rPr lang="en-US" dirty="0" smtClean="0"/>
              <a:t>Doesn’t work yet…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http://docs.nvidia.com/cuda/parallel-thread-execution/graphics/memory-hierarchy.png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3E2D-76F9-43B5-B32A-1B1A95BFE5A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Exponentially longer…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3E2D-76F9-43B5-B32A-1B1A95BFE5A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Global:</a:t>
            </a:r>
            <a:r>
              <a:rPr lang="en-US" baseline="0" dirty="0" smtClean="0"/>
              <a:t> </a:t>
            </a:r>
            <a:r>
              <a:rPr lang="en-US" dirty="0" smtClean="0"/>
              <a:t>8 </a:t>
            </a:r>
            <a:r>
              <a:rPr lang="en-US" dirty="0" err="1" smtClean="0"/>
              <a:t>ints</a:t>
            </a:r>
            <a:r>
              <a:rPr lang="en-US" dirty="0" smtClean="0"/>
              <a:t> in one read if aligned</a:t>
            </a:r>
          </a:p>
          <a:p>
            <a:r>
              <a:rPr lang="en-US" dirty="0" smtClean="0"/>
              <a:t>Cached:</a:t>
            </a:r>
            <a:r>
              <a:rPr lang="en-US" baseline="0" dirty="0" smtClean="0"/>
              <a:t> 32 </a:t>
            </a:r>
            <a:r>
              <a:rPr lang="en-US" baseline="0" dirty="0" err="1" smtClean="0"/>
              <a:t>ints</a:t>
            </a:r>
            <a:endParaRPr lang="en-US" baseline="0" dirty="0" smtClean="0"/>
          </a:p>
          <a:p>
            <a:r>
              <a:rPr lang="en-US" baseline="0" dirty="0" smtClean="0"/>
              <a:t>Non-sequential would have been 8x reads per line in CC 1x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Aligned means within cache line 0-31, 32-63,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BFS rarely has these </a:t>
            </a:r>
            <a:r>
              <a:rPr lang="en-US" baseline="0" dirty="0" err="1" smtClean="0"/>
              <a:t>occuring</a:t>
            </a:r>
            <a:r>
              <a:rPr lang="en-US" baseline="0" dirty="0" smtClean="0"/>
              <a:t> with the memory structures I use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Distance array and </a:t>
            </a:r>
            <a:r>
              <a:rPr lang="en-US" baseline="0" dirty="0" err="1" smtClean="0"/>
              <a:t>pathcount</a:t>
            </a:r>
            <a:r>
              <a:rPr lang="en-US" baseline="0" dirty="0" smtClean="0"/>
              <a:t> array are called 100,000s of times in 256 node array. Almost entirely unaligned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3E2D-76F9-43B5-B32A-1B1A95BFE5A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9E9B-7485-4222-BDF0-DC0AE8E8D6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222-BBF5-429B-BBAC-06E90B125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9E9B-7485-4222-BDF0-DC0AE8E8D6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222-BBF5-429B-BBAC-06E90B125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9E9B-7485-4222-BDF0-DC0AE8E8D6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222-BBF5-429B-BBAC-06E90B125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9E9B-7485-4222-BDF0-DC0AE8E8D6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222-BBF5-429B-BBAC-06E90B125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9E9B-7485-4222-BDF0-DC0AE8E8D6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222-BBF5-429B-BBAC-06E90B125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9E9B-7485-4222-BDF0-DC0AE8E8D6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222-BBF5-429B-BBAC-06E90B125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9E9B-7485-4222-BDF0-DC0AE8E8D6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222-BBF5-429B-BBAC-06E90B125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9E9B-7485-4222-BDF0-DC0AE8E8D6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222-BBF5-429B-BBAC-06E90B125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9E9B-7485-4222-BDF0-DC0AE8E8D6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222-BBF5-429B-BBAC-06E90B125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9E9B-7485-4222-BDF0-DC0AE8E8D6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222-BBF5-429B-BBAC-06E90B125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9E9B-7485-4222-BDF0-DC0AE8E8D6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222-BBF5-429B-BBAC-06E90B125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69E9B-7485-4222-BDF0-DC0AE8E8D6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0222-BBF5-429B-BBAC-06E90B1254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CUDA Implementation of Vertex </a:t>
            </a:r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Gavin Gresham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Uncoalesced</a:t>
            </a:r>
            <a:r>
              <a:rPr lang="en-US" dirty="0" smtClean="0"/>
              <a:t> memory access</a:t>
            </a:r>
          </a:p>
          <a:p>
            <a:r>
              <a:rPr lang="en-US" dirty="0" err="1" smtClean="0"/>
              <a:t>cudaMalloc</a:t>
            </a:r>
            <a:r>
              <a:rPr lang="en-US" dirty="0" smtClean="0"/>
              <a:t>() is the majority of running time</a:t>
            </a:r>
          </a:p>
          <a:p>
            <a:r>
              <a:rPr lang="en-US" dirty="0" smtClean="0"/>
              <a:t>CUDA warp divergence</a:t>
            </a:r>
          </a:p>
          <a:p>
            <a:r>
              <a:rPr lang="en-US" dirty="0" smtClean="0"/>
              <a:t>Efficient use of shared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memory read in 32B lines</a:t>
            </a:r>
          </a:p>
          <a:p>
            <a:pPr lvl="1"/>
            <a:r>
              <a:rPr lang="en-US" dirty="0" smtClean="0"/>
              <a:t>Can be shared within a warp (32 threads)</a:t>
            </a:r>
          </a:p>
          <a:p>
            <a:r>
              <a:rPr lang="en-US" dirty="0" smtClean="0"/>
              <a:t>128B line for cached</a:t>
            </a:r>
          </a:p>
          <a:p>
            <a:r>
              <a:rPr lang="en-US" dirty="0" smtClean="0"/>
              <a:t>Sequential reads not required, just aligned</a:t>
            </a:r>
          </a:p>
          <a:p>
            <a:pPr lvl="1"/>
            <a:r>
              <a:rPr lang="en-US" dirty="0" smtClean="0"/>
              <a:t>*Compute Capability 2.0 and greater*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7543800" y="1828800"/>
            <a:ext cx="0" cy="480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53200" y="1828800"/>
            <a:ext cx="0" cy="480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62600" y="1828800"/>
            <a:ext cx="0" cy="480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72000" y="1828800"/>
            <a:ext cx="0" cy="480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Divergence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21336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7800" y="21336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1336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0" y="21336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672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578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484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390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67200" y="35052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2578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2484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239000" y="54102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8600" y="2438400"/>
            <a:ext cx="3420680" cy="20313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idx</a:t>
            </a:r>
            <a:r>
              <a:rPr lang="en-US" dirty="0" smtClean="0"/>
              <a:t> = </a:t>
            </a:r>
            <a:r>
              <a:rPr lang="en-US" dirty="0" err="1" smtClean="0"/>
              <a:t>threadIdx.x</a:t>
            </a:r>
            <a:r>
              <a:rPr lang="en-US" dirty="0" smtClean="0"/>
              <a:t> + </a:t>
            </a:r>
          </a:p>
          <a:p>
            <a:r>
              <a:rPr lang="en-US" dirty="0"/>
              <a:t>	</a:t>
            </a:r>
            <a:r>
              <a:rPr lang="en-US" dirty="0" err="1" smtClean="0"/>
              <a:t>threadIdx.y</a:t>
            </a:r>
            <a:r>
              <a:rPr lang="en-US" dirty="0" smtClean="0"/>
              <a:t> * </a:t>
            </a:r>
            <a:r>
              <a:rPr lang="en-US" dirty="0" err="1" smtClean="0"/>
              <a:t>blockDim.x</a:t>
            </a:r>
            <a:endParaRPr lang="en-US" dirty="0" smtClean="0"/>
          </a:p>
          <a:p>
            <a:r>
              <a:rPr lang="en-US" dirty="0" smtClean="0"/>
              <a:t>switch(</a:t>
            </a:r>
            <a:r>
              <a:rPr lang="en-US" dirty="0" err="1" smtClean="0"/>
              <a:t>idx</a:t>
            </a:r>
            <a:r>
              <a:rPr lang="en-US" dirty="0" smtClean="0"/>
              <a:t>):</a:t>
            </a:r>
          </a:p>
          <a:p>
            <a:r>
              <a:rPr lang="en-US" dirty="0"/>
              <a:t>	</a:t>
            </a:r>
            <a:r>
              <a:rPr lang="en-US" dirty="0" smtClean="0"/>
              <a:t>case 0: …</a:t>
            </a:r>
          </a:p>
          <a:p>
            <a:r>
              <a:rPr lang="en-US" dirty="0"/>
              <a:t>	</a:t>
            </a:r>
            <a:r>
              <a:rPr lang="en-US" dirty="0" smtClean="0"/>
              <a:t>case 1: …</a:t>
            </a:r>
          </a:p>
          <a:p>
            <a:r>
              <a:rPr lang="en-US" dirty="0"/>
              <a:t>	</a:t>
            </a:r>
            <a:r>
              <a:rPr lang="en-US" dirty="0" smtClean="0"/>
              <a:t>case 2: …</a:t>
            </a:r>
          </a:p>
          <a:p>
            <a:r>
              <a:rPr lang="en-US" dirty="0"/>
              <a:t>	</a:t>
            </a:r>
            <a:r>
              <a:rPr lang="en-US" dirty="0" smtClean="0"/>
              <a:t>case 3: …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239000" y="6096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248400" y="6096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257800" y="6096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267200" y="6096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good use for shared memory</a:t>
            </a:r>
          </a:p>
          <a:p>
            <a:pPr lvl="1"/>
            <a:r>
              <a:rPr lang="en-US" dirty="0" smtClean="0"/>
              <a:t>Fast, but too small to hold a list of vertices or edges</a:t>
            </a:r>
          </a:p>
          <a:p>
            <a:r>
              <a:rPr lang="en-US" dirty="0" smtClean="0"/>
              <a:t>Switch edge indexing</a:t>
            </a:r>
          </a:p>
          <a:p>
            <a:pPr lvl="1"/>
            <a:r>
              <a:rPr lang="en-US" dirty="0" smtClean="0"/>
              <a:t>Coordinate List to Compressed sparse row</a:t>
            </a:r>
          </a:p>
          <a:p>
            <a:r>
              <a:rPr lang="en-US" dirty="0" smtClean="0"/>
              <a:t>Pre-analysis of graph to optimize storage array</a:t>
            </a:r>
          </a:p>
          <a:p>
            <a:pPr lvl="1"/>
            <a:r>
              <a:rPr lang="en-US" dirty="0" smtClean="0"/>
              <a:t>Would require more research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algorithm proposed by </a:t>
            </a:r>
            <a:r>
              <a:rPr lang="en-US" dirty="0" err="1" smtClean="0"/>
              <a:t>Ulrik</a:t>
            </a:r>
            <a:r>
              <a:rPr lang="en-US" dirty="0" smtClean="0"/>
              <a:t> </a:t>
            </a:r>
            <a:r>
              <a:rPr lang="en-US" dirty="0" err="1" smtClean="0"/>
              <a:t>Brandes</a:t>
            </a:r>
            <a:endParaRPr lang="en-US" dirty="0" smtClean="0"/>
          </a:p>
          <a:p>
            <a:pPr lvl="1"/>
            <a:r>
              <a:rPr lang="en-US" i="1" dirty="0" smtClean="0"/>
              <a:t>A Faster Algorithm for </a:t>
            </a:r>
            <a:r>
              <a:rPr lang="en-US" i="1" dirty="0" err="1" smtClean="0"/>
              <a:t>Betweenness</a:t>
            </a:r>
            <a:r>
              <a:rPr lang="en-US" i="1" dirty="0" smtClean="0"/>
              <a:t> Centrality</a:t>
            </a:r>
          </a:p>
          <a:p>
            <a:r>
              <a:rPr lang="en-US" dirty="0" smtClean="0"/>
              <a:t>Outer loop parallelized at the expense of memory</a:t>
            </a:r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pic>
        <p:nvPicPr>
          <p:cNvPr id="4" name="Content Placeholder 3" descr="BrandesAlgorith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09800" y="1143000"/>
            <a:ext cx="4401764" cy="550044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1219200" y="1624644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Graph</a:t>
            </a:r>
            <a:endParaRPr lang="en-US" dirty="0"/>
          </a:p>
        </p:txBody>
      </p:sp>
      <p:pic>
        <p:nvPicPr>
          <p:cNvPr id="4" name="Content Placeholder 3" descr="graph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114903"/>
            <a:ext cx="8229600" cy="3496556"/>
          </a:xfrm>
        </p:spPr>
      </p:pic>
      <p:sp>
        <p:nvSpPr>
          <p:cNvPr id="5" name="TextBox 4"/>
          <p:cNvSpPr txBox="1"/>
          <p:nvPr/>
        </p:nvSpPr>
        <p:spPr>
          <a:xfrm>
            <a:off x="3657600" y="6172200"/>
            <a:ext cx="231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</a:t>
            </a:r>
            <a:r>
              <a:rPr lang="en-US" dirty="0" err="1" smtClean="0"/>
              <a:t>Sariyuce</a:t>
            </a:r>
            <a:r>
              <a:rPr lang="en-US" dirty="0" smtClean="0"/>
              <a:t>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Implementation</a:t>
            </a:r>
            <a:endParaRPr lang="en-US" dirty="0"/>
          </a:p>
        </p:txBody>
      </p:sp>
      <p:pic>
        <p:nvPicPr>
          <p:cNvPr id="4" name="Content Placeholder 3" descr="graph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057400"/>
            <a:ext cx="2554859" cy="1085497"/>
          </a:xfrm>
        </p:spPr>
      </p:pic>
      <p:sp>
        <p:nvSpPr>
          <p:cNvPr id="6" name="Oval 5"/>
          <p:cNvSpPr/>
          <p:nvPr/>
        </p:nvSpPr>
        <p:spPr>
          <a:xfrm>
            <a:off x="490452" y="2074026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grap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2057400"/>
            <a:ext cx="2554859" cy="108549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351713" y="2074026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3" descr="grap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057400"/>
            <a:ext cx="2554859" cy="108549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681748" y="2421774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05800" y="2133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pic>
        <p:nvPicPr>
          <p:cNvPr id="12" name="Picture 11" descr="Threa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3276600"/>
            <a:ext cx="380999" cy="434050"/>
          </a:xfrm>
          <a:prstGeom prst="rect">
            <a:avLst/>
          </a:prstGeom>
        </p:spPr>
      </p:pic>
      <p:pic>
        <p:nvPicPr>
          <p:cNvPr id="13" name="Picture 12" descr="Threa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3400" y="3276600"/>
            <a:ext cx="380999" cy="434050"/>
          </a:xfrm>
          <a:prstGeom prst="rect">
            <a:avLst/>
          </a:prstGeom>
        </p:spPr>
      </p:pic>
      <p:pic>
        <p:nvPicPr>
          <p:cNvPr id="14" name="Picture 13" descr="Threa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3276600"/>
            <a:ext cx="380999" cy="4340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0600" y="4648200"/>
            <a:ext cx="438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Memory bound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Low occupancy on CUDA platforms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769852" y="2074652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81070" y="2429774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22522" y="2429774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81800" y="4953000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86600" y="4953000"/>
            <a:ext cx="933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</a:p>
          <a:p>
            <a:endParaRPr lang="en-US" dirty="0" smtClean="0"/>
          </a:p>
          <a:p>
            <a:r>
              <a:rPr lang="en-US" dirty="0" smtClean="0"/>
              <a:t>Frontier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781800" y="5562600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upon basic implementation</a:t>
            </a:r>
          </a:p>
          <a:p>
            <a:r>
              <a:rPr lang="en-US" dirty="0" smtClean="0"/>
              <a:t>Many threads per vertex</a:t>
            </a:r>
          </a:p>
          <a:p>
            <a:pPr lvl="1"/>
            <a:r>
              <a:rPr lang="en-US" dirty="0" smtClean="0"/>
              <a:t>Parallel BFS</a:t>
            </a:r>
          </a:p>
          <a:p>
            <a:r>
              <a:rPr lang="en-US" dirty="0" smtClean="0"/>
              <a:t>Keeps track of the current and next frontier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Implementation</a:t>
            </a:r>
            <a:endParaRPr lang="en-US" dirty="0"/>
          </a:p>
        </p:txBody>
      </p:sp>
      <p:pic>
        <p:nvPicPr>
          <p:cNvPr id="4" name="Content Placeholder 3" descr="BrandesAlgorith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09800" y="1143000"/>
            <a:ext cx="4401764" cy="550044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1219200" y="1624644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572000" y="32004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37696" y="3006304"/>
            <a:ext cx="51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Level Parallelization</a:t>
            </a:r>
            <a:endParaRPr lang="en-US" dirty="0"/>
          </a:p>
        </p:txBody>
      </p:sp>
      <p:pic>
        <p:nvPicPr>
          <p:cNvPr id="4" name="Content Placeholder 3" descr="graph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057400"/>
            <a:ext cx="2554859" cy="1085497"/>
          </a:xfrm>
        </p:spPr>
      </p:pic>
      <p:sp>
        <p:nvSpPr>
          <p:cNvPr id="6" name="Oval 5"/>
          <p:cNvSpPr/>
          <p:nvPr/>
        </p:nvSpPr>
        <p:spPr>
          <a:xfrm>
            <a:off x="490452" y="2074026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grap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2057400"/>
            <a:ext cx="2554859" cy="108549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351713" y="2074026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3" descr="grap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057400"/>
            <a:ext cx="2554859" cy="108549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681748" y="2421774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05800" y="2133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pic>
        <p:nvPicPr>
          <p:cNvPr id="15" name="Picture 14" descr="ThreadBloc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3352800"/>
            <a:ext cx="920790" cy="704980"/>
          </a:xfrm>
          <a:prstGeom prst="rect">
            <a:avLst/>
          </a:prstGeom>
        </p:spPr>
      </p:pic>
      <p:pic>
        <p:nvPicPr>
          <p:cNvPr id="16" name="Picture 15" descr="ThreadBloc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600" y="3352800"/>
            <a:ext cx="920790" cy="704980"/>
          </a:xfrm>
          <a:prstGeom prst="rect">
            <a:avLst/>
          </a:prstGeom>
        </p:spPr>
      </p:pic>
      <p:pic>
        <p:nvPicPr>
          <p:cNvPr id="17" name="Picture 16" descr="ThreadBloc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3352800"/>
            <a:ext cx="920790" cy="7049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90600" y="46482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Increased occupancy of CUDA threads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Doesn’t increase the memory requirements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Increased complexity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Atomic operations required for shared arrays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781800" y="4953000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86600" y="4953000"/>
            <a:ext cx="933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</a:p>
          <a:p>
            <a:endParaRPr lang="en-US" dirty="0" smtClean="0"/>
          </a:p>
          <a:p>
            <a:r>
              <a:rPr lang="en-US" dirty="0" smtClean="0"/>
              <a:t>Frontier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781800" y="5562600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769852" y="2074652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81070" y="2429774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22522" y="2429774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23096" y="2429774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36522" y="2429774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081070" y="2074652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41322" y="2429774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46755" y="2420347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34303" y="2420347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40548" y="2429774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51452" y="2074652"/>
            <a:ext cx="304800" cy="304800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parallelism</a:t>
            </a:r>
          </a:p>
          <a:p>
            <a:pPr lvl="1"/>
            <a:r>
              <a:rPr lang="en-US" dirty="0" smtClean="0"/>
              <a:t>Low thread occupancy</a:t>
            </a:r>
          </a:p>
          <a:p>
            <a:r>
              <a:rPr lang="en-US" dirty="0" smtClean="0"/>
              <a:t>BFS parallelism</a:t>
            </a:r>
          </a:p>
          <a:p>
            <a:pPr lvl="1"/>
            <a:r>
              <a:rPr lang="en-US" dirty="0" smtClean="0"/>
              <a:t>High warp divergence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438400" y="3962400"/>
          <a:ext cx="41910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479</Words>
  <Application>Microsoft Office PowerPoint</Application>
  <PresentationFormat>On-screen Show (4:3)</PresentationFormat>
  <Paragraphs>143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 CUDA Implementation of Vertex Betweenness Centrality</vt:lpstr>
      <vt:lpstr>Current Implementation</vt:lpstr>
      <vt:lpstr>Current Implementation</vt:lpstr>
      <vt:lpstr>Example Graph</vt:lpstr>
      <vt:lpstr>Initial Implementation</vt:lpstr>
      <vt:lpstr>Revised Implementation</vt:lpstr>
      <vt:lpstr>Revised Implementation</vt:lpstr>
      <vt:lpstr>Vertex Level Parallelization</vt:lpstr>
      <vt:lpstr>Current Results</vt:lpstr>
      <vt:lpstr>Challenges</vt:lpstr>
      <vt:lpstr>Memory Access</vt:lpstr>
      <vt:lpstr>CUDA Divergence</vt:lpstr>
      <vt:lpstr>Possible Improvements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CUDA Implementation of Vertex Betweenness Centrality</dc:title>
  <dc:creator>Gdeter</dc:creator>
  <cp:lastModifiedBy>Gdeter</cp:lastModifiedBy>
  <cp:revision>78</cp:revision>
  <dcterms:created xsi:type="dcterms:W3CDTF">2013-11-18T20:18:15Z</dcterms:created>
  <dcterms:modified xsi:type="dcterms:W3CDTF">2013-11-19T04:56:33Z</dcterms:modified>
</cp:coreProperties>
</file>