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4103" r:id="rId2"/>
  </p:sldMasterIdLst>
  <p:notesMasterIdLst>
    <p:notesMasterId r:id="rId20"/>
  </p:notesMasterIdLst>
  <p:sldIdLst>
    <p:sldId id="256" r:id="rId3"/>
    <p:sldId id="275" r:id="rId4"/>
    <p:sldId id="276" r:id="rId5"/>
    <p:sldId id="278" r:id="rId6"/>
    <p:sldId id="258" r:id="rId7"/>
    <p:sldId id="281" r:id="rId8"/>
    <p:sldId id="257" r:id="rId9"/>
    <p:sldId id="266" r:id="rId10"/>
    <p:sldId id="289" r:id="rId11"/>
    <p:sldId id="272" r:id="rId12"/>
    <p:sldId id="285" r:id="rId13"/>
    <p:sldId id="284" r:id="rId14"/>
    <p:sldId id="279" r:id="rId15"/>
    <p:sldId id="271" r:id="rId16"/>
    <p:sldId id="288" r:id="rId17"/>
    <p:sldId id="292" r:id="rId18"/>
    <p:sldId id="26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76" autoAdjust="0"/>
  </p:normalViewPr>
  <p:slideViewPr>
    <p:cSldViewPr>
      <p:cViewPr>
        <p:scale>
          <a:sx n="75" d="100"/>
          <a:sy n="75" d="100"/>
        </p:scale>
        <p:origin x="-1008" y="41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851C54-044C-46C3-BD4A-0ED56495364B}" type="datetimeFigureOut">
              <a:rPr lang="zh-CN" altLang="en-US"/>
              <a:pPr/>
              <a:t>2017/10/13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DD7197-4C27-401F-8D82-F464413943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6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Google Chrome</a:t>
            </a:r>
            <a:r>
              <a:rPr lang="zh-CN" altLang="en-US"/>
              <a:t>浏览器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、不能访问问题修改：</a:t>
            </a:r>
            <a:r>
              <a:rPr lang="en-US" altLang="zh-CN"/>
              <a:t>Windows\System32\drivers\etc </a:t>
            </a:r>
            <a:r>
              <a:rPr lang="zh-CN" altLang="en-US"/>
              <a:t>下</a:t>
            </a:r>
            <a:r>
              <a:rPr lang="en-US" altLang="zh-CN"/>
              <a:t>host</a:t>
            </a:r>
            <a:r>
              <a:rPr lang="zh-CN" altLang="en-US"/>
              <a:t>文件，添加</a:t>
            </a:r>
            <a:r>
              <a:rPr lang="en-US" altLang="zh-CN"/>
              <a:t>74.125.224.231 drive.google.com</a:t>
            </a:r>
            <a:endParaRPr lang="zh-CN" altLang="en-US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B72B5E6-D776-4815-AA2D-FCC1ABF3BF81}" type="slidenum">
              <a:rPr lang="zh-CN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lvl="1"/>
            <a:r>
              <a:rPr lang="en-US" altLang="zh-CN"/>
              <a:t>IP</a:t>
            </a:r>
            <a:r>
              <a:rPr lang="zh-CN" altLang="en-US"/>
              <a:t>地址不能随意变更</a:t>
            </a:r>
            <a:endParaRPr lang="en-US" altLang="zh-CN"/>
          </a:p>
          <a:p>
            <a:pPr lvl="1"/>
            <a:r>
              <a:rPr lang="zh-CN" altLang="en-US"/>
              <a:t>实训室里面的</a:t>
            </a:r>
            <a:r>
              <a:rPr lang="en-US" altLang="zh-CN"/>
              <a:t>PC</a:t>
            </a:r>
            <a:r>
              <a:rPr lang="zh-CN" altLang="en-US"/>
              <a:t>或笔记本的电脑只能自动获取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5A5382E-7538-47FA-BA53-155FD77CED7C}" type="slidenum">
              <a:rPr lang="zh-CN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zh-CN" altLang="en-US"/>
              <a:t>提交软件项目实训分组表到</a:t>
            </a:r>
            <a:r>
              <a:rPr lang="en-US" altLang="zh-CN"/>
              <a:t>rjxmsx@cst.zju.edu.cn</a:t>
            </a:r>
            <a:endParaRPr lang="zh-CN" altLang="en-US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FCF7B8-B3A4-4A9F-AEAD-4B10F7EB87E4}" type="slidenum">
              <a:rPr lang="zh-CN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113830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5169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204432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90C-134E-4589-A95F-20447AAA31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66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CB742-C6F9-4D51-824F-8E6B8B75D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455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380D6-09F1-46AE-829C-7A7B8AC489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59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0C98F-C6C9-4EB2-9CB8-C4A0DFFCC4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816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DEEA6-4B65-493F-A420-E2ECABEF2A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375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905E9-6B86-4BF2-AF35-751D1EB94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190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1E46A-EDE2-4648-92E3-C7D58152E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47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73AB2-74E0-442C-80E2-FDD92ACF6B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3752407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AF590-B4F5-4DF0-9A14-4AE57D415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628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176CE-EDF5-4E0C-90EE-EA93A0B158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986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37220-E44B-483E-9B14-D02C85B817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8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331195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321394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7065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40687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18832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290053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418289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r>
              <a:rPr lang="zh-CN" altLang="en-US"/>
              <a:t>浙江大学软件项目实训</a:t>
            </a: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2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6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6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6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7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206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FEE92B3D-7A8B-4ABA-AD93-D586C6E44B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343591248@qq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t.zju.edu.cn/index.php?c=Index&amp;a=detail&amp;catid=106&amp;id=375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t.zju.edu.cn/index.php?c=Index&amp;a=detail&amp;catid=106&amp;id=3757" TargetMode="External"/><Relationship Id="rId2" Type="http://schemas.openxmlformats.org/officeDocument/2006/relationships/hyperlink" Target="http://10.82.81.6:9999/cst/upload/enclosed/4533d0f3-66df-43ed-bd12-2bcede3a4fb5.do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902" y="2667000"/>
            <a:ext cx="8838968" cy="1066800"/>
          </a:xfrm>
        </p:spPr>
        <p:txBody>
          <a:bodyPr/>
          <a:lstStyle/>
          <a:p>
            <a:pPr algn="ctr" eaLnBrk="1" hangingPunct="1"/>
            <a:r>
              <a:rPr lang="en-US" altLang="zh-CN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2017-2018</a:t>
            </a:r>
            <a:r>
              <a:rPr lang="zh-CN" altLang="en-US" sz="36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学年软件项目实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训介绍</a:t>
            </a:r>
            <a:endParaRPr lang="zh-CN" altLang="en-US" sz="36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项目实训资源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pPr eaLnBrk="1" hangingPunct="1"/>
            <a:r>
              <a:rPr lang="zh-CN" altLang="en-US" dirty="0"/>
              <a:t>各种文档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包括：实训指导手册、项目需求说明、各种模板库</a:t>
            </a:r>
            <a:endParaRPr lang="en-US" altLang="zh-CN" dirty="0"/>
          </a:p>
          <a:p>
            <a:pPr eaLnBrk="1" hangingPunct="1"/>
            <a:r>
              <a:rPr lang="zh-CN" altLang="en-US" dirty="0"/>
              <a:t>实训场地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各专业方向实验室、各导师实验室</a:t>
            </a:r>
            <a:endParaRPr lang="en-US" altLang="zh-CN" dirty="0"/>
          </a:p>
          <a:p>
            <a:pPr eaLnBrk="1" hangingPunct="1"/>
            <a:r>
              <a:rPr lang="zh-CN" altLang="en-US" dirty="0"/>
              <a:t>实训服务器、投影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Dell  R410</a:t>
            </a:r>
            <a:r>
              <a:rPr lang="zh-CN" altLang="en-US" dirty="0"/>
              <a:t>服务器， 需申请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投影，需借用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/>
              <a:t>实训管理人员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赵斌老师  浙大软院老师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bzhao@zju.edu.cn</a:t>
            </a:r>
            <a:r>
              <a:rPr lang="zh-CN" altLang="en-US" sz="2400" dirty="0"/>
              <a:t>，电话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0574-27830862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吴立明</a:t>
            </a:r>
            <a:r>
              <a:rPr lang="zh-CN" altLang="en-US" sz="2800" dirty="0" smtClean="0"/>
              <a:t>同学</a:t>
            </a:r>
            <a:r>
              <a:rPr lang="en-US" altLang="zh-CN" sz="2800" dirty="0" smtClean="0"/>
              <a:t>_2017</a:t>
            </a:r>
            <a:r>
              <a:rPr lang="zh-CN" altLang="en-US" sz="2800" dirty="0" smtClean="0"/>
              <a:t>级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数据技术方向的学生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QQ</a:t>
            </a:r>
            <a:r>
              <a:rPr lang="zh-CN" altLang="en-US" sz="2400" dirty="0"/>
              <a:t>及邮箱</a:t>
            </a:r>
            <a:r>
              <a:rPr lang="zh-CN" altLang="en-US" sz="2400" dirty="0" smtClean="0"/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1500114073</a:t>
            </a:r>
            <a:r>
              <a:rPr lang="en-US" altLang="zh-CN" sz="2400" b="1" dirty="0" smtClean="0">
                <a:solidFill>
                  <a:srgbClr val="FF0000"/>
                </a:solidFill>
                <a:hlinkClick r:id="rId2"/>
              </a:rPr>
              <a:t>@qq.com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电话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18768122321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训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QQ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群：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574970719</a:t>
            </a:r>
            <a:r>
              <a:rPr lang="zh-CN" altLang="en-US" sz="28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altLang="zh-CN" sz="28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实时发布实</a:t>
            </a:r>
            <a:r>
              <a:rPr lang="zh-CN" altLang="en-US" sz="2400" dirty="0"/>
              <a:t>训的及时信息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110" y="1371654"/>
            <a:ext cx="8229600" cy="4191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实训平台 </a:t>
            </a:r>
            <a:r>
              <a:rPr lang="zh-CN" altLang="en-US" sz="2800" dirty="0" smtClean="0"/>
              <a:t>：</a:t>
            </a:r>
            <a:r>
              <a:rPr lang="zh-CN" altLang="en-US" sz="2800" dirty="0" smtClean="0">
                <a:solidFill>
                  <a:srgbClr val="FF0000"/>
                </a:solidFill>
              </a:rPr>
              <a:t>软件学院首页</a:t>
            </a:r>
            <a:r>
              <a:rPr lang="en-US" altLang="zh-CN" sz="2800" dirty="0" smtClean="0">
                <a:solidFill>
                  <a:srgbClr val="FF0000"/>
                </a:solidFill>
              </a:rPr>
              <a:t>--》</a:t>
            </a:r>
            <a:r>
              <a:rPr lang="zh-CN" altLang="en-US" sz="2800" dirty="0" smtClean="0">
                <a:solidFill>
                  <a:srgbClr val="FF0000"/>
                </a:solidFill>
              </a:rPr>
              <a:t>教学管理</a:t>
            </a:r>
            <a:r>
              <a:rPr lang="en-US" altLang="zh-CN" sz="2800" dirty="0" smtClean="0">
                <a:solidFill>
                  <a:srgbClr val="FF0000"/>
                </a:solidFill>
              </a:rPr>
              <a:t>--》</a:t>
            </a:r>
            <a:r>
              <a:rPr lang="zh-CN" altLang="en-US" sz="2800" dirty="0" smtClean="0">
                <a:solidFill>
                  <a:srgbClr val="FF0000"/>
                </a:solidFill>
              </a:rPr>
              <a:t>实训平台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初始账号密码均为学</a:t>
            </a:r>
            <a:r>
              <a:rPr lang="zh-CN" altLang="en-US" sz="2800" dirty="0" smtClean="0"/>
              <a:t>号（</a:t>
            </a:r>
            <a:r>
              <a:rPr lang="zh-CN" altLang="en-US" sz="2800" dirty="0" smtClean="0">
                <a:solidFill>
                  <a:srgbClr val="FF0000"/>
                </a:solidFill>
              </a:rPr>
              <a:t>等到报名后，才能登陆</a:t>
            </a:r>
            <a:r>
              <a:rPr lang="zh-CN" altLang="en-US" sz="2800" dirty="0" smtClean="0"/>
              <a:t>），</a:t>
            </a:r>
            <a:r>
              <a:rPr lang="zh-CN" altLang="en-US" sz="2800" dirty="0"/>
              <a:t>首次登陆后修改</a:t>
            </a:r>
            <a:r>
              <a:rPr lang="zh-CN" altLang="en-US" sz="2800" dirty="0" smtClean="0"/>
              <a:t>密码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各种表格及通知，包括免修申请表、服务器申请表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下载实训资源，包括项目需求、实训模板、实训指导手册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提交实训周报、阶段性文档资料、查询成绩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组长：可以进行评分、提交小组文档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endParaRPr lang="zh-CN" altLang="en-US" sz="20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54"/>
          </a:xfrm>
          <a:noFill/>
        </p:spPr>
        <p:txBody>
          <a:bodyPr/>
          <a:lstStyle/>
          <a:p>
            <a:pPr eaLnBrk="1" hangingPunct="1"/>
            <a:r>
              <a:rPr lang="zh-CN" altLang="zh-CN" dirty="0"/>
              <a:t>相关地址</a:t>
            </a:r>
          </a:p>
        </p:txBody>
      </p:sp>
      <p:pic>
        <p:nvPicPr>
          <p:cNvPr id="17409" name="Picture 1" descr="C:\Users\zhaobin\AppData\Roaming\Tencent\Users\304857586\QQ\WinTemp\RichOle\}2CJ1RITJQ9PU}PU_$3%`)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6" y="4733884"/>
            <a:ext cx="8548675" cy="158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关于服务器申请规定</a:t>
            </a:r>
          </a:p>
        </p:txBody>
      </p:sp>
      <p:sp>
        <p:nvSpPr>
          <p:cNvPr id="20483" name="内容占位符 5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zh-CN" altLang="en-US" dirty="0"/>
              <a:t>实训开始：组长填写报名时，提出申请。</a:t>
            </a:r>
            <a:endParaRPr lang="en-US" altLang="zh-CN" dirty="0"/>
          </a:p>
          <a:p>
            <a:r>
              <a:rPr lang="zh-CN" altLang="en-US" dirty="0"/>
              <a:t>实训期间：通过远程控制进行服务器的使用、维护。</a:t>
            </a:r>
            <a:endParaRPr lang="en-US" altLang="zh-CN" dirty="0"/>
          </a:p>
          <a:p>
            <a:r>
              <a:rPr lang="zh-CN" altLang="en-US" dirty="0"/>
              <a:t>实训结束后：收回服务器，服务器上的资料请自己做好备份。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其他需要说明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任何时候不能设置固定</a:t>
            </a:r>
            <a:r>
              <a:rPr lang="en-US" altLang="zh-CN" sz="2400" dirty="0"/>
              <a:t>IP</a:t>
            </a:r>
            <a:r>
              <a:rPr lang="zh-CN" altLang="en-US" sz="2400" dirty="0"/>
              <a:t>，一旦发现将回收</a:t>
            </a:r>
            <a:r>
              <a:rPr lang="zh-CN" altLang="en-US" sz="2400" dirty="0">
                <a:solidFill>
                  <a:srgbClr val="FF0000"/>
                </a:solidFill>
              </a:rPr>
              <a:t>小组的服务器。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0484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zh-CN"/>
              <a:t>立刻行动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20</a:t>
            </a:r>
            <a:r>
              <a:rPr lang="zh-CN" altLang="en-US" sz="2400" b="1" dirty="0">
                <a:solidFill>
                  <a:srgbClr val="FF0000"/>
                </a:solidFill>
              </a:rPr>
              <a:t>日之前</a:t>
            </a:r>
            <a:r>
              <a:rPr lang="zh-CN" altLang="en-US" sz="2400" dirty="0"/>
              <a:t> 确定</a:t>
            </a:r>
            <a:r>
              <a:rPr lang="zh-CN" altLang="en-US" sz="2400" dirty="0">
                <a:solidFill>
                  <a:srgbClr val="FF0000"/>
                </a:solidFill>
              </a:rPr>
              <a:t>实训项目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最终小组成员</a:t>
            </a:r>
            <a:r>
              <a:rPr lang="zh-CN" altLang="en-US" sz="2400" dirty="0"/>
              <a:t>，并给小组取个名字，完成小组报名。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报名</a:t>
            </a:r>
            <a:r>
              <a:rPr lang="zh-CN" altLang="en-US" sz="2400" dirty="0" smtClean="0"/>
              <a:t>地址</a:t>
            </a: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www.cst.zju.edu.cn/index.php?c=Index&amp;a=detail&amp;catid=106&amp;id=3757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正式</a:t>
            </a:r>
            <a:r>
              <a:rPr lang="zh-CN" altLang="en-US" sz="2400" dirty="0"/>
              <a:t>进入实训的实施阶段，各小组进行软件项目的开发。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32" y="833075"/>
            <a:ext cx="5801535" cy="519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特别规定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r>
              <a:rPr lang="zh-CN" altLang="en-US" dirty="0"/>
              <a:t>关于网络</a:t>
            </a:r>
            <a:endParaRPr lang="en-US" altLang="zh-CN" dirty="0"/>
          </a:p>
          <a:p>
            <a:pPr lvl="1"/>
            <a:r>
              <a:rPr lang="zh-CN" altLang="en-US" dirty="0" smtClean="0"/>
              <a:t>实验室</a:t>
            </a:r>
            <a:r>
              <a:rPr lang="zh-CN" altLang="en-US" dirty="0"/>
              <a:t>的个人电脑</a:t>
            </a:r>
            <a:r>
              <a:rPr lang="zh-CN" altLang="en-US" b="1" dirty="0">
                <a:solidFill>
                  <a:srgbClr val="FF0000"/>
                </a:solidFill>
              </a:rPr>
              <a:t>不能设置固定</a:t>
            </a:r>
            <a:r>
              <a:rPr lang="en-US" altLang="zh-CN" b="1" dirty="0">
                <a:solidFill>
                  <a:srgbClr val="FF0000"/>
                </a:solidFill>
              </a:rPr>
              <a:t>IP</a:t>
            </a:r>
            <a:r>
              <a:rPr lang="zh-CN" altLang="en-US" dirty="0"/>
              <a:t>，固定</a:t>
            </a:r>
            <a:r>
              <a:rPr lang="en-US" altLang="zh-CN" dirty="0"/>
              <a:t>IP</a:t>
            </a:r>
            <a:r>
              <a:rPr lang="zh-CN" altLang="en-US" dirty="0"/>
              <a:t>将会导致小组</a:t>
            </a:r>
            <a:r>
              <a:rPr lang="zh-CN" altLang="en-US" b="1" dirty="0">
                <a:solidFill>
                  <a:srgbClr val="FF0000"/>
                </a:solidFill>
              </a:rPr>
              <a:t>服务器无法访问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一旦发现设置</a:t>
            </a:r>
            <a:r>
              <a:rPr lang="en-US" altLang="zh-CN" dirty="0"/>
              <a:t>IP</a:t>
            </a:r>
            <a:r>
              <a:rPr lang="zh-CN" altLang="en-US" dirty="0"/>
              <a:t>，收回小组的服务器使用。</a:t>
            </a:r>
            <a:endParaRPr lang="en-US" altLang="zh-CN" dirty="0"/>
          </a:p>
          <a:p>
            <a:r>
              <a:rPr lang="zh-CN" altLang="en-US" dirty="0"/>
              <a:t>关于实训室</a:t>
            </a:r>
            <a:endParaRPr lang="en-US" altLang="zh-CN" dirty="0"/>
          </a:p>
          <a:p>
            <a:pPr lvl="1"/>
            <a:r>
              <a:rPr lang="zh-CN" altLang="en-US" dirty="0"/>
              <a:t>讲卫生，爱护座椅，人为损坏，照价赔偿</a:t>
            </a:r>
            <a:endParaRPr lang="en-US" altLang="zh-CN" dirty="0"/>
          </a:p>
          <a:p>
            <a:pPr lvl="1"/>
            <a:r>
              <a:rPr lang="zh-CN" altLang="en-US" dirty="0"/>
              <a:t>节约用电，做到人走灯熄，关空调。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4580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温馨提醒</a:t>
            </a:r>
            <a:endParaRPr lang="zh-CN" altLang="zh-CN" dirty="0"/>
          </a:p>
        </p:txBody>
      </p:sp>
      <p:sp>
        <p:nvSpPr>
          <p:cNvPr id="24579" name="内容占位符 2"/>
          <p:cNvSpPr>
            <a:spLocks noGrp="1"/>
          </p:cNvSpPr>
          <p:nvPr>
            <p:ph idx="4294967295"/>
          </p:nvPr>
        </p:nvSpPr>
        <p:spPr>
          <a:xfrm>
            <a:off x="457308" y="2552740"/>
            <a:ext cx="8229600" cy="3962360"/>
          </a:xfrm>
        </p:spPr>
        <p:txBody>
          <a:bodyPr/>
          <a:lstStyle/>
          <a:p>
            <a:r>
              <a:rPr lang="zh-CN" altLang="en-US" dirty="0" smtClean="0"/>
              <a:t>是否每周五下午到此地集合？</a:t>
            </a:r>
            <a:endParaRPr lang="en-US" altLang="zh-CN" dirty="0"/>
          </a:p>
          <a:p>
            <a:pPr lvl="1"/>
            <a:r>
              <a:rPr lang="zh-CN" altLang="en-US" dirty="0" smtClean="0"/>
              <a:t>答：</a:t>
            </a:r>
            <a:r>
              <a:rPr lang="zh-CN" altLang="en-US" dirty="0" smtClean="0">
                <a:solidFill>
                  <a:srgbClr val="FF0000"/>
                </a:solidFill>
              </a:rPr>
              <a:t>否</a:t>
            </a:r>
            <a:r>
              <a:rPr lang="zh-CN" altLang="en-US" dirty="0" smtClean="0"/>
              <a:t>，只有在碰到实训讲座和评审时才</a:t>
            </a:r>
            <a:r>
              <a:rPr lang="zh-CN" altLang="en-US" dirty="0" smtClean="0">
                <a:solidFill>
                  <a:srgbClr val="FF0000"/>
                </a:solidFill>
              </a:rPr>
              <a:t>需要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4580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</p:spTree>
    <p:extLst>
      <p:ext uri="{BB962C8B-B14F-4D97-AF65-F5344CB8AC3E}">
        <p14:creationId xmlns:p14="http://schemas.microsoft.com/office/powerpoint/2010/main" val="6496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25603" name="WordArt 4"/>
          <p:cNvSpPr>
            <a:spLocks noChangeArrowheads="1" noChangeShapeType="1" noTextEdit="1"/>
          </p:cNvSpPr>
          <p:nvPr/>
        </p:nvSpPr>
        <p:spPr bwMode="auto">
          <a:xfrm>
            <a:off x="2438400" y="2286000"/>
            <a:ext cx="3962400" cy="1600188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altLang="zh-CN" sz="3600" dirty="0">
                <a:ln w="9525" cmpd="sng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宋体"/>
                <a:ea typeface="宋体"/>
              </a:rPr>
              <a:t>Q&amp;A</a:t>
            </a:r>
            <a:endParaRPr lang="zh-CN" altLang="en-US" sz="3600" dirty="0">
              <a:ln w="9525" cmpd="sng">
                <a:round/>
                <a:headEnd/>
                <a:tailEnd/>
              </a:ln>
              <a:gradFill rotWithShape="1">
                <a:gsLst>
                  <a:gs pos="0">
                    <a:srgbClr val="FFFFCC"/>
                  </a:gs>
                  <a:gs pos="100000">
                    <a:srgbClr val="FF9999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什么是软件项目实训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是一门必选课，</a:t>
            </a:r>
            <a:r>
              <a:rPr lang="en-US" altLang="zh-CN" sz="2400" dirty="0"/>
              <a:t>3</a:t>
            </a:r>
            <a:r>
              <a:rPr lang="zh-CN" altLang="en-US" sz="2400" dirty="0"/>
              <a:t>个学分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以软件项目的开发实践为主要教学方式，采取技术讲座（</a:t>
            </a:r>
            <a:r>
              <a:rPr lang="en-US" altLang="zh-CN" sz="2400" dirty="0"/>
              <a:t>5</a:t>
            </a:r>
            <a:r>
              <a:rPr lang="zh-CN" altLang="en-US" sz="2400" dirty="0"/>
              <a:t>次）和项目实践相结合的方式进行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学生组织成一个个团队（项目组），每个团队由</a:t>
            </a:r>
            <a:r>
              <a:rPr lang="en-US" altLang="zh-CN" sz="2400" dirty="0" smtClean="0">
                <a:solidFill>
                  <a:srgbClr val="FF0000"/>
                </a:solidFill>
              </a:rPr>
              <a:t>5-6</a:t>
            </a:r>
            <a:r>
              <a:rPr lang="zh-CN" altLang="en-US" sz="2400" dirty="0" smtClean="0"/>
              <a:t>名</a:t>
            </a:r>
            <a:r>
              <a:rPr lang="zh-CN" altLang="en-US" sz="2400" dirty="0"/>
              <a:t>同学组成，每位同学都扮演自己的</a:t>
            </a:r>
            <a:r>
              <a:rPr lang="zh-CN" altLang="en-US" sz="2400" dirty="0">
                <a:solidFill>
                  <a:srgbClr val="FF0000"/>
                </a:solidFill>
              </a:rPr>
              <a:t>角色</a:t>
            </a:r>
            <a:r>
              <a:rPr lang="zh-CN" altLang="en-US" sz="2400" dirty="0"/>
              <a:t>，并有一名小组组长</a:t>
            </a:r>
            <a:r>
              <a:rPr lang="en-US" altLang="zh-CN" sz="2400" dirty="0"/>
              <a:t>(</a:t>
            </a:r>
            <a:r>
              <a:rPr lang="zh-CN" altLang="en-US" sz="2400" dirty="0"/>
              <a:t>项目经理</a:t>
            </a:r>
            <a:r>
              <a:rPr lang="en-US" altLang="zh-CN" sz="2400" dirty="0"/>
              <a:t>)</a:t>
            </a:r>
            <a:r>
              <a:rPr lang="zh-CN" altLang="en-US" sz="2400" dirty="0"/>
              <a:t>和实训老师，组长负责团队的管理与项目进度的推进，实训指导教师负责实训过程的监控和技术指导。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实训过程需提交项目文档和周报，并组织</a:t>
            </a:r>
            <a:r>
              <a:rPr lang="zh-CN" altLang="en-US" sz="2400" dirty="0">
                <a:solidFill>
                  <a:srgbClr val="FF0000"/>
                </a:solidFill>
              </a:rPr>
              <a:t>需求分析、系统设计和系统验收</a:t>
            </a:r>
            <a:r>
              <a:rPr lang="zh-CN" altLang="en-US" sz="2400" dirty="0"/>
              <a:t>三次的评审，评审成绩是最终实训成绩的重要组成部分。</a:t>
            </a:r>
            <a:endParaRPr lang="en-US" altLang="zh-CN" sz="2400" dirty="0"/>
          </a:p>
        </p:txBody>
      </p:sp>
      <p:sp>
        <p:nvSpPr>
          <p:cNvPr id="5124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pic>
        <p:nvPicPr>
          <p:cNvPr id="6149" name="Picture 1" descr="C:\Users\thinkpad\AppData\Roaming\Tencent\Users\46148836\QQ\WinTemp\RichOle\8V)SK~DLQ](UKDR}GA2M[2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7325"/>
            <a:ext cx="5181600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实训对象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2017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除信产外的所有研究生</a:t>
            </a:r>
            <a:endParaRPr lang="zh-CN" altLang="en-US" sz="2400" dirty="0"/>
          </a:p>
          <a:p>
            <a:r>
              <a:rPr lang="zh-CN" altLang="en-US" dirty="0"/>
              <a:t>例外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参与实验室项目</a:t>
            </a:r>
            <a:r>
              <a:rPr lang="en-US" altLang="zh-CN" sz="2400" dirty="0"/>
              <a:t>3</a:t>
            </a:r>
            <a:r>
              <a:rPr lang="zh-CN" altLang="en-US" sz="2400" dirty="0"/>
              <a:t>个月以上的同学可以不参加，但需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2400" b="1" dirty="0" smtClean="0"/>
              <a:t>前</a:t>
            </a:r>
            <a:r>
              <a:rPr lang="zh-CN" altLang="en-US" sz="2400" b="1" dirty="0"/>
              <a:t>提交书面申请</a:t>
            </a:r>
            <a:r>
              <a:rPr lang="zh-CN" altLang="en-US" sz="2400" dirty="0"/>
              <a:t>，并经专业导师、项目组或实验室老师同意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免修申请表格下载：</a:t>
            </a:r>
            <a:r>
              <a:rPr lang="en-US" altLang="zh-CN" sz="2400" dirty="0">
                <a:hlinkClick r:id="rId2"/>
              </a:rPr>
              <a:t> </a:t>
            </a:r>
            <a:r>
              <a:rPr lang="en-US" altLang="zh-CN" sz="2400" dirty="0">
                <a:hlinkClick r:id="rId3"/>
              </a:rPr>
              <a:t>http://www.cst.zju.edu.cn/index.php?c=Index&amp;a=detail&amp;catid=106&amp;id=3757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91" y="235999"/>
            <a:ext cx="6405472" cy="596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实训时间与内容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48"/>
            <a:ext cx="8229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三个阶段（</a:t>
            </a:r>
            <a:r>
              <a:rPr lang="en-US" altLang="zh-CN" sz="2800" b="1" dirty="0" smtClean="0"/>
              <a:t>2017</a:t>
            </a:r>
            <a:r>
              <a:rPr lang="zh-CN" altLang="en-US" sz="2800" b="1" dirty="0" smtClean="0"/>
              <a:t>年</a:t>
            </a:r>
            <a:r>
              <a:rPr lang="zh-CN" altLang="en-US" sz="2800" b="1" dirty="0"/>
              <a:t>秋学期</a:t>
            </a:r>
            <a:r>
              <a:rPr lang="en-US" altLang="zh-CN" sz="2800" b="1" dirty="0"/>
              <a:t>~</a:t>
            </a:r>
            <a:r>
              <a:rPr lang="en-US" altLang="zh-CN" sz="2800" b="1" dirty="0" smtClean="0"/>
              <a:t>2018</a:t>
            </a:r>
            <a:r>
              <a:rPr lang="zh-CN" altLang="en-US" sz="2800" b="1" dirty="0" smtClean="0"/>
              <a:t>年</a:t>
            </a:r>
            <a:r>
              <a:rPr lang="zh-CN" altLang="en-US" sz="2800" b="1" dirty="0"/>
              <a:t>春学期）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准备阶段　</a:t>
            </a:r>
            <a:r>
              <a:rPr lang="zh-CN" altLang="en-US" sz="2000" dirty="0" smtClean="0"/>
              <a:t>第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周</a:t>
            </a:r>
            <a:r>
              <a:rPr lang="zh-CN" altLang="en-US" sz="2000" dirty="0"/>
              <a:t>（秋学期第</a:t>
            </a:r>
            <a:r>
              <a:rPr lang="en-US" altLang="zh-CN" sz="2000" dirty="0"/>
              <a:t>3</a:t>
            </a:r>
            <a:r>
              <a:rPr lang="zh-CN" altLang="en-US" sz="2000" dirty="0"/>
              <a:t>周）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/>
              <a:t>分组、确定项目、分配导师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实施阶段　课程周期约为</a:t>
            </a:r>
            <a:r>
              <a:rPr lang="en-US" altLang="zh-CN" sz="2000" dirty="0"/>
              <a:t>5</a:t>
            </a:r>
            <a:r>
              <a:rPr lang="zh-CN" altLang="en-US" sz="2000" dirty="0"/>
              <a:t>个月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18</a:t>
            </a:r>
            <a:r>
              <a:rPr lang="zh-CN" altLang="en-US" sz="2000" dirty="0" smtClean="0"/>
              <a:t>周</a:t>
            </a:r>
            <a:r>
              <a:rPr lang="en-US" altLang="zh-CN" sz="2000" dirty="0"/>
              <a:t>(</a:t>
            </a:r>
            <a:r>
              <a:rPr lang="zh-CN" altLang="en-US" sz="2000" dirty="0"/>
              <a:t>秋学期</a:t>
            </a:r>
            <a:r>
              <a:rPr lang="en-US" altLang="zh-CN" sz="2000" dirty="0"/>
              <a:t>6</a:t>
            </a:r>
            <a:r>
              <a:rPr lang="zh-CN" altLang="en-US" sz="2000" dirty="0"/>
              <a:t>周、冬学期</a:t>
            </a:r>
            <a:r>
              <a:rPr lang="en-US" altLang="zh-CN" sz="2000" dirty="0"/>
              <a:t>8</a:t>
            </a:r>
            <a:r>
              <a:rPr lang="zh-CN" altLang="en-US" sz="2000" dirty="0"/>
              <a:t>周、春</a:t>
            </a:r>
            <a:r>
              <a:rPr lang="zh-CN" altLang="en-US" sz="2000" dirty="0" smtClean="0"/>
              <a:t>学期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周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/>
              <a:t>完成整个实训项目的计划、需求、设计、编码、测试等工作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验收阶段　第</a:t>
            </a:r>
            <a:r>
              <a:rPr lang="en-US" altLang="zh-CN" sz="2000" dirty="0"/>
              <a:t>20</a:t>
            </a:r>
            <a:r>
              <a:rPr lang="zh-CN" altLang="en-US" sz="2000" dirty="0"/>
              <a:t>周（春季学期</a:t>
            </a:r>
            <a:r>
              <a:rPr lang="zh-CN" altLang="en-US" sz="2000" dirty="0" smtClean="0"/>
              <a:t>第</a:t>
            </a:r>
            <a:r>
              <a:rPr lang="en-US" altLang="zh-CN" sz="2000" dirty="0"/>
              <a:t>4</a:t>
            </a:r>
            <a:r>
              <a:rPr lang="zh-CN" altLang="en-US" sz="2000" dirty="0" smtClean="0"/>
              <a:t>周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/>
              <a:t>期末验收评审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实训形式</a:t>
            </a:r>
            <a:r>
              <a:rPr lang="zh-CN" altLang="en-US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项目实践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技术讲座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实训指导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软件项目实训时间表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下载地址：</a:t>
            </a:r>
            <a:r>
              <a:rPr lang="en-US" altLang="zh-CN" sz="1800" dirty="0"/>
              <a:t> http://www.cst.zju.edu.cn/index.php?c=Index&amp;a=detail&amp;catid=106&amp;id=3757</a:t>
            </a:r>
            <a:endParaRPr lang="en-US" altLang="zh-CN" sz="24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51776"/>
            <a:ext cx="4572638" cy="5363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项目实践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419528"/>
          </a:xfrm>
        </p:spPr>
        <p:txBody>
          <a:bodyPr/>
          <a:lstStyle/>
          <a:p>
            <a:r>
              <a:rPr lang="zh-CN" altLang="en-US" sz="2400" dirty="0"/>
              <a:t>实训总体上按照瀑布模型方式开展，但每个小组可结合项目特点、或指导老师的意见选择特定的软件开发过程方法</a:t>
            </a:r>
            <a:endParaRPr lang="en-US" altLang="zh-CN" sz="2400" dirty="0"/>
          </a:p>
          <a:p>
            <a:r>
              <a:rPr lang="zh-CN" altLang="en-US" sz="2400" dirty="0"/>
              <a:t>每天</a:t>
            </a:r>
            <a:endParaRPr lang="en-US" altLang="zh-CN" sz="2400" dirty="0"/>
          </a:p>
          <a:p>
            <a:pPr lvl="1"/>
            <a:r>
              <a:rPr lang="zh-CN" altLang="en-US" sz="2000" dirty="0"/>
              <a:t>以完成选定的项目为目标，进行软件项目的开发工作</a:t>
            </a:r>
            <a:endParaRPr lang="en-US" altLang="zh-CN" sz="2000" dirty="0"/>
          </a:p>
          <a:p>
            <a:r>
              <a:rPr lang="zh-CN" altLang="en-US" sz="2400" dirty="0"/>
              <a:t>每周</a:t>
            </a:r>
            <a:endParaRPr lang="en-US" altLang="zh-CN" sz="2400" dirty="0"/>
          </a:p>
          <a:p>
            <a:pPr lvl="1"/>
            <a:r>
              <a:rPr lang="zh-CN" altLang="en-US" sz="2000" dirty="0"/>
              <a:t>每位同学提交工作周报</a:t>
            </a:r>
            <a:endParaRPr lang="en-US" altLang="zh-CN" sz="2000" dirty="0"/>
          </a:p>
          <a:p>
            <a:pPr lvl="1"/>
            <a:r>
              <a:rPr lang="zh-CN" altLang="en-US" sz="2000" dirty="0"/>
              <a:t>组长提交项目周报</a:t>
            </a:r>
            <a:endParaRPr lang="en-US" altLang="zh-CN" sz="2000" dirty="0"/>
          </a:p>
          <a:p>
            <a:pPr lvl="1"/>
            <a:r>
              <a:rPr lang="zh-CN" altLang="en-US" sz="2000" dirty="0"/>
              <a:t>每周五</a:t>
            </a:r>
            <a:r>
              <a:rPr lang="en-US" altLang="zh-CN" sz="2000" dirty="0"/>
              <a:t>13:30-16:30</a:t>
            </a:r>
            <a:r>
              <a:rPr lang="zh-CN" altLang="en-US" sz="2000" dirty="0"/>
              <a:t>，为实训指导导师指导</a:t>
            </a:r>
            <a:r>
              <a:rPr lang="zh-CN" altLang="en-US" sz="2000" dirty="0" smtClean="0"/>
              <a:t>时间（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地点由导师定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r>
              <a:rPr lang="zh-CN" altLang="en-US" sz="2400" dirty="0"/>
              <a:t>每个阶段（启动、需求分析、设计、编码、</a:t>
            </a:r>
            <a:r>
              <a:rPr lang="en-US" altLang="zh-CN" sz="2400" dirty="0"/>
              <a:t>…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提交交付物</a:t>
            </a:r>
            <a:endParaRPr lang="en-US" altLang="zh-CN" sz="2000" dirty="0"/>
          </a:p>
          <a:p>
            <a:pPr lvl="1"/>
            <a:r>
              <a:rPr lang="zh-CN" altLang="en-US" sz="2000" dirty="0"/>
              <a:t>组织安排三次评审</a:t>
            </a:r>
            <a:endParaRPr lang="en-US" altLang="zh-CN" sz="2000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9220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10243" name="Rectangle 99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zh-CN"/>
              <a:t>技术讲座</a:t>
            </a:r>
          </a:p>
        </p:txBody>
      </p:sp>
      <p:sp>
        <p:nvSpPr>
          <p:cNvPr id="10244" name="Rectangle 994"/>
          <p:cNvSpPr>
            <a:spLocks noChangeArrowheads="1"/>
          </p:cNvSpPr>
          <p:nvPr/>
        </p:nvSpPr>
        <p:spPr bwMode="auto">
          <a:xfrm>
            <a:off x="457200" y="1447800"/>
            <a:ext cx="7086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sz="2400">
                <a:latin typeface="Arial" pitchFamily="34" charset="0"/>
              </a:rPr>
              <a:t>来自企业技术专家，网新、阿里巴巴 </a:t>
            </a:r>
          </a:p>
        </p:txBody>
      </p:sp>
      <p:graphicFrame>
        <p:nvGraphicFramePr>
          <p:cNvPr id="102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39167"/>
              </p:ext>
            </p:extLst>
          </p:nvPr>
        </p:nvGraphicFramePr>
        <p:xfrm>
          <a:off x="838298" y="1981200"/>
          <a:ext cx="7391302" cy="4293405"/>
        </p:xfrm>
        <a:graphic>
          <a:graphicData uri="http://schemas.openxmlformats.org/drawingml/2006/table">
            <a:tbl>
              <a:tblPr/>
              <a:tblGrid>
                <a:gridCol w="1177827"/>
                <a:gridCol w="1558925"/>
                <a:gridCol w="1558925"/>
                <a:gridCol w="1558925"/>
                <a:gridCol w="1536700"/>
              </a:tblGrid>
              <a:tr h="247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计划开课周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主题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内容（拟）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讲座时间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讲座教师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实训第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需求分析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需求管理、开发技术及相关工具介绍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企业高级工程师或技术专家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实训第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数据库设计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介绍数据的设计规范、命名规范、 设计工具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企业高级工程师或技术专家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30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实训第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系统架构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软件设计模式、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mvc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实现框架等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企业高级工程师或技术专家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9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实训第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软件开发工具与环境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介绍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Myeclipse/.net/cvs/svn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等软件开发工具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企业高级工程师或技术专家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62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实训第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16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周）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测试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测试相关内容，比如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Junit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测试工具、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testdirector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测试管理等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企业高级工程师或技术专家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4371" marR="4371" marT="4371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/>
              <a:t>考核与成绩评定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项目组成绩</a:t>
            </a:r>
            <a:r>
              <a:rPr lang="zh-CN" altLang="en-US" sz="2400" dirty="0"/>
              <a:t>，项目组成绩取</a:t>
            </a:r>
            <a:r>
              <a:rPr lang="zh-CN" altLang="en-US" sz="2400" dirty="0">
                <a:solidFill>
                  <a:srgbClr val="FF0000"/>
                </a:solidFill>
              </a:rPr>
              <a:t>需求</a:t>
            </a:r>
            <a:r>
              <a:rPr lang="en-US" altLang="zh-CN" sz="2400" dirty="0">
                <a:solidFill>
                  <a:srgbClr val="FF0000"/>
                </a:solidFill>
              </a:rPr>
              <a:t>(30%)</a:t>
            </a:r>
            <a:r>
              <a:rPr lang="zh-CN" altLang="en-US" sz="2400" dirty="0">
                <a:solidFill>
                  <a:srgbClr val="FF0000"/>
                </a:solidFill>
              </a:rPr>
              <a:t>、设计</a:t>
            </a:r>
            <a:r>
              <a:rPr lang="en-US" altLang="zh-CN" sz="2400" dirty="0">
                <a:solidFill>
                  <a:srgbClr val="FF0000"/>
                </a:solidFill>
              </a:rPr>
              <a:t>(30%)</a:t>
            </a:r>
            <a:r>
              <a:rPr lang="zh-CN" altLang="en-US" sz="2400" dirty="0">
                <a:solidFill>
                  <a:srgbClr val="FF0000"/>
                </a:solidFill>
              </a:rPr>
              <a:t>和验收</a:t>
            </a:r>
            <a:r>
              <a:rPr lang="en-US" altLang="zh-CN" sz="2400" dirty="0">
                <a:solidFill>
                  <a:srgbClr val="FF0000"/>
                </a:solidFill>
              </a:rPr>
              <a:t>(40%)</a:t>
            </a:r>
            <a:r>
              <a:rPr lang="zh-CN" altLang="en-US" sz="2400" dirty="0"/>
              <a:t>三次评审的平均成绩。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实训导师对组员评分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项目组长给组员</a:t>
            </a:r>
            <a:r>
              <a:rPr lang="zh-CN" altLang="en-US" sz="2400" dirty="0"/>
              <a:t>（包括组长本人）打分，项目组分数＝</a:t>
            </a:r>
            <a:r>
              <a:rPr lang="en-US" altLang="zh-CN" sz="2400" dirty="0"/>
              <a:t>20</a:t>
            </a:r>
            <a:r>
              <a:rPr lang="zh-CN" altLang="en-US" sz="2400" dirty="0"/>
              <a:t>分*成员数</a:t>
            </a:r>
            <a:r>
              <a:rPr lang="en-US" altLang="zh-CN" sz="2400" dirty="0"/>
              <a:t>/</a:t>
            </a:r>
            <a:r>
              <a:rPr lang="zh-CN" altLang="en-US" sz="2400" dirty="0"/>
              <a:t>组，由项目组长分配给每个组员，所有组员分数总和不能超过项目组分数，评分表参考实训组长给组员的评分表。</a:t>
            </a:r>
            <a:endParaRPr lang="zh-CN" altLang="en-US" sz="2400" b="1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</a:rPr>
              <a:t>最终成绩</a:t>
            </a:r>
            <a:r>
              <a:rPr lang="en-US" altLang="zh-CN" sz="2400" dirty="0"/>
              <a:t>=</a:t>
            </a:r>
            <a:r>
              <a:rPr lang="zh-CN" altLang="en-US" sz="2400" dirty="0"/>
              <a:t>项目组成绩（三个评审阶段成绩）*</a:t>
            </a:r>
            <a:r>
              <a:rPr lang="en-US" altLang="zh-CN" sz="2400" dirty="0"/>
              <a:t>40%+</a:t>
            </a:r>
            <a:r>
              <a:rPr lang="zh-CN" altLang="en-US" sz="2400" dirty="0"/>
              <a:t>实训导师打分*</a:t>
            </a:r>
            <a:r>
              <a:rPr lang="en-US" altLang="zh-CN" sz="2400" dirty="0"/>
              <a:t>40%+</a:t>
            </a:r>
            <a:r>
              <a:rPr lang="zh-CN" altLang="en-US" sz="2400" dirty="0"/>
              <a:t>项目组组长打分（项目组分数：</a:t>
            </a:r>
            <a:r>
              <a:rPr lang="en-US" altLang="zh-CN" sz="2400" dirty="0"/>
              <a:t>20</a:t>
            </a:r>
            <a:r>
              <a:rPr lang="zh-CN" altLang="en-US" sz="2400" dirty="0"/>
              <a:t>分*成员数</a:t>
            </a:r>
            <a:r>
              <a:rPr lang="en-US" altLang="zh-CN" sz="2400" dirty="0"/>
              <a:t>/</a:t>
            </a:r>
            <a:r>
              <a:rPr lang="zh-CN" altLang="en-US" sz="2400" dirty="0"/>
              <a:t>组，由项目组长分配）。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实训导师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/>
              <a:t>主要来自软件</a:t>
            </a:r>
            <a:r>
              <a:rPr lang="zh-CN" altLang="en-US" sz="3200" dirty="0" smtClean="0"/>
              <a:t>学院教师</a:t>
            </a:r>
            <a:endParaRPr lang="en-US" altLang="zh-CN" sz="3200" dirty="0"/>
          </a:p>
          <a:p>
            <a:pPr marL="342900" lvl="1" indent="-34290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/>
              <a:t>形式</a:t>
            </a:r>
            <a:endParaRPr lang="en-US" altLang="zh-CN" sz="3200" dirty="0"/>
          </a:p>
          <a:p>
            <a:pPr marL="342900" lvl="1" indent="-342900" eaLnBrk="1" hangingPunct="1"/>
            <a:r>
              <a:rPr lang="zh-CN" altLang="en-US" dirty="0"/>
              <a:t>专题讲座、会议讨论、会议评审、现场解答等</a:t>
            </a:r>
            <a:endParaRPr lang="en-US" altLang="zh-CN" dirty="0"/>
          </a:p>
          <a:p>
            <a:pPr marL="342900" lvl="1" indent="-342900" eaLnBrk="1" hangingPunct="1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dirty="0"/>
              <a:t>指导时间</a:t>
            </a:r>
            <a:endParaRPr lang="en-US" altLang="zh-CN" sz="3200" dirty="0"/>
          </a:p>
          <a:p>
            <a:pPr marL="742950" lvl="2" indent="-342900">
              <a:buSzPct val="75000"/>
            </a:pPr>
            <a:r>
              <a:rPr lang="zh-CN" altLang="en-US" sz="2800" dirty="0"/>
              <a:t>每周五下午，共</a:t>
            </a:r>
            <a:r>
              <a:rPr lang="en-US" altLang="zh-CN" sz="2800" dirty="0"/>
              <a:t>20</a:t>
            </a:r>
            <a:r>
              <a:rPr lang="zh-CN" altLang="en-US" sz="2800" dirty="0"/>
              <a:t>周</a:t>
            </a:r>
            <a:endParaRPr lang="en-US" altLang="zh-CN" sz="2800" dirty="0"/>
          </a:p>
          <a:p>
            <a:pPr marL="342900" lvl="1" indent="-342900">
              <a:buSzPct val="75000"/>
            </a:pP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12292" name="页脚占位符 3"/>
          <p:cNvSpPr txBox="1">
            <a:spLocks noGrp="1" noChangeArrowheads="1"/>
          </p:cNvSpPr>
          <p:nvPr/>
        </p:nvSpPr>
        <p:spPr bwMode="auto">
          <a:xfrm>
            <a:off x="5334000" y="63246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zh-CN" sz="1600">
                <a:latin typeface="Arial" pitchFamily="34" charset="0"/>
              </a:rPr>
              <a:t>浙江大学软件项目实训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Pages>0</Pages>
  <Words>1133</Words>
  <Characters>0</Characters>
  <Application>Microsoft Office PowerPoint</Application>
  <DocSecurity>0</DocSecurity>
  <PresentationFormat>全屏显示(4:3)</PresentationFormat>
  <Lines>0</Lines>
  <Paragraphs>150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Pixel</vt:lpstr>
      <vt:lpstr>1_Pixel</vt:lpstr>
      <vt:lpstr>2017-2018学年软件项目实训介绍</vt:lpstr>
      <vt:lpstr>什么是软件项目实训</vt:lpstr>
      <vt:lpstr>PowerPoint 演示文稿</vt:lpstr>
      <vt:lpstr>实训对象</vt:lpstr>
      <vt:lpstr>实训时间与内容 </vt:lpstr>
      <vt:lpstr>项目实践</vt:lpstr>
      <vt:lpstr>技术讲座</vt:lpstr>
      <vt:lpstr>考核与成绩评定 </vt:lpstr>
      <vt:lpstr>实训导师</vt:lpstr>
      <vt:lpstr>项目实训资源</vt:lpstr>
      <vt:lpstr>实训管理人员</vt:lpstr>
      <vt:lpstr>相关地址</vt:lpstr>
      <vt:lpstr>关于服务器申请规定</vt:lpstr>
      <vt:lpstr>立刻行动</vt:lpstr>
      <vt:lpstr>特别规定</vt:lpstr>
      <vt:lpstr>温馨提醒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chengxl</dc:creator>
  <cp:lastModifiedBy>zhaobin</cp:lastModifiedBy>
  <cp:revision>309</cp:revision>
  <dcterms:created xsi:type="dcterms:W3CDTF">2014-10-08T02:15:49Z</dcterms:created>
  <dcterms:modified xsi:type="dcterms:W3CDTF">2017-10-13T08:40:49Z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2052-9.1.0.4843</vt:lpwstr>
  </property>
</Properties>
</file>