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700"/>
  </p:normalViewPr>
  <p:slideViewPr>
    <p:cSldViewPr snapToGrid="0" snapToObjects="1">
      <p:cViewPr varScale="1">
        <p:scale>
          <a:sx n="129" d="100"/>
          <a:sy n="129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1EA58-53DB-8A4E-8195-D9C8A5AFE8BA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9276-CA96-044D-A18C-CE1AA66D8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9276-CA96-044D-A18C-CE1AA66D81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D138-8507-D44C-AB82-82834468C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FB872-9B30-9A48-88A3-611E4DB5B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DDDD-FB09-164F-BB27-0A3FDBCC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3CDA-91C5-BE45-8180-EA143CA9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0A24-9665-C24C-BF18-2B67DA61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FEAF-E118-194F-A249-6CDC4E1A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58D1-B471-A341-9D4F-1279121E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6B17-8BF3-4F40-8213-FB25DFF1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FB5B-4A89-9543-B0FB-E3BF67F2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DCFB-89F4-6D49-8FAF-312CC22A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1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B0B00-577D-D440-B5BB-3A30E1274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65836-CEB5-B041-A6C9-94A8DA7C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7DFD-03F5-394A-85EF-F8C3C1B5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FAAAE-3C6C-2744-AA6D-5B0CE0CE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0B86-75B8-564F-98E3-113C91B6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3883-AC3E-C348-A871-3F760549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FBDB-E67C-D749-8F08-41FBB7D23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0699-EAD4-D648-B378-A3254E66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51EA-A063-0341-8263-9A48F60E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8C60-E740-A046-8B1E-C8872FB3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27A-3806-CD44-816D-2D4D9B5B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FCAD-C169-7640-AE4D-114776BBD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1294-540E-1B41-8C96-2EEA444B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28D9-FADF-AE41-9207-BC124403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7FED8-A2E5-BE4F-B3FF-E97CDCB5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2405-B1EF-D34F-9BF6-AB136C1E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A87A-4A1B-6740-B68A-760D045D5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D1927-D549-144F-B719-1E387CF3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F55D-72A2-E847-BD25-7186948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33E36-3247-9F42-9299-0C529A65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1A3A7-1EC6-E743-944E-7C0268B2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1FF4-3919-744A-89D2-B44D3A87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CD8D-FF18-7744-B6A9-88599A028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FF8E5-C6DC-4043-AD65-7763F6414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DB76B-D7AA-544E-9745-743AFCC31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CC8C6-1578-4D4B-BAF3-6BFDECD4C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54570-409B-C845-868A-2C54498A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D41F8-26C9-9746-AF61-7007C47B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70892-A878-B540-8DA7-35B69248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4A61-DC65-3B44-85AB-31AC3F03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4AD83-9578-2E4D-A3BD-E4E43B4D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BDC0-1180-D749-931D-EC3B9EC9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782A6-3250-C647-93F1-11622D46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F2F09-6A16-7F4D-9F7F-DC479448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65BA2-2237-334A-B21B-9E20AD57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79AC-32E5-E84F-9224-8B54A30D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F8D5-2BB9-1840-80AF-3375FD84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DADC-32DB-9543-AFE6-07E41CE6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DF5F9-46FD-854E-B955-0DDC7FF63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47DCA-F3A2-484B-AC94-E726CB0C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C7521-3346-C647-80D2-163EFA8C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7C9B4-C6F9-424B-A9CE-2D24EDA6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824F-56FC-9E49-BEC2-EEE8F279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FA966-BD74-204D-ADB5-DD4ACEDE9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2D0C8-B13B-5941-9A47-23D6D0AD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791E-BC5B-4848-A663-C0D0E339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1130F-73B8-E748-90FE-8306F5FF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743C2-FBB4-CB4B-A856-A162E080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A1413-3D76-9343-8FCD-F98C6D6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29A3-AD6A-C64E-BC6C-211E2587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DD26-F17D-A140-912D-E8D63A032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4187-FCF7-4444-9A75-391F6EB74924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B8E5-87C9-6E47-8739-3D25E51E3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F45ED-517D-1E4C-9807-50E6F9F08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A1376-13B6-9E41-ACC3-4686A2C65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EA15-32E7-1248-BBA0-C00BCCDE7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Bertrand Paradox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286A1-5842-584A-AD0F-0C6DC6158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Hansen </a:t>
            </a:r>
            <a:r>
              <a:rPr lang="en-US" dirty="0" err="1"/>
              <a:t>Liem</a:t>
            </a:r>
            <a:endParaRPr lang="en-US" dirty="0"/>
          </a:p>
          <a:p>
            <a:r>
              <a:rPr lang="en-US" dirty="0"/>
              <a:t>7 July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87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9663-1AE7-8742-9FAD-72665A09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Horizontal Chords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21EB-BA99-844C-97B5-AC1A8F78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there is a line of symmetry that can be drawn inside the circle</a:t>
            </a:r>
          </a:p>
          <a:p>
            <a:r>
              <a:rPr lang="en-US" dirty="0"/>
              <a:t>Significant as all chords have their midpoint on this line of symmetry</a:t>
            </a:r>
          </a:p>
        </p:txBody>
      </p:sp>
      <p:pic>
        <p:nvPicPr>
          <p:cNvPr id="5" name="Picture 4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B520B07A-717D-2241-93CC-8852F5502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6" t="64362" r="53551" b="5324"/>
          <a:stretch/>
        </p:blipFill>
        <p:spPr>
          <a:xfrm>
            <a:off x="4244622" y="3350161"/>
            <a:ext cx="3481357" cy="31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F876-F1E8-C549-87A5-072E1E5F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Horizontal Chords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7C35A-5CEB-CF47-AF01-37EEFE541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note that all chords with length greater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are those with their midpoint on the highlighted region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7C35A-5CEB-CF47-AF01-37EEFE541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6A394532-0EB6-FF4D-B62A-672ACF301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014" r="2367" b="62798"/>
          <a:stretch/>
        </p:blipFill>
        <p:spPr>
          <a:xfrm>
            <a:off x="4208273" y="2650110"/>
            <a:ext cx="4190659" cy="38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0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342B-F69D-C14C-A555-E873204F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Horizontal Chords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AAA8-A11C-2141-A4EF-B6E404F9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find the length of this highlighted line of symmetry</a:t>
            </a:r>
          </a:p>
        </p:txBody>
      </p:sp>
      <p:pic>
        <p:nvPicPr>
          <p:cNvPr id="5" name="Picture 4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54562998-5189-D044-ADD3-122FAC8CB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21" t="36551" r="6010" b="34815"/>
          <a:stretch/>
        </p:blipFill>
        <p:spPr>
          <a:xfrm>
            <a:off x="1603023" y="2506662"/>
            <a:ext cx="3996266" cy="3583316"/>
          </a:xfrm>
          <a:prstGeom prst="rect">
            <a:avLst/>
          </a:prstGeom>
        </p:spPr>
      </p:pic>
      <p:pic>
        <p:nvPicPr>
          <p:cNvPr id="2052" name="Picture 4" descr="The Easy Guide to the 30-60-90 Triangle">
            <a:extLst>
              <a:ext uri="{FF2B5EF4-FFF2-40B4-BE49-F238E27FC236}">
                <a16:creationId xmlns:a16="http://schemas.microsoft.com/office/drawing/2014/main" id="{6065D141-6DD3-4741-B7F7-72A07A06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845" y="2898453"/>
            <a:ext cx="4745310" cy="27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69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0B79-8495-3445-9431-E2E41EA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Horizontal Chords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400C-15E9-1743-9271-2CBA97B51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length of the highlighted section of the chord is 1. Since this is a unit circle with diameter 2, then the probability of the chords with length longer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must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400C-15E9-1743-9271-2CBA97B51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26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4E98-8F33-0A43-B45E-2FDF0F04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1C97-EADA-F849-B0B2-734952D48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note that for Method 1, it yields a probability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while for Method 2, it yields a probability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Both methods are valid!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paradox shows that there is no unique way to possibility space into their respective possibilities. The probability can at times be contingent on how we method </a:t>
                </a:r>
                <a:r>
                  <a:rPr lang="en-US"/>
                  <a:t>of construction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391C97-EADA-F849-B0B2-734952D48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08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06CC-FD0F-1140-93A7-60B9482C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F745-E461-1F4B-965A-E1205339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Grinstead</a:t>
            </a:r>
            <a:r>
              <a:rPr lang="en-US" dirty="0"/>
              <a:t> and Snell Sec 2.1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DrJamesTanton</a:t>
            </a:r>
            <a:r>
              <a:rPr lang="en-US" dirty="0"/>
              <a:t>. “Bertrand's Paradox (TANTON Mathematics).” </a:t>
            </a:r>
            <a:r>
              <a:rPr lang="en-US" i="1" dirty="0"/>
              <a:t>YouTube</a:t>
            </a:r>
            <a:r>
              <a:rPr lang="en-US" dirty="0"/>
              <a:t>, YouTube, 16 June 2010, 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=uI2FnUmBeeo&amp;t=210s&amp;ab_channel=</a:t>
            </a:r>
            <a:r>
              <a:rPr lang="en-US" dirty="0" err="1"/>
              <a:t>DrJamesTanton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1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650A-D327-BC4A-911D-1DA0AE2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FBBF-31BC-D848-BB42-B9FB6E20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of indifference </a:t>
            </a:r>
          </a:p>
          <a:p>
            <a:pPr lvl="1"/>
            <a:r>
              <a:rPr lang="en-US" dirty="0"/>
              <a:t>Without any relevant information, we assign equal probabilities to all possible outcomes</a:t>
            </a:r>
          </a:p>
          <a:p>
            <a:pPr lvl="2"/>
            <a:r>
              <a:rPr lang="en-US" dirty="0"/>
              <a:t>Think rolling a dice, flipping a coin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 its simplest form, the Bertrand paradox goes against the principle of indifference</a:t>
            </a:r>
          </a:p>
        </p:txBody>
      </p:sp>
    </p:spTree>
    <p:extLst>
      <p:ext uri="{BB962C8B-B14F-4D97-AF65-F5344CB8AC3E}">
        <p14:creationId xmlns:p14="http://schemas.microsoft.com/office/powerpoint/2010/main" val="244630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BD12-2A0C-C74A-A289-446C4CB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5D68B-FAFA-7F4B-AB7C-CB73136C5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probability that a chord within a unit circle is greater than length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5D68B-FAFA-7F4B-AB7C-CB73136C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B70595A4-A160-3140-88B1-F775C96B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87" y="2587539"/>
            <a:ext cx="3724361" cy="372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06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2CD3-ABC2-A841-AA7B-6F72BF99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Leftmost endpoint</a:t>
            </a:r>
          </a:p>
        </p:txBody>
      </p:sp>
      <p:pic>
        <p:nvPicPr>
          <p:cNvPr id="5" name="Content Placeholder 4" descr="A picture containing text, sport, athletic game&#10;&#10;Description automatically generated">
            <a:extLst>
              <a:ext uri="{FF2B5EF4-FFF2-40B4-BE49-F238E27FC236}">
                <a16:creationId xmlns:a16="http://schemas.microsoft.com/office/drawing/2014/main" id="{07FA551C-B8FD-7F48-8A86-C005DD08E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06" t="-307" r="37323" b="72688"/>
          <a:stretch/>
        </p:blipFill>
        <p:spPr>
          <a:xfrm>
            <a:off x="838200" y="1690688"/>
            <a:ext cx="4697688" cy="3839347"/>
          </a:xfrm>
        </p:spPr>
      </p:pic>
    </p:spTree>
    <p:extLst>
      <p:ext uri="{BB962C8B-B14F-4D97-AF65-F5344CB8AC3E}">
        <p14:creationId xmlns:p14="http://schemas.microsoft.com/office/powerpoint/2010/main" val="25845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AD64-2A59-984F-886F-5B237DA2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Leftmost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9BBB-9AAE-B049-9AC5-431DAA4C0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it works?</a:t>
            </a:r>
          </a:p>
          <a:p>
            <a:pPr lvl="1"/>
            <a:r>
              <a:rPr lang="en-US" dirty="0"/>
              <a:t>Recall that the circle is symmetric. Since a chord must have two endpoints on the circumference of the circle, just rotate the circle such that one of the endpoints is now the leftmost point</a:t>
            </a:r>
          </a:p>
        </p:txBody>
      </p:sp>
      <p:pic>
        <p:nvPicPr>
          <p:cNvPr id="5" name="Picture 4" descr="A picture containing text, sport, athletic game&#10;&#10;Description automatically generated">
            <a:extLst>
              <a:ext uri="{FF2B5EF4-FFF2-40B4-BE49-F238E27FC236}">
                <a16:creationId xmlns:a16="http://schemas.microsoft.com/office/drawing/2014/main" id="{1BC6BE5D-436F-064D-B91C-25A17DB1A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21" r="35019" b="46667"/>
          <a:stretch/>
        </p:blipFill>
        <p:spPr>
          <a:xfrm>
            <a:off x="1329586" y="3598263"/>
            <a:ext cx="4206241" cy="2894612"/>
          </a:xfrm>
          <a:prstGeom prst="rect">
            <a:avLst/>
          </a:prstGeom>
        </p:spPr>
      </p:pic>
      <p:pic>
        <p:nvPicPr>
          <p:cNvPr id="6" name="Picture 5" descr="A picture containing text, sport, athletic game&#10;&#10;Description automatically generated">
            <a:extLst>
              <a:ext uri="{FF2B5EF4-FFF2-40B4-BE49-F238E27FC236}">
                <a16:creationId xmlns:a16="http://schemas.microsoft.com/office/drawing/2014/main" id="{66118034-5BA1-F642-829A-813E0D218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9" t="27562" r="35019" b="46667"/>
          <a:stretch/>
        </p:blipFill>
        <p:spPr>
          <a:xfrm rot="11330579">
            <a:off x="7227957" y="3364198"/>
            <a:ext cx="3850837" cy="28496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1CE4DF-ED54-2A47-8426-1A81EF4E1C39}"/>
              </a:ext>
            </a:extLst>
          </p:cNvPr>
          <p:cNvCxnSpPr/>
          <p:nvPr/>
        </p:nvCxnSpPr>
        <p:spPr>
          <a:xfrm>
            <a:off x="5283758" y="4851400"/>
            <a:ext cx="22044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83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293D-94BC-2A4C-919F-3D748230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Leftmost Endpoint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D007-980E-1F4B-8161-9B38AD047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we can inscribe an equilateral triangle with side of length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with one of the endpoints at the left most endpoint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D007-980E-1F4B-8161-9B38AD047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A picture containing text, sport, athletic game&#10;&#10;Description automatically generated">
            <a:extLst>
              <a:ext uri="{FF2B5EF4-FFF2-40B4-BE49-F238E27FC236}">
                <a16:creationId xmlns:a16="http://schemas.microsoft.com/office/drawing/2014/main" id="{2B3E1905-587C-0442-A65C-3C36804E5C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85" t="52325" r="39700" b="23253"/>
          <a:stretch/>
        </p:blipFill>
        <p:spPr>
          <a:xfrm>
            <a:off x="4189550" y="2816724"/>
            <a:ext cx="3812900" cy="31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9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ED37-FA09-4F45-8B30-487B545A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Leftmost Endpoint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52E72-DC5F-D840-923A-27F8CE8B7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chords with length greater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dirty="0"/>
                  <a:t> are clearly those with an endpoint touching the highlighted arc. </a:t>
                </a:r>
              </a:p>
              <a:p>
                <a:r>
                  <a:rPr lang="en-US" dirty="0"/>
                  <a:t>Due to the symmetry of the equilateral triangle, this arc has to be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the total length of the circumference. Therefore, the probability is also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452E72-DC5F-D840-923A-27F8CE8B7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text, sport, athletic game&#10;&#10;Description automatically generated">
            <a:extLst>
              <a:ext uri="{FF2B5EF4-FFF2-40B4-BE49-F238E27FC236}">
                <a16:creationId xmlns:a16="http://schemas.microsoft.com/office/drawing/2014/main" id="{A8E13B68-FA82-3643-93A5-0215256154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72" t="75390" r="-427" b="1"/>
          <a:stretch/>
        </p:blipFill>
        <p:spPr>
          <a:xfrm>
            <a:off x="4351866" y="3921373"/>
            <a:ext cx="3488267" cy="27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4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7803-B39B-5F46-AFC1-9CEC0371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Horizontal Chords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78BF-702B-E049-806C-D31D5205E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this works?</a:t>
            </a:r>
          </a:p>
          <a:p>
            <a:pPr lvl="1"/>
            <a:r>
              <a:rPr lang="en-US" dirty="0"/>
              <a:t>Similar to above in that a circle is symmetric. Just rotate the circle until the chord is horizontal. </a:t>
            </a:r>
          </a:p>
        </p:txBody>
      </p:sp>
      <p:pic>
        <p:nvPicPr>
          <p:cNvPr id="4" name="Content Placeholder 4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2776713D-C3BF-2B4E-88CA-ADE01D797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7" r="47823" b="66350"/>
          <a:stretch/>
        </p:blipFill>
        <p:spPr>
          <a:xfrm>
            <a:off x="3872688" y="3207809"/>
            <a:ext cx="4694980" cy="328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8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BC00-4700-F642-9550-CC8C8788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Horizontal Chords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CBEC-29BC-9E48-909D-E9D0BD36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find which of these chords are longer than the desired length. We again inscribe an equilateral triangle but this time we inscribe 2. </a:t>
            </a:r>
          </a:p>
        </p:txBody>
      </p:sp>
      <p:pic>
        <p:nvPicPr>
          <p:cNvPr id="5" name="Picture 4" descr="A picture containing athletic game, sport&#10;&#10;Description automatically generated">
            <a:extLst>
              <a:ext uri="{FF2B5EF4-FFF2-40B4-BE49-F238E27FC236}">
                <a16:creationId xmlns:a16="http://schemas.microsoft.com/office/drawing/2014/main" id="{B78D63BC-2082-1544-B8E6-F63AAD033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3910" r="46450" b="37449"/>
          <a:stretch/>
        </p:blipFill>
        <p:spPr>
          <a:xfrm>
            <a:off x="3938533" y="3160890"/>
            <a:ext cx="4314933" cy="27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489</Words>
  <Application>Microsoft Macintosh PowerPoint</Application>
  <PresentationFormat>Widescreen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Bertrand Paradox</vt:lpstr>
      <vt:lpstr>What is it?</vt:lpstr>
      <vt:lpstr>Setting up the problem</vt:lpstr>
      <vt:lpstr>Method 1: Leftmost endpoint</vt:lpstr>
      <vt:lpstr>Method 1: Leftmost endpoint</vt:lpstr>
      <vt:lpstr>Method 1: Leftmost Endpoint</vt:lpstr>
      <vt:lpstr>Method 1: Leftmost Endpoint</vt:lpstr>
      <vt:lpstr>Method 2: Horizontal Chords</vt:lpstr>
      <vt:lpstr>Method 2: Horizontal Chords</vt:lpstr>
      <vt:lpstr>Method 2: Horizontal Chords</vt:lpstr>
      <vt:lpstr>Method 2: Horizontal Chords</vt:lpstr>
      <vt:lpstr>Method 2: Horizontal Chords</vt:lpstr>
      <vt:lpstr>Method 2: Horizontal Chords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Bertrand Paradox</dc:title>
  <dc:creator>Hansen Liem</dc:creator>
  <cp:lastModifiedBy>Hansen Liem</cp:lastModifiedBy>
  <cp:revision>8</cp:revision>
  <dcterms:created xsi:type="dcterms:W3CDTF">2021-07-07T01:18:13Z</dcterms:created>
  <dcterms:modified xsi:type="dcterms:W3CDTF">2021-07-07T03:00:09Z</dcterms:modified>
</cp:coreProperties>
</file>